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6" r:id="rId2"/>
    <p:sldId id="257" r:id="rId3"/>
    <p:sldId id="258" r:id="rId4"/>
    <p:sldId id="259" r:id="rId5"/>
    <p:sldId id="260" r:id="rId6"/>
    <p:sldId id="261" r:id="rId7"/>
    <p:sldId id="262" r:id="rId8"/>
    <p:sldId id="289" r:id="rId9"/>
    <p:sldId id="301" r:id="rId10"/>
    <p:sldId id="263" r:id="rId11"/>
    <p:sldId id="264" r:id="rId12"/>
    <p:sldId id="268" r:id="rId13"/>
    <p:sldId id="269" r:id="rId14"/>
    <p:sldId id="270" r:id="rId15"/>
    <p:sldId id="271" r:id="rId16"/>
    <p:sldId id="272" r:id="rId17"/>
    <p:sldId id="302" r:id="rId18"/>
    <p:sldId id="274" r:id="rId19"/>
    <p:sldId id="275" r:id="rId20"/>
    <p:sldId id="278" r:id="rId21"/>
    <p:sldId id="279" r:id="rId22"/>
    <p:sldId id="265" r:id="rId23"/>
    <p:sldId id="281" r:id="rId24"/>
    <p:sldId id="282" r:id="rId25"/>
    <p:sldId id="283" r:id="rId26"/>
    <p:sldId id="284" r:id="rId27"/>
    <p:sldId id="285" r:id="rId28"/>
    <p:sldId id="288" r:id="rId29"/>
    <p:sldId id="280" r:id="rId30"/>
    <p:sldId id="290" r:id="rId31"/>
    <p:sldId id="292" r:id="rId32"/>
    <p:sldId id="293" r:id="rId33"/>
    <p:sldId id="298" r:id="rId34"/>
    <p:sldId id="299" r:id="rId35"/>
    <p:sldId id="300"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F30ECA-24E4-40C1-82B4-2FFD7C8D2486}" type="datetimeFigureOut">
              <a:rPr lang="tr-TR" smtClean="0"/>
              <a:t>29.02.2016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83FD12-EC43-4957-BC2B-12652F63937F}" type="slidenum">
              <a:rPr lang="tr-TR" smtClean="0"/>
              <a:t>‹#›</a:t>
            </a:fld>
            <a:endParaRPr lang="tr-TR"/>
          </a:p>
        </p:txBody>
      </p:sp>
    </p:spTree>
    <p:extLst>
      <p:ext uri="{BB962C8B-B14F-4D97-AF65-F5344CB8AC3E}">
        <p14:creationId xmlns:p14="http://schemas.microsoft.com/office/powerpoint/2010/main" val="164295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tr-TR"/>
          </a:p>
        </p:txBody>
      </p:sp>
      <p:sp>
        <p:nvSpPr>
          <p:cNvPr id="4" name="Rectangle 3"/>
          <p:cNvSpPr>
            <a:spLocks noGrp="1"/>
          </p:cNvSpPr>
          <p:nvPr>
            <p:ph type="sldNum" sz="quarter" idx="10"/>
          </p:nvPr>
        </p:nvSpPr>
        <p:spPr/>
        <p:txBody>
          <a:bodyPr/>
          <a:lstStyle/>
          <a:p>
            <a:fld id="{CA5D3BF3-D352-46FC-8343-31F56E6730EA}" type="slidenum">
              <a:rPr lang="tr-TR" smtClean="0"/>
              <a:pPr/>
              <a:t>35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aşlık Slaydı">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Subtitle 8"/>
          <p:cNvSpPr>
            <a:spLocks noGrp="1"/>
          </p:cNvSpPr>
          <p:nvPr>
            <p:ph type="subTitle" idx="1"/>
          </p:nvPr>
        </p:nvSpPr>
        <p:spPr>
          <a:xfrm>
            <a:off x="2362200" y="6050037"/>
            <a:ext cx="6515100" cy="685800"/>
          </a:xfrm>
        </p:spPr>
        <p:txBody>
          <a:bodyPr anchor="ctr"/>
          <a:lstStyle>
            <a:lvl1pPr marL="0" indent="0" algn="l" eaLnBrk="1" latinLnBrk="0" hangingPunct="1">
              <a:buNone/>
              <a:defRPr kumimoji="0" lang="tr-TR"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lstStyle>
          <a:p>
            <a:pPr eaLnBrk="1" latinLnBrk="0" hangingPunct="1"/>
            <a:r>
              <a:rPr lang="tr-TR" smtClean="0"/>
              <a:t>Asıl alt başlık stilini düzenlemek için tıklatın</a:t>
            </a:r>
            <a:endParaRPr/>
          </a:p>
        </p:txBody>
      </p:sp>
      <p:sp>
        <p:nvSpPr>
          <p:cNvPr id="28" name="Date Placeholder 27"/>
          <p:cNvSpPr>
            <a:spLocks noGrp="1"/>
          </p:cNvSpPr>
          <p:nvPr>
            <p:ph type="dt" sz="half" idx="10"/>
          </p:nvPr>
        </p:nvSpPr>
        <p:spPr>
          <a:xfrm>
            <a:off x="76200" y="6068699"/>
            <a:ext cx="2057400" cy="685800"/>
          </a:xfrm>
        </p:spPr>
        <p:txBody>
          <a:bodyPr>
            <a:noAutofit/>
          </a:bodyPr>
          <a:lstStyle>
            <a:lvl1pPr algn="ctr" eaLnBrk="1" latinLnBrk="0" hangingPunct="1">
              <a:defRPr kumimoji="0" lang="tr-TR" sz="2000">
                <a:solidFill>
                  <a:srgbClr val="FFFFFF"/>
                </a:solidFill>
              </a:defRPr>
            </a:lvl1pPr>
          </a:lstStyle>
          <a:p>
            <a:fld id="{A23720DD-5B6D-40BF-8493-A6B52D484E6B}" type="datetimeFigureOut">
              <a:rPr lang="tr-TR" smtClean="0"/>
              <a:t>29.02.2016</a:t>
            </a:fld>
            <a:endParaRPr lang="tr-TR"/>
          </a:p>
        </p:txBody>
      </p:sp>
      <p:sp>
        <p:nvSpPr>
          <p:cNvPr id="17" name="Footer Placeholder 16"/>
          <p:cNvSpPr>
            <a:spLocks noGrp="1"/>
          </p:cNvSpPr>
          <p:nvPr>
            <p:ph type="ftr" sz="quarter" idx="11"/>
          </p:nvPr>
        </p:nvSpPr>
        <p:spPr>
          <a:xfrm>
            <a:off x="2085393" y="236539"/>
            <a:ext cx="5867400" cy="365125"/>
          </a:xfrm>
        </p:spPr>
        <p:txBody>
          <a:bodyPr/>
          <a:lstStyle>
            <a:lvl1pPr algn="r" eaLnBrk="1" latinLnBrk="0" hangingPunct="1">
              <a:defRPr kumimoji="0" lang="tr-TR">
                <a:solidFill>
                  <a:schemeClr val="tx2"/>
                </a:solidFill>
              </a:defRPr>
            </a:lvl1pPr>
          </a:lstStyle>
          <a:p>
            <a:endParaRPr lang="tr-TR"/>
          </a:p>
        </p:txBody>
      </p:sp>
      <p:sp>
        <p:nvSpPr>
          <p:cNvPr id="29" name="Slide Number Placeholder 28"/>
          <p:cNvSpPr>
            <a:spLocks noGrp="1"/>
          </p:cNvSpPr>
          <p:nvPr>
            <p:ph type="sldNum" sz="quarter" idx="12"/>
          </p:nvPr>
        </p:nvSpPr>
        <p:spPr>
          <a:xfrm>
            <a:off x="8001000" y="228600"/>
            <a:ext cx="838200" cy="381000"/>
          </a:xfrm>
        </p:spPr>
        <p:txBody>
          <a:bodyPr/>
          <a:lstStyle>
            <a:lvl1pPr eaLnBrk="1" latinLnBrk="0" hangingPunct="1">
              <a:defRPr kumimoji="0" lang="tr-TR">
                <a:solidFill>
                  <a:schemeClr val="tx2"/>
                </a:solidFill>
              </a:defRPr>
            </a:lvl1pPr>
          </a:lstStyle>
          <a:p>
            <a:fld id="{F302176B-0E47-46AC-8F43-DAB4B8A37D06}" type="slidenum">
              <a:rPr lang="tr-TR" smtClean="0"/>
              <a:t>‹#›</a:t>
            </a:fld>
            <a:endParaRPr lang="tr-TR"/>
          </a:p>
        </p:txBody>
      </p:sp>
      <p:sp>
        <p:nvSpPr>
          <p:cNvPr id="12" name="Rectangle 11"/>
          <p:cNvSpPr>
            <a:spLocks noGrp="1"/>
          </p:cNvSpPr>
          <p:nvPr>
            <p:ph type="title"/>
          </p:nvPr>
        </p:nvSpPr>
        <p:spPr>
          <a:xfrm>
            <a:off x="2362200" y="3124200"/>
            <a:ext cx="6477000" cy="2717800"/>
          </a:xfrm>
        </p:spPr>
        <p:txBody>
          <a:bodyPr rtlCol="0" anchor="b"/>
          <a:lstStyle>
            <a:lvl1pPr eaLnBrk="1" latinLnBrk="0" hangingPunct="1">
              <a:defRPr kumimoji="0" lang="tr-TR" cap="all" baseline="0"/>
            </a:lvl1pPr>
          </a:lstStyle>
          <a:p>
            <a:pPr eaLnBrk="1" latinLnBrk="0" hangingPunct="1"/>
            <a:r>
              <a:rPr lang="tr-TR" smtClean="0"/>
              <a:t>Asıl başlık stili için tıklatın</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fld id="{A23720DD-5B6D-40BF-8493-A6B52D484E6B}" type="datetimeFigureOut">
              <a:rPr lang="tr-TR" smtClean="0"/>
              <a:t>29.02.2016</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155666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7"/>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1"/>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1"/>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fld id="{A23720DD-5B6D-40BF-8493-A6B52D484E6B}" type="datetimeFigureOut">
              <a:rPr lang="tr-TR" smtClean="0"/>
              <a:t>29.02.2016</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119972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Özel Yerleşim">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lang="tr-TR" smtClean="0"/>
              <a:t>Asıl başlık stili için tıklatın</a:t>
            </a:r>
            <a:endParaRPr/>
          </a:p>
        </p:txBody>
      </p:sp>
      <p:sp>
        <p:nvSpPr>
          <p:cNvPr id="3" name="Rectangle 2"/>
          <p:cNvSpPr>
            <a:spLocks noGrp="1"/>
          </p:cNvSpPr>
          <p:nvPr>
            <p:ph type="dt" sz="half" idx="10"/>
          </p:nvPr>
        </p:nvSpPr>
        <p:spPr/>
        <p:txBody>
          <a:bodyPr/>
          <a:lstStyle/>
          <a:p>
            <a:fld id="{A23720DD-5B6D-40BF-8493-A6B52D484E6B}" type="datetimeFigureOut">
              <a:rPr lang="tr-TR" smtClean="0"/>
              <a:t>29.02.2016</a:t>
            </a:fld>
            <a:endParaRPr lang="tr-TR"/>
          </a:p>
        </p:txBody>
      </p:sp>
      <p:sp>
        <p:nvSpPr>
          <p:cNvPr id="4" name="Rectangle 3"/>
          <p:cNvSpPr>
            <a:spLocks noGrp="1"/>
          </p:cNvSpPr>
          <p:nvPr>
            <p:ph type="ftr" sz="quarter" idx="11"/>
          </p:nvPr>
        </p:nvSpPr>
        <p:spPr/>
        <p:txBody>
          <a:bodyPr/>
          <a:lstStyle/>
          <a:p>
            <a:endParaRPr lang="tr-TR"/>
          </a:p>
        </p:txBody>
      </p:sp>
      <p:sp>
        <p:nvSpPr>
          <p:cNvPr id="5" name="Rectangle 4"/>
          <p:cNvSpPr>
            <a:spLocks noGrp="1"/>
          </p:cNvSpPr>
          <p:nvPr>
            <p:ph type="sldNum" sz="quarter" idx="12"/>
          </p:nvPr>
        </p:nvSpPr>
        <p:spPr/>
        <p:txBody>
          <a:bodyPr/>
          <a:lstStyle/>
          <a:p>
            <a:fld id="{F302176B-0E47-46AC-8F43-DAB4B8A37D06}" type="slidenum">
              <a:rPr lang="tr-TR" smtClean="0"/>
              <a:t>‹#›</a:t>
            </a:fld>
            <a:endParaRPr lang="tr-TR"/>
          </a:p>
        </p:txBody>
      </p:sp>
      <p:sp>
        <p:nvSpPr>
          <p:cNvPr id="7" name="Rectangle 6"/>
          <p:cNvSpPr>
            <a:spLocks noGrp="1"/>
          </p:cNvSpPr>
          <p:nvPr>
            <p:ph sz="quarter" idx="13"/>
          </p:nvPr>
        </p:nvSpPr>
        <p:spPr>
          <a:xfrm>
            <a:off x="609600" y="1803400"/>
            <a:ext cx="8153400" cy="4368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1"/>
            <a:ext cx="7123113" cy="1673225"/>
          </a:xfrm>
        </p:spPr>
        <p:txBody>
          <a:bodyPr anchor="t"/>
          <a:lstStyle>
            <a:lvl1pPr eaLnBrk="1" latinLnBrk="0" hangingPunct="1">
              <a:buNone/>
              <a:defRPr kumimoji="0" lang="tr-TR" sz="2800">
                <a:solidFill>
                  <a:schemeClr val="tx2"/>
                </a:solidFill>
              </a:defRPr>
            </a:lvl1pPr>
            <a:lvl2pPr eaLnBrk="1" latinLnBrk="0" hangingPunct="1">
              <a:buNone/>
              <a:defRPr kumimoji="0" lang="tr-TR" sz="1800">
                <a:solidFill>
                  <a:schemeClr val="tx1">
                    <a:tint val="75000"/>
                  </a:schemeClr>
                </a:solidFill>
              </a:defRPr>
            </a:lvl2pPr>
            <a:lvl3pPr eaLnBrk="1" latinLnBrk="0" hangingPunct="1">
              <a:buNone/>
              <a:defRPr kumimoji="0" lang="tr-TR" sz="1600">
                <a:solidFill>
                  <a:schemeClr val="tx1">
                    <a:tint val="75000"/>
                  </a:schemeClr>
                </a:solidFill>
              </a:defRPr>
            </a:lvl3pPr>
            <a:lvl4pPr eaLnBrk="1" latinLnBrk="0" hangingPunct="1">
              <a:buNone/>
              <a:defRPr kumimoji="0" lang="tr-TR" sz="1400">
                <a:solidFill>
                  <a:schemeClr val="tx1">
                    <a:tint val="75000"/>
                  </a:schemeClr>
                </a:solidFill>
              </a:defRPr>
            </a:lvl4pPr>
            <a:lvl5pPr eaLnBrk="1" latinLnBrk="0" hangingPunct="1">
              <a:buNone/>
              <a:defRPr kumimoji="0" lang="tr-TR" sz="1400">
                <a:solidFill>
                  <a:schemeClr val="tx1">
                    <a:tint val="75000"/>
                  </a:schemeClr>
                </a:solidFill>
              </a:defRPr>
            </a:lvl5pPr>
          </a:lstStyle>
          <a:p>
            <a:pPr lvl="0" eaLnBrk="1" latinLnBrk="0" hangingPunct="1"/>
            <a:r>
              <a:rPr lang="tr-TR" smtClean="0"/>
              <a:t>Asıl metin stillerini düzenlemek için tıklatın</a:t>
            </a:r>
          </a:p>
        </p:txBody>
      </p:sp>
      <p:sp>
        <p:nvSpPr>
          <p:cNvPr id="7" name="Rectangle 6"/>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2" name="Title 1"/>
          <p:cNvSpPr>
            <a:spLocks noGrp="1"/>
          </p:cNvSpPr>
          <p:nvPr>
            <p:ph type="title" hasCustomPrompt="1"/>
          </p:nvPr>
        </p:nvSpPr>
        <p:spPr>
          <a:xfrm>
            <a:off x="1371600" y="1600200"/>
            <a:ext cx="7620000" cy="990600"/>
          </a:xfrm>
        </p:spPr>
        <p:txBody>
          <a:bodyPr/>
          <a:lstStyle>
            <a:lvl1pPr algn="l" eaLnBrk="1" latinLnBrk="0" hangingPunct="1">
              <a:buNone/>
              <a:defRPr kumimoji="0" lang="tr-TR" sz="4400" b="0" cap="none">
                <a:solidFill>
                  <a:srgbClr val="FFFFFF"/>
                </a:solidFill>
              </a:defRPr>
            </a:lvl1pPr>
          </a:lstStyle>
          <a:p>
            <a:r>
              <a:rPr kumimoji="0" lang="tr-TR"/>
              <a:t>Ana başlık stilini düzenlemek için tıklatın</a:t>
            </a:r>
          </a:p>
        </p:txBody>
      </p:sp>
      <p:sp>
        <p:nvSpPr>
          <p:cNvPr id="12" name="Date Placeholder 11"/>
          <p:cNvSpPr>
            <a:spLocks noGrp="1"/>
          </p:cNvSpPr>
          <p:nvPr>
            <p:ph type="dt" sz="half" idx="10"/>
          </p:nvPr>
        </p:nvSpPr>
        <p:spPr/>
        <p:txBody>
          <a:bodyPr/>
          <a:lstStyle/>
          <a:p>
            <a:fld id="{A23720DD-5B6D-40BF-8493-A6B52D484E6B}" type="datetimeFigureOut">
              <a:rPr lang="tr-TR" smtClean="0"/>
              <a:t>29.02.2016</a:t>
            </a:fld>
            <a:endParaRPr lang="tr-TR"/>
          </a:p>
        </p:txBody>
      </p:sp>
      <p:sp>
        <p:nvSpPr>
          <p:cNvPr id="13" name="Slide Number Placeholder 12"/>
          <p:cNvSpPr>
            <a:spLocks noGrp="1"/>
          </p:cNvSpPr>
          <p:nvPr>
            <p:ph type="sldNum" sz="quarter" idx="11"/>
          </p:nvPr>
        </p:nvSpPr>
        <p:spPr>
          <a:xfrm>
            <a:off x="0" y="1752601"/>
            <a:ext cx="1295400" cy="701676"/>
          </a:xfrm>
        </p:spPr>
        <p:txBody>
          <a:bodyPr>
            <a:noAutofit/>
          </a:bodyPr>
          <a:lstStyle>
            <a:lvl1pPr eaLnBrk="1" latinLnBrk="0" hangingPunct="1">
              <a:defRPr kumimoji="0" lang="tr-TR" sz="2400">
                <a:solidFill>
                  <a:srgbClr val="FFFFFF"/>
                </a:solidFill>
              </a:defRPr>
            </a:lvl1pPr>
          </a:lstStyle>
          <a:p>
            <a:fld id="{F302176B-0E47-46AC-8F43-DAB4B8A37D06}" type="slidenum">
              <a:rPr lang="tr-TR" smtClean="0"/>
              <a:t>‹#›</a:t>
            </a:fld>
            <a:endParaRPr lang="tr-TR"/>
          </a:p>
        </p:txBody>
      </p:sp>
      <p:sp>
        <p:nvSpPr>
          <p:cNvPr id="14" name="Footer Placeholder 13"/>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smtClean="0"/>
              <a:t>Asıl başlık stili için tıklatın</a:t>
            </a:r>
            <a:endParaRPr/>
          </a:p>
        </p:txBody>
      </p:sp>
      <p:sp>
        <p:nvSpPr>
          <p:cNvPr id="9" name="Content Placeholder 8"/>
          <p:cNvSpPr>
            <a:spLocks noGrp="1"/>
          </p:cNvSpPr>
          <p:nvPr>
            <p:ph sz="quarter" idx="13"/>
          </p:nvPr>
        </p:nvSpPr>
        <p:spPr>
          <a:xfrm>
            <a:off x="609600" y="1803402"/>
            <a:ext cx="3886200" cy="4358165"/>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11" name="Content Placeholder 10"/>
          <p:cNvSpPr>
            <a:spLocks noGrp="1"/>
          </p:cNvSpPr>
          <p:nvPr>
            <p:ph sz="quarter" idx="14"/>
          </p:nvPr>
        </p:nvSpPr>
        <p:spPr>
          <a:xfrm>
            <a:off x="4844901" y="1803399"/>
            <a:ext cx="3886200" cy="4358167"/>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8" name="Date Placeholder 7"/>
          <p:cNvSpPr>
            <a:spLocks noGrp="1"/>
          </p:cNvSpPr>
          <p:nvPr>
            <p:ph type="dt" sz="half" idx="15"/>
          </p:nvPr>
        </p:nvSpPr>
        <p:spPr/>
        <p:txBody>
          <a:bodyPr rtlCol="0"/>
          <a:lstStyle/>
          <a:p>
            <a:fld id="{A23720DD-5B6D-40BF-8493-A6B52D484E6B}" type="datetimeFigureOut">
              <a:rPr lang="tr-TR" smtClean="0"/>
              <a:t>29.02.2016</a:t>
            </a:fld>
            <a:endParaRPr lang="tr-TR"/>
          </a:p>
        </p:txBody>
      </p:sp>
      <p:sp>
        <p:nvSpPr>
          <p:cNvPr id="10" name="Slide Number Placeholder 9"/>
          <p:cNvSpPr>
            <a:spLocks noGrp="1"/>
          </p:cNvSpPr>
          <p:nvPr>
            <p:ph type="sldNum" sz="quarter" idx="16"/>
          </p:nvPr>
        </p:nvSpPr>
        <p:spPr/>
        <p:txBody>
          <a:bodyPr rtlCol="0"/>
          <a:lstStyle/>
          <a:p>
            <a:fld id="{F302176B-0E47-46AC-8F43-DAB4B8A37D06}" type="slidenum">
              <a:rPr lang="tr-TR" smtClean="0"/>
              <a:t>‹#›</a:t>
            </a:fld>
            <a:endParaRPr lang="tr-TR"/>
          </a:p>
        </p:txBody>
      </p:sp>
      <p:sp>
        <p:nvSpPr>
          <p:cNvPr id="12" name="Footer Placeholder 11"/>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12648" y="157480"/>
            <a:ext cx="8153400" cy="1341120"/>
          </a:xfrm>
        </p:spPr>
        <p:txBody>
          <a:bodyPr anchor="b"/>
          <a:lstStyle>
            <a:lvl1pPr eaLnBrk="1" latinLnBrk="0" hangingPunct="1">
              <a:defRPr kumimoji="0" lang="tr-TR"/>
            </a:lvl1pPr>
          </a:lstStyle>
          <a:p>
            <a:pPr eaLnBrk="1" latinLnBrk="0" hangingPunct="1"/>
            <a:r>
              <a:rPr lang="tr-TR" smtClean="0"/>
              <a:t>Asıl başlık stili için tıklatın</a:t>
            </a:r>
            <a:endParaRPr/>
          </a:p>
        </p:txBody>
      </p:sp>
      <p:sp>
        <p:nvSpPr>
          <p:cNvPr id="11" name="Content Placeholder 10"/>
          <p:cNvSpPr>
            <a:spLocks noGrp="1"/>
          </p:cNvSpPr>
          <p:nvPr>
            <p:ph sz="quarter" idx="13"/>
          </p:nvPr>
        </p:nvSpPr>
        <p:spPr>
          <a:xfrm>
            <a:off x="609600" y="2559757"/>
            <a:ext cx="3886200" cy="3505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13" name="Content Placeholder 12"/>
          <p:cNvSpPr>
            <a:spLocks noGrp="1"/>
          </p:cNvSpPr>
          <p:nvPr>
            <p:ph sz="quarter" idx="14"/>
          </p:nvPr>
        </p:nvSpPr>
        <p:spPr>
          <a:xfrm>
            <a:off x="4800600" y="2559757"/>
            <a:ext cx="3886200" cy="3505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10" name="Date Placeholder 9"/>
          <p:cNvSpPr>
            <a:spLocks noGrp="1"/>
          </p:cNvSpPr>
          <p:nvPr>
            <p:ph type="dt" sz="half" idx="15"/>
          </p:nvPr>
        </p:nvSpPr>
        <p:spPr/>
        <p:txBody>
          <a:bodyPr rtlCol="0"/>
          <a:lstStyle/>
          <a:p>
            <a:fld id="{A23720DD-5B6D-40BF-8493-A6B52D484E6B}" type="datetimeFigureOut">
              <a:rPr lang="tr-TR" smtClean="0"/>
              <a:t>29.02.2016</a:t>
            </a:fld>
            <a:endParaRPr lang="tr-TR"/>
          </a:p>
        </p:txBody>
      </p:sp>
      <p:sp>
        <p:nvSpPr>
          <p:cNvPr id="12" name="Slide Number Placeholder 11"/>
          <p:cNvSpPr>
            <a:spLocks noGrp="1"/>
          </p:cNvSpPr>
          <p:nvPr>
            <p:ph type="sldNum" sz="quarter" idx="16"/>
          </p:nvPr>
        </p:nvSpPr>
        <p:spPr/>
        <p:txBody>
          <a:bodyPr rtlCol="0"/>
          <a:lstStyle/>
          <a:p>
            <a:fld id="{F302176B-0E47-46AC-8F43-DAB4B8A37D06}" type="slidenum">
              <a:rPr lang="tr-TR" smtClean="0"/>
              <a:t>‹#›</a:t>
            </a:fld>
            <a:endParaRPr lang="tr-TR"/>
          </a:p>
        </p:txBody>
      </p:sp>
      <p:sp>
        <p:nvSpPr>
          <p:cNvPr id="14" name="Footer Placeholder 13"/>
          <p:cNvSpPr>
            <a:spLocks noGrp="1"/>
          </p:cNvSpPr>
          <p:nvPr>
            <p:ph type="ftr" sz="quarter" idx="17"/>
          </p:nvPr>
        </p:nvSpPr>
        <p:spPr/>
        <p:txBody>
          <a:bodyPr rtlCol="0"/>
          <a:lstStyle/>
          <a:p>
            <a:endParaRPr lang="tr-TR"/>
          </a:p>
        </p:txBody>
      </p:sp>
      <p:sp>
        <p:nvSpPr>
          <p:cNvPr id="16" name="Text Placeholder 15"/>
          <p:cNvSpPr>
            <a:spLocks noGrp="1"/>
          </p:cNvSpPr>
          <p:nvPr>
            <p:ph type="body" sz="quarter" idx="18"/>
          </p:nvPr>
        </p:nvSpPr>
        <p:spPr>
          <a:xfrm>
            <a:off x="609600" y="1816383"/>
            <a:ext cx="3886200" cy="707136"/>
          </a:xfrm>
          <a:solidFill>
            <a:schemeClr val="accent2"/>
          </a:solidFill>
        </p:spPr>
        <p:txBody>
          <a:bodyPr rtlCol="0" anchor="ctr"/>
          <a:lstStyle>
            <a:lvl1pPr eaLnBrk="1" latinLnBrk="0" hangingPunct="1">
              <a:buFontTx/>
              <a:buNone/>
              <a:defRPr kumimoji="0" lang="tr-TR" sz="2000" b="1">
                <a:solidFill>
                  <a:srgbClr val="FFFFFF"/>
                </a:solidFill>
              </a:defRPr>
            </a:lvl1pPr>
          </a:lstStyle>
          <a:p>
            <a:pPr lvl="0" eaLnBrk="1" latinLnBrk="0" hangingPunct="1"/>
            <a:r>
              <a:rPr lang="tr-TR" smtClean="0"/>
              <a:t>Asıl metin stillerini düzenlemek için tıklatın</a:t>
            </a:r>
          </a:p>
        </p:txBody>
      </p:sp>
      <p:sp>
        <p:nvSpPr>
          <p:cNvPr id="15" name="Text Placeholder 14"/>
          <p:cNvSpPr>
            <a:spLocks noGrp="1"/>
          </p:cNvSpPr>
          <p:nvPr>
            <p:ph type="body" sz="quarter" idx="19"/>
          </p:nvPr>
        </p:nvSpPr>
        <p:spPr>
          <a:xfrm>
            <a:off x="4800600" y="1816383"/>
            <a:ext cx="3886200" cy="707136"/>
          </a:xfrm>
          <a:solidFill>
            <a:schemeClr val="accent4"/>
          </a:solidFill>
        </p:spPr>
        <p:txBody>
          <a:bodyPr rtlCol="0" anchor="ctr"/>
          <a:lstStyle>
            <a:lvl1pPr eaLnBrk="1" latinLnBrk="0" hangingPunct="1">
              <a:buFontTx/>
              <a:buNone/>
              <a:defRPr kumimoji="0" lang="tr-TR" sz="2000" b="1">
                <a:solidFill>
                  <a:srgbClr val="FFFFFF"/>
                </a:solidFill>
              </a:defRPr>
            </a:lvl1pPr>
          </a:lstStyle>
          <a:p>
            <a:pPr lvl="0" eaLnBrk="1" latinLnBrk="0" hangingPunct="1"/>
            <a:r>
              <a:rPr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smtClean="0"/>
              <a:t>Asıl başlık stili için tıklatın</a:t>
            </a:r>
            <a:endParaRPr/>
          </a:p>
        </p:txBody>
      </p:sp>
      <p:sp>
        <p:nvSpPr>
          <p:cNvPr id="3" name="Date Placeholder 2"/>
          <p:cNvSpPr>
            <a:spLocks noGrp="1"/>
          </p:cNvSpPr>
          <p:nvPr>
            <p:ph type="dt" sz="half" idx="10"/>
          </p:nvPr>
        </p:nvSpPr>
        <p:spPr/>
        <p:txBody>
          <a:bodyPr/>
          <a:lstStyle/>
          <a:p>
            <a:fld id="{A23720DD-5B6D-40BF-8493-A6B52D484E6B}" type="datetimeFigureOut">
              <a:rPr lang="tr-TR" smtClean="0"/>
              <a:t>29.02.2016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lvl1pPr eaLnBrk="1" latinLnBrk="0" hangingPunct="1">
              <a:defRPr kumimoji="0" lang="tr-TR">
                <a:solidFill>
                  <a:srgbClr val="FFFFFF"/>
                </a:solidFill>
              </a:defRPr>
            </a:lvl1p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29.02.2016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a:xfrm>
            <a:off x="0" y="6248400"/>
            <a:ext cx="533400" cy="381000"/>
          </a:xfrm>
        </p:spPr>
        <p:txBody>
          <a:bodyPr/>
          <a:lstStyle>
            <a:lvl1pPr eaLnBrk="1" latinLnBrk="0" hangingPunct="1">
              <a:defRPr kumimoji="0" lang="tr-TR">
                <a:solidFill>
                  <a:schemeClr val="tx2"/>
                </a:solidFill>
              </a:defRPr>
            </a:lvl1p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çerik, Açıklama Yazılı">
    <p:spTree>
      <p:nvGrpSpPr>
        <p:cNvPr id="1" name=""/>
        <p:cNvGrpSpPr/>
        <p:nvPr/>
      </p:nvGrpSpPr>
      <p:grpSpPr>
        <a:xfrm>
          <a:off x="0" y="0"/>
          <a:ext cx="0" cy="0"/>
          <a:chOff x="0" y="0"/>
          <a:chExt cx="0" cy="0"/>
        </a:xfrm>
      </p:grpSpPr>
      <p:sp>
        <p:nvSpPr>
          <p:cNvPr id="2" name="Title 1"/>
          <p:cNvSpPr>
            <a:spLocks noGrp="1"/>
          </p:cNvSpPr>
          <p:nvPr>
            <p:ph type="title"/>
          </p:nvPr>
        </p:nvSpPr>
        <p:spPr>
          <a:xfrm>
            <a:off x="609600" y="157480"/>
            <a:ext cx="8153400" cy="1341120"/>
          </a:xfrm>
        </p:spPr>
        <p:txBody>
          <a:bodyPr anchor="b"/>
          <a:lstStyle>
            <a:lvl1pPr algn="l" eaLnBrk="1" latinLnBrk="0" hangingPunct="1">
              <a:buNone/>
              <a:defRPr kumimoji="0" lang="tr-TR" sz="4200" b="0"/>
            </a:lvl1pPr>
          </a:lstStyle>
          <a:p>
            <a:pPr eaLnBrk="1" latinLnBrk="0" hangingPunct="1"/>
            <a:r>
              <a:rPr lang="tr-TR" smtClean="0"/>
              <a:t>Asıl başlık stili için tıklatın</a:t>
            </a:r>
            <a:endParaRPr/>
          </a:p>
        </p:txBody>
      </p:sp>
      <p:sp>
        <p:nvSpPr>
          <p:cNvPr id="5" name="Date Placeholder 4"/>
          <p:cNvSpPr>
            <a:spLocks noGrp="1"/>
          </p:cNvSpPr>
          <p:nvPr>
            <p:ph type="dt" sz="half" idx="10"/>
          </p:nvPr>
        </p:nvSpPr>
        <p:spPr/>
        <p:txBody>
          <a:bodyPr/>
          <a:lstStyle/>
          <a:p>
            <a:fld id="{A23720DD-5B6D-40BF-8493-A6B52D484E6B}" type="datetimeFigureOut">
              <a:rPr lang="tr-TR" smtClean="0"/>
              <a:t>29.02.2016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lvl1pPr eaLnBrk="1" latinLnBrk="0" hangingPunct="1">
              <a:defRPr kumimoji="0" lang="tr-TR">
                <a:solidFill>
                  <a:srgbClr val="FFFFFF"/>
                </a:solidFill>
              </a:defRPr>
            </a:lvl1pPr>
          </a:lstStyle>
          <a:p>
            <a:fld id="{F302176B-0E47-46AC-8F43-DAB4B8A37D06}" type="slidenum">
              <a:rPr lang="tr-TR" smtClean="0"/>
              <a:t>‹#›</a:t>
            </a:fld>
            <a:endParaRPr lang="tr-TR"/>
          </a:p>
        </p:txBody>
      </p:sp>
      <p:sp>
        <p:nvSpPr>
          <p:cNvPr id="3" name="Text Placeholder 2"/>
          <p:cNvSpPr>
            <a:spLocks noGrp="1"/>
          </p:cNvSpPr>
          <p:nvPr>
            <p:ph type="body" idx="1"/>
          </p:nvPr>
        </p:nvSpPr>
        <p:spPr>
          <a:xfrm>
            <a:off x="609600" y="1905000"/>
            <a:ext cx="1600200" cy="41656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tr-TR" sz="1800"/>
            </a:lvl1pPr>
            <a:lvl2pPr eaLnBrk="1" latinLnBrk="0" hangingPunct="1">
              <a:buNone/>
              <a:defRPr kumimoji="0" lang="tr-TR" sz="1200"/>
            </a:lvl2pPr>
            <a:lvl3pPr eaLnBrk="1" latinLnBrk="0" hangingPunct="1">
              <a:buNone/>
              <a:defRPr kumimoji="0" lang="tr-TR" sz="1000"/>
            </a:lvl3pPr>
            <a:lvl4pPr eaLnBrk="1" latinLnBrk="0" hangingPunct="1">
              <a:buNone/>
              <a:defRPr kumimoji="0" lang="tr-TR" sz="900"/>
            </a:lvl4pPr>
            <a:lvl5pPr eaLnBrk="1" latinLnBrk="0" hangingPunct="1">
              <a:buNone/>
              <a:defRPr kumimoji="0" lang="tr-TR" sz="900"/>
            </a:lvl5pPr>
          </a:lstStyle>
          <a:p>
            <a:pPr lvl="0" eaLnBrk="1" latinLnBrk="0" hangingPunct="1"/>
            <a:r>
              <a:rPr lang="tr-TR" smtClean="0"/>
              <a:t>Asıl metin stillerini düzenlemek için tıklatın</a:t>
            </a:r>
          </a:p>
        </p:txBody>
      </p:sp>
      <p:sp>
        <p:nvSpPr>
          <p:cNvPr id="9" name="Content Placeholder 8"/>
          <p:cNvSpPr>
            <a:spLocks noGrp="1"/>
          </p:cNvSpPr>
          <p:nvPr>
            <p:ph sz="quarter" idx="13"/>
          </p:nvPr>
        </p:nvSpPr>
        <p:spPr>
          <a:xfrm>
            <a:off x="2362200" y="1905000"/>
            <a:ext cx="6400800" cy="4267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Açıklama Yazılı">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4559808"/>
          </a:xfrm>
          <a:solidFill>
            <a:schemeClr val="tx2">
              <a:shade val="50000"/>
            </a:schemeClr>
          </a:solidFill>
          <a:ln>
            <a:noFill/>
          </a:ln>
        </p:spPr>
        <p:txBody>
          <a:bodyPr/>
          <a:lstStyle>
            <a:lvl1pPr eaLnBrk="1" latinLnBrk="0" hangingPunct="1">
              <a:buNone/>
              <a:defRPr kumimoji="0" lang="tr-TR" sz="3200"/>
            </a:lvl1pPr>
          </a:lstStyle>
          <a:p>
            <a:r>
              <a:rPr kumimoji="0" lang="tr-TR" smtClean="0"/>
              <a:t>Resim eklemek için simgeyi tıklatın</a:t>
            </a:r>
            <a:endParaRPr kumimoji="0" lang="tr-TR"/>
          </a:p>
        </p:txBody>
      </p:sp>
      <p:sp>
        <p:nvSpPr>
          <p:cNvPr id="4" name="Text Placeholder 3"/>
          <p:cNvSpPr>
            <a:spLocks noGrp="1"/>
          </p:cNvSpPr>
          <p:nvPr>
            <p:ph type="body" sz="half" idx="2"/>
          </p:nvPr>
        </p:nvSpPr>
        <p:spPr>
          <a:xfrm>
            <a:off x="1600200" y="5486400"/>
            <a:ext cx="7315200" cy="685800"/>
          </a:xfrm>
        </p:spPr>
        <p:txBody>
          <a:bodyPr/>
          <a:lstStyle>
            <a:lvl1pPr marL="0" indent="0" eaLnBrk="1" latinLnBrk="0" hangingPunct="1">
              <a:buFontTx/>
              <a:buNone/>
              <a:defRPr kumimoji="0" lang="tr-TR" sz="1700"/>
            </a:lvl1pPr>
            <a:lvl2pPr eaLnBrk="1" latinLnBrk="0" hangingPunct="1">
              <a:buFontTx/>
              <a:buNone/>
              <a:defRPr kumimoji="0" lang="tr-TR" sz="1200"/>
            </a:lvl2pPr>
            <a:lvl3pPr eaLnBrk="1" latinLnBrk="0" hangingPunct="1">
              <a:buFontTx/>
              <a:buNone/>
              <a:defRPr kumimoji="0" lang="tr-TR" sz="1000"/>
            </a:lvl3pPr>
            <a:lvl4pPr eaLnBrk="1" latinLnBrk="0" hangingPunct="1">
              <a:buFontTx/>
              <a:buNone/>
              <a:defRPr kumimoji="0" lang="tr-TR" sz="900"/>
            </a:lvl4pPr>
            <a:lvl5pPr eaLnBrk="1" latinLnBrk="0" hangingPunct="1">
              <a:buFontTx/>
              <a:buNone/>
              <a:defRPr kumimoji="0" lang="tr-TR" sz="900"/>
            </a:lvl5pPr>
          </a:lstStyle>
          <a:p>
            <a:pPr lvl="0" eaLnBrk="1" latinLnBrk="0" hangingPunct="1"/>
            <a:r>
              <a:rPr lang="tr-TR" smtClean="0"/>
              <a:t>Asıl metin stillerini düzenlemek için tıklatın</a:t>
            </a:r>
          </a:p>
        </p:txBody>
      </p:sp>
      <p:sp>
        <p:nvSpPr>
          <p:cNvPr id="8" name="Rectangle 7"/>
          <p:cNvSpPr/>
          <p:nvPr/>
        </p:nvSpPr>
        <p:spPr>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0" name="Rectangle 9"/>
          <p:cNvSpPr/>
          <p:nvPr/>
        </p:nvSpPr>
        <p:spPr>
          <a:xfrm>
            <a:off x="1545336" y="4654296"/>
            <a:ext cx="7589520"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2" name="Title 1"/>
          <p:cNvSpPr>
            <a:spLocks noGrp="1"/>
          </p:cNvSpPr>
          <p:nvPr>
            <p:ph type="title"/>
          </p:nvPr>
        </p:nvSpPr>
        <p:spPr>
          <a:xfrm>
            <a:off x="1600200" y="4724400"/>
            <a:ext cx="7315200" cy="609600"/>
          </a:xfrm>
        </p:spPr>
        <p:txBody>
          <a:bodyPr anchor="ctr"/>
          <a:lstStyle>
            <a:lvl1pPr algn="l" eaLnBrk="1" latinLnBrk="0" hangingPunct="1">
              <a:buNone/>
              <a:defRPr kumimoji="0" lang="tr-TR" sz="2800" b="0">
                <a:solidFill>
                  <a:srgbClr val="FFFFFF"/>
                </a:solidFill>
              </a:defRPr>
            </a:lvl1pPr>
          </a:lstStyle>
          <a:p>
            <a:pPr eaLnBrk="1" latinLnBrk="0" hangingPunct="1"/>
            <a:r>
              <a:rPr lang="tr-TR" smtClean="0"/>
              <a:t>Asıl başlık stili için tıklatın</a:t>
            </a:r>
            <a:endParaRPr/>
          </a:p>
        </p:txBody>
      </p:sp>
      <p:sp>
        <p:nvSpPr>
          <p:cNvPr id="11" name="Rectangle 10"/>
          <p:cNvSpPr/>
          <p:nvPr/>
        </p:nvSpPr>
        <p:spPr>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2" name="Date Placeholder 11"/>
          <p:cNvSpPr>
            <a:spLocks noGrp="1"/>
          </p:cNvSpPr>
          <p:nvPr>
            <p:ph type="dt" sz="half" idx="10"/>
          </p:nvPr>
        </p:nvSpPr>
        <p:spPr>
          <a:xfrm>
            <a:off x="6248400" y="6248400"/>
            <a:ext cx="2667000" cy="365125"/>
          </a:xfrm>
        </p:spPr>
        <p:txBody>
          <a:bodyPr rtlCol="0"/>
          <a:lstStyle/>
          <a:p>
            <a:fld id="{A23720DD-5B6D-40BF-8493-A6B52D484E6B}" type="datetimeFigureOut">
              <a:rPr lang="tr-TR" smtClean="0"/>
              <a:t>29.02.2016</a:t>
            </a:fld>
            <a:endParaRPr lang="tr-TR"/>
          </a:p>
        </p:txBody>
      </p:sp>
      <p:sp>
        <p:nvSpPr>
          <p:cNvPr id="13" name="Slide Number Placeholder 12"/>
          <p:cNvSpPr>
            <a:spLocks noGrp="1"/>
          </p:cNvSpPr>
          <p:nvPr>
            <p:ph type="sldNum" sz="quarter" idx="11"/>
          </p:nvPr>
        </p:nvSpPr>
        <p:spPr>
          <a:xfrm>
            <a:off x="0" y="4667249"/>
            <a:ext cx="1447800" cy="663579"/>
          </a:xfrm>
        </p:spPr>
        <p:txBody>
          <a:bodyPr rtlCol="0"/>
          <a:lstStyle>
            <a:lvl1pPr eaLnBrk="1" latinLnBrk="0" hangingPunct="1">
              <a:defRPr kumimoji="0" lang="tr-TR" sz="2800"/>
            </a:lvl1pPr>
          </a:lstStyle>
          <a:p>
            <a:fld id="{F302176B-0E47-46AC-8F43-DAB4B8A37D06}" type="slidenum">
              <a:rPr lang="tr-TR" smtClean="0"/>
              <a:t>‹#›</a:t>
            </a:fld>
            <a:endParaRPr lang="tr-TR"/>
          </a:p>
        </p:txBody>
      </p:sp>
      <p:sp>
        <p:nvSpPr>
          <p:cNvPr id="14" name="Footer Placeholder 13"/>
          <p:cNvSpPr>
            <a:spLocks noGrp="1"/>
          </p:cNvSpPr>
          <p:nvPr>
            <p:ph type="ftr" sz="quarter" idx="12"/>
          </p:nvPr>
        </p:nvSpPr>
        <p:spPr>
          <a:xfrm>
            <a:off x="1600200" y="6248207"/>
            <a:ext cx="4572000" cy="365125"/>
          </a:xfrm>
        </p:spPr>
        <p:txBody>
          <a:bodyPr rtlCol="0"/>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803400"/>
            <a:ext cx="8153400" cy="43230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lang="tr-TR" sz="1400">
                <a:solidFill>
                  <a:schemeClr val="tx2"/>
                </a:solidFill>
              </a:defRPr>
            </a:lvl1pPr>
          </a:lstStyle>
          <a:p>
            <a:fld id="{A23720DD-5B6D-40BF-8493-A6B52D484E6B}" type="datetimeFigureOut">
              <a:rPr lang="tr-TR" smtClean="0"/>
              <a:t>29.02.2016</a:t>
            </a:fld>
            <a:endParaRPr lang="tr-TR"/>
          </a:p>
        </p:txBody>
      </p:sp>
      <p:sp>
        <p:nvSpPr>
          <p:cNvPr id="3" name="Footer Placeholder 2"/>
          <p:cNvSpPr>
            <a:spLocks noGrp="1"/>
          </p:cNvSpPr>
          <p:nvPr>
            <p:ph type="ftr" sz="quarter" idx="3"/>
          </p:nvPr>
        </p:nvSpPr>
        <p:spPr>
          <a:xfrm>
            <a:off x="609602" y="6248207"/>
            <a:ext cx="5421083" cy="365125"/>
          </a:xfrm>
          <a:prstGeom prst="rect">
            <a:avLst/>
          </a:prstGeom>
        </p:spPr>
        <p:txBody>
          <a:bodyPr vert="horz" anchor="ctr"/>
          <a:lstStyle>
            <a:lvl1pPr algn="r" eaLnBrk="1" latinLnBrk="0" hangingPunct="1">
              <a:defRPr kumimoji="0" lang="tr-TR" sz="1400">
                <a:solidFill>
                  <a:schemeClr val="tx2"/>
                </a:solidFill>
              </a:defRPr>
            </a:lvl1pPr>
          </a:lstStyle>
          <a:p>
            <a:endParaRPr lang="tr-TR"/>
          </a:p>
        </p:txBody>
      </p:sp>
      <p:sp>
        <p:nvSpPr>
          <p:cNvPr id="7" name="Rectangle 6"/>
          <p:cNvSpPr/>
          <p:nvPr/>
        </p:nvSpPr>
        <p:spPr>
          <a:xfrm>
            <a:off x="0" y="1460227"/>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8" name="Rectangle 7"/>
          <p:cNvSpPr/>
          <p:nvPr/>
        </p:nvSpPr>
        <p:spPr>
          <a:xfrm>
            <a:off x="0" y="1505947"/>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Rectangle 8"/>
          <p:cNvSpPr/>
          <p:nvPr/>
        </p:nvSpPr>
        <p:spPr>
          <a:xfrm>
            <a:off x="590550" y="1505947"/>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23" name="Slide Number Placeholder 22"/>
          <p:cNvSpPr>
            <a:spLocks noGrp="1"/>
          </p:cNvSpPr>
          <p:nvPr>
            <p:ph type="sldNum" sz="quarter" idx="4"/>
          </p:nvPr>
        </p:nvSpPr>
        <p:spPr>
          <a:xfrm>
            <a:off x="0" y="1498010"/>
            <a:ext cx="533400" cy="244476"/>
          </a:xfrm>
          <a:prstGeom prst="rect">
            <a:avLst/>
          </a:prstGeom>
        </p:spPr>
        <p:txBody>
          <a:bodyPr vert="horz" anchor="ctr" anchorCtr="0">
            <a:normAutofit/>
          </a:bodyPr>
          <a:lstStyle>
            <a:lvl1pPr algn="ctr" eaLnBrk="1" latinLnBrk="0" hangingPunct="1">
              <a:defRPr kumimoji="0" lang="tr-TR" sz="1400" b="1">
                <a:solidFill>
                  <a:srgbClr val="FFFFFF"/>
                </a:solidFill>
              </a:defRPr>
            </a:lvl1pPr>
          </a:lstStyle>
          <a:p>
            <a:fld id="{F302176B-0E47-46AC-8F43-DAB4B8A37D06}" type="slidenum">
              <a:rPr lang="tr-TR" smtClean="0"/>
              <a:t>‹#›</a:t>
            </a:fld>
            <a:endParaRPr lang="tr-TR"/>
          </a:p>
        </p:txBody>
      </p:sp>
      <p:sp>
        <p:nvSpPr>
          <p:cNvPr id="22" name="Title Placeholder 21"/>
          <p:cNvSpPr>
            <a:spLocks noGrp="1"/>
          </p:cNvSpPr>
          <p:nvPr>
            <p:ph type="title"/>
          </p:nvPr>
        </p:nvSpPr>
        <p:spPr>
          <a:xfrm>
            <a:off x="609600" y="157480"/>
            <a:ext cx="8153400" cy="1341120"/>
          </a:xfrm>
          <a:prstGeom prst="rect">
            <a:avLst/>
          </a:prstGeom>
        </p:spPr>
        <p:txBody>
          <a:bodyPr vert="horz" anchor="b">
            <a:normAutofit/>
          </a:bodyPr>
          <a:lstStyle/>
          <a:p>
            <a:pPr eaLnBrk="1" latinLnBrk="0" hangingPunct="1"/>
            <a:r>
              <a:rPr kumimoji="0" lang="tr-TR" smtClean="0"/>
              <a:t>Asıl başlık stili için tıklatın</a:t>
            </a:r>
            <a:endParaRPr kumimoji="0" lang="en-US" smtClean="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tr-TR" sz="42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lang="tr-T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tr-T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tr-T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tr-T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tr-T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tr-T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tr-T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tr-T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tr-TR" sz="1800" kern="1200" baseline="0">
          <a:solidFill>
            <a:schemeClr val="tx1"/>
          </a:solidFill>
          <a:latin typeface="+mn-lt"/>
          <a:ea typeface="+mn-ea"/>
          <a:cs typeface="+mn-cs"/>
        </a:defRPr>
      </a:lvl9pPr>
    </p:bodyStyle>
    <p:otherStyle>
      <a:lvl1pPr marL="0" algn="l" rtl="0" eaLnBrk="1" latinLnBrk="0" hangingPunct="1">
        <a:defRPr kumimoji="0" lang="tr-TR" kern="1200">
          <a:solidFill>
            <a:schemeClr val="tx1"/>
          </a:solidFill>
          <a:latin typeface="+mn-lt"/>
          <a:ea typeface="+mn-ea"/>
          <a:cs typeface="+mn-cs"/>
        </a:defRPr>
      </a:lvl1pPr>
      <a:lvl2pPr marL="457200" algn="l" rtl="0" eaLnBrk="1" latinLnBrk="0" hangingPunct="1">
        <a:defRPr kumimoji="0" lang="tr-TR" kern="1200">
          <a:solidFill>
            <a:schemeClr val="tx1"/>
          </a:solidFill>
          <a:latin typeface="+mn-lt"/>
          <a:ea typeface="+mn-ea"/>
          <a:cs typeface="+mn-cs"/>
        </a:defRPr>
      </a:lvl2pPr>
      <a:lvl3pPr marL="914400" algn="l" rtl="0" eaLnBrk="1" latinLnBrk="0" hangingPunct="1">
        <a:defRPr kumimoji="0" lang="tr-TR" kern="1200">
          <a:solidFill>
            <a:schemeClr val="tx1"/>
          </a:solidFill>
          <a:latin typeface="+mn-lt"/>
          <a:ea typeface="+mn-ea"/>
          <a:cs typeface="+mn-cs"/>
        </a:defRPr>
      </a:lvl3pPr>
      <a:lvl4pPr marL="1371600" algn="l" rtl="0" eaLnBrk="1" latinLnBrk="0" hangingPunct="1">
        <a:defRPr kumimoji="0" lang="tr-TR" kern="1200">
          <a:solidFill>
            <a:schemeClr val="tx1"/>
          </a:solidFill>
          <a:latin typeface="+mn-lt"/>
          <a:ea typeface="+mn-ea"/>
          <a:cs typeface="+mn-cs"/>
        </a:defRPr>
      </a:lvl4pPr>
      <a:lvl5pPr marL="1828800" algn="l" rtl="0" eaLnBrk="1" latinLnBrk="0" hangingPunct="1">
        <a:defRPr kumimoji="0" lang="tr-TR" kern="1200">
          <a:solidFill>
            <a:schemeClr val="tx1"/>
          </a:solidFill>
          <a:latin typeface="+mn-lt"/>
          <a:ea typeface="+mn-ea"/>
          <a:cs typeface="+mn-cs"/>
        </a:defRPr>
      </a:lvl5pPr>
      <a:lvl6pPr marL="2286000" algn="l" rtl="0" eaLnBrk="1" latinLnBrk="0" hangingPunct="1">
        <a:defRPr kumimoji="0" lang="tr-TR" kern="1200">
          <a:solidFill>
            <a:schemeClr val="tx1"/>
          </a:solidFill>
          <a:latin typeface="+mn-lt"/>
          <a:ea typeface="+mn-ea"/>
          <a:cs typeface="+mn-cs"/>
        </a:defRPr>
      </a:lvl6pPr>
      <a:lvl7pPr marL="2743200" algn="l" rtl="0" eaLnBrk="1" latinLnBrk="0" hangingPunct="1">
        <a:defRPr kumimoji="0" lang="tr-TR" kern="1200">
          <a:solidFill>
            <a:schemeClr val="tx1"/>
          </a:solidFill>
          <a:latin typeface="+mn-lt"/>
          <a:ea typeface="+mn-ea"/>
          <a:cs typeface="+mn-cs"/>
        </a:defRPr>
      </a:lvl7pPr>
      <a:lvl8pPr marL="3200400" algn="l" rtl="0" eaLnBrk="1" latinLnBrk="0" hangingPunct="1">
        <a:defRPr kumimoji="0" lang="tr-TR" kern="1200">
          <a:solidFill>
            <a:schemeClr val="tx1"/>
          </a:solidFill>
          <a:latin typeface="+mn-lt"/>
          <a:ea typeface="+mn-ea"/>
          <a:cs typeface="+mn-cs"/>
        </a:defRPr>
      </a:lvl8pPr>
      <a:lvl9pPr marL="3657600" algn="l" rtl="0" eaLnBrk="1" latinLnBrk="0" hangingPunct="1">
        <a:defRPr kumimoji="0" lang="tr-T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normAutofit fontScale="77500" lnSpcReduction="20000"/>
          </a:bodyPr>
          <a:lstStyle/>
          <a:p>
            <a:pPr algn="ctr" eaLnBrk="0" hangingPunct="0">
              <a:lnSpc>
                <a:spcPct val="90000"/>
              </a:lnSpc>
              <a:defRPr/>
            </a:pPr>
            <a:r>
              <a:rPr lang="tr-TR" b="1" noProof="1" smtClean="0">
                <a:solidFill>
                  <a:schemeClr val="tx1"/>
                </a:solidFill>
                <a:effectLst>
                  <a:outerShdw blurRad="38100" dist="38100" dir="2700000" algn="tl">
                    <a:srgbClr val="000000">
                      <a:alpha val="43137"/>
                    </a:srgbClr>
                  </a:outerShdw>
                </a:effectLst>
                <a:latin typeface="Calibri" pitchFamily="34" charset="0"/>
                <a:cs typeface="Calibri" pitchFamily="34" charset="0"/>
              </a:rPr>
              <a:t>Aysun UYGUR</a:t>
            </a:r>
            <a:endParaRPr lang="tr-TR" b="1" noProof="1">
              <a:solidFill>
                <a:schemeClr val="tx1"/>
              </a:solidFill>
              <a:effectLst>
                <a:outerShdw blurRad="38100" dist="38100" dir="2700000" algn="tl">
                  <a:srgbClr val="000000">
                    <a:alpha val="43137"/>
                  </a:srgbClr>
                </a:outerShdw>
              </a:effectLst>
              <a:latin typeface="Calibri" pitchFamily="34" charset="0"/>
              <a:cs typeface="Calibri" pitchFamily="34" charset="0"/>
            </a:endParaRPr>
          </a:p>
          <a:p>
            <a:pPr algn="ctr" eaLnBrk="0" hangingPunct="0">
              <a:lnSpc>
                <a:spcPct val="90000"/>
              </a:lnSpc>
              <a:defRPr/>
            </a:pPr>
            <a:r>
              <a:rPr lang="tr-TR" b="1" noProof="1" smtClean="0">
                <a:solidFill>
                  <a:schemeClr val="tx1"/>
                </a:solidFill>
                <a:effectLst>
                  <a:outerShdw blurRad="38100" dist="38100" dir="2700000" algn="tl">
                    <a:srgbClr val="000000">
                      <a:alpha val="43137"/>
                    </a:srgbClr>
                  </a:outerShdw>
                </a:effectLst>
                <a:latin typeface="Calibri" pitchFamily="34" charset="0"/>
                <a:cs typeface="Calibri" pitchFamily="34" charset="0"/>
              </a:rPr>
              <a:t>Bayraklı İlçe Milli </a:t>
            </a:r>
            <a:r>
              <a:rPr lang="tr-TR" b="1" noProof="1" smtClean="0">
                <a:solidFill>
                  <a:schemeClr val="tx1"/>
                </a:solidFill>
                <a:effectLst>
                  <a:outerShdw blurRad="38100" dist="38100" dir="2700000" algn="tl">
                    <a:srgbClr val="000000">
                      <a:alpha val="43137"/>
                    </a:srgbClr>
                  </a:outerShdw>
                </a:effectLst>
                <a:latin typeface="Calibri" pitchFamily="34" charset="0"/>
                <a:cs typeface="Calibri" pitchFamily="34" charset="0"/>
              </a:rPr>
              <a:t>Eğitim Müdürlüğü </a:t>
            </a:r>
            <a:r>
              <a:rPr lang="tr-TR" b="1" noProof="1" smtClean="0">
                <a:solidFill>
                  <a:schemeClr val="tx1"/>
                </a:solidFill>
                <a:effectLst>
                  <a:outerShdw blurRad="38100" dist="38100" dir="2700000" algn="tl">
                    <a:srgbClr val="000000">
                      <a:alpha val="43137"/>
                    </a:srgbClr>
                  </a:outerShdw>
                </a:effectLst>
                <a:latin typeface="Calibri" pitchFamily="34" charset="0"/>
                <a:cs typeface="Calibri" pitchFamily="34" charset="0"/>
              </a:rPr>
              <a:t>İş Güv.Uzm.</a:t>
            </a:r>
            <a:endParaRPr lang="tr-TR" dirty="0">
              <a:solidFill>
                <a:schemeClr val="tx1"/>
              </a:solidFill>
              <a:effectLst>
                <a:outerShdw blurRad="38100" dist="38100" dir="2700000" algn="tl">
                  <a:srgbClr val="000000">
                    <a:alpha val="43137"/>
                  </a:srgbClr>
                </a:outerShdw>
              </a:effectLst>
            </a:endParaRPr>
          </a:p>
        </p:txBody>
      </p:sp>
      <p:sp>
        <p:nvSpPr>
          <p:cNvPr id="2" name="Başlık 1"/>
          <p:cNvSpPr>
            <a:spLocks noGrp="1"/>
          </p:cNvSpPr>
          <p:nvPr>
            <p:ph type="title"/>
          </p:nvPr>
        </p:nvSpPr>
        <p:spPr>
          <a:xfrm>
            <a:off x="323528" y="404664"/>
            <a:ext cx="8820472" cy="2717800"/>
          </a:xfrm>
        </p:spPr>
        <p:txBody>
          <a:bodyPr/>
          <a:lstStyle/>
          <a:p>
            <a:pPr algn="ctr" eaLnBrk="0" hangingPunct="0">
              <a:lnSpc>
                <a:spcPct val="90000"/>
              </a:lnSpc>
              <a:defRPr/>
            </a:pPr>
            <a:r>
              <a:rPr lang="tr-TR" sz="4400" b="1" noProof="1">
                <a:solidFill>
                  <a:schemeClr val="tx1"/>
                </a:solidFill>
                <a:effectLst>
                  <a:outerShdw blurRad="38100" dist="38100" dir="2700000" algn="tl">
                    <a:srgbClr val="000000">
                      <a:alpha val="43137"/>
                    </a:srgbClr>
                  </a:outerShdw>
                </a:effectLst>
                <a:latin typeface="Calibri" pitchFamily="34" charset="0"/>
                <a:cs typeface="Calibri" pitchFamily="34" charset="0"/>
              </a:rPr>
              <a:t>İŞ SAĞLIĞI VE GÜVENLİĞİNDE</a:t>
            </a:r>
            <a:br>
              <a:rPr lang="tr-TR" sz="4400" b="1" noProof="1">
                <a:solidFill>
                  <a:schemeClr val="tx1"/>
                </a:solidFill>
                <a:effectLst>
                  <a:outerShdw blurRad="38100" dist="38100" dir="2700000" algn="tl">
                    <a:srgbClr val="000000">
                      <a:alpha val="43137"/>
                    </a:srgbClr>
                  </a:outerShdw>
                </a:effectLst>
                <a:latin typeface="Calibri" pitchFamily="34" charset="0"/>
                <a:cs typeface="Calibri" pitchFamily="34" charset="0"/>
              </a:rPr>
            </a:br>
            <a:r>
              <a:rPr lang="tr-TR" sz="4400" b="1" noProof="1">
                <a:solidFill>
                  <a:schemeClr val="tx1"/>
                </a:solidFill>
                <a:effectLst>
                  <a:outerShdw blurRad="38100" dist="38100" dir="2700000" algn="tl">
                    <a:srgbClr val="000000">
                      <a:alpha val="43137"/>
                    </a:srgbClr>
                  </a:outerShdw>
                </a:effectLst>
                <a:latin typeface="Calibri" pitchFamily="34" charset="0"/>
                <a:cs typeface="Calibri" pitchFamily="34" charset="0"/>
              </a:rPr>
              <a:t>RİSK YÖNETİMİ VE DEĞERLENDİRMESİ</a:t>
            </a:r>
          </a:p>
        </p:txBody>
      </p:sp>
    </p:spTree>
    <p:extLst>
      <p:ext uri="{BB962C8B-B14F-4D97-AF65-F5344CB8AC3E}">
        <p14:creationId xmlns:p14="http://schemas.microsoft.com/office/powerpoint/2010/main" val="15270309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
        <p:nvSpPr>
          <p:cNvPr id="3" name="İçerik Yer Tutucusu 2"/>
          <p:cNvSpPr>
            <a:spLocks noGrp="1"/>
          </p:cNvSpPr>
          <p:nvPr>
            <p:ph sz="quarter" idx="13"/>
          </p:nvPr>
        </p:nvSpPr>
        <p:spPr>
          <a:xfrm>
            <a:off x="72008" y="1758776"/>
            <a:ext cx="9036496" cy="5054600"/>
          </a:xfrm>
        </p:spPr>
        <p:txBody>
          <a:bodyPr>
            <a:noAutofit/>
          </a:bodyPr>
          <a:lstStyle/>
          <a:p>
            <a:pPr marL="0" indent="0">
              <a:buNone/>
            </a:pPr>
            <a:r>
              <a:rPr lang="tr-TR" sz="2100" dirty="0" smtClean="0">
                <a:solidFill>
                  <a:srgbClr val="FFC000"/>
                </a:solidFill>
              </a:rPr>
              <a:t>Temel mevzuat</a:t>
            </a:r>
          </a:p>
          <a:p>
            <a:r>
              <a:rPr lang="tr-TR" sz="2100" b="1" dirty="0" smtClean="0"/>
              <a:t>6331 Sayılı İSG Kanunu (30.06.2012)</a:t>
            </a:r>
          </a:p>
          <a:p>
            <a:r>
              <a:rPr lang="tr-TR" sz="2100" b="1" dirty="0" smtClean="0"/>
              <a:t>İş Sağlığı ve Güvenliği RD Yönetmeliği (29.12.2012)</a:t>
            </a:r>
          </a:p>
          <a:p>
            <a:pPr marL="0" indent="0">
              <a:buNone/>
            </a:pPr>
            <a:r>
              <a:rPr lang="tr-TR" sz="2100" dirty="0" smtClean="0">
                <a:solidFill>
                  <a:srgbClr val="FFC000"/>
                </a:solidFill>
              </a:rPr>
              <a:t>Ek mevzuat</a:t>
            </a:r>
          </a:p>
          <a:p>
            <a:pPr marL="0" fontAlgn="ctr">
              <a:spcBef>
                <a:spcPts val="0"/>
              </a:spcBef>
            </a:pPr>
            <a:r>
              <a:rPr lang="tr-TR" sz="2100" dirty="0" smtClean="0">
                <a:solidFill>
                  <a:srgbClr val="000000"/>
                </a:solidFill>
                <a:latin typeface="Calibri"/>
                <a:ea typeface="Times New Roman"/>
                <a:cs typeface="Calibri"/>
              </a:rPr>
              <a:t>Kimyasal </a:t>
            </a:r>
            <a:r>
              <a:rPr lang="tr-TR" sz="2100" dirty="0">
                <a:solidFill>
                  <a:srgbClr val="000000"/>
                </a:solidFill>
                <a:latin typeface="Calibri"/>
                <a:ea typeface="Times New Roman"/>
                <a:cs typeface="Calibri"/>
              </a:rPr>
              <a:t>Maddelerle Çalışmalarda Sağlık ve Güvenlik Önlemleri Hakkında Yönetmelik</a:t>
            </a:r>
            <a:endParaRPr lang="tr-TR" sz="2100" dirty="0">
              <a:latin typeface="Arial"/>
            </a:endParaRPr>
          </a:p>
          <a:p>
            <a:pPr marL="0" fontAlgn="ctr">
              <a:spcBef>
                <a:spcPts val="0"/>
              </a:spcBef>
            </a:pPr>
            <a:r>
              <a:rPr lang="tr-TR" sz="2100" dirty="0" smtClean="0">
                <a:solidFill>
                  <a:srgbClr val="000000"/>
                </a:solidFill>
                <a:latin typeface="Calibri"/>
                <a:ea typeface="Times New Roman"/>
                <a:cs typeface="Calibri"/>
              </a:rPr>
              <a:t>Yapı </a:t>
            </a:r>
            <a:r>
              <a:rPr lang="tr-TR" sz="2100" dirty="0">
                <a:solidFill>
                  <a:srgbClr val="000000"/>
                </a:solidFill>
                <a:latin typeface="Calibri"/>
                <a:ea typeface="Times New Roman"/>
                <a:cs typeface="Calibri"/>
              </a:rPr>
              <a:t>İşlerinde Sağlık ve Güvenlik Yönetmeliği</a:t>
            </a:r>
            <a:endParaRPr lang="tr-TR" sz="2100" dirty="0">
              <a:latin typeface="Arial"/>
            </a:endParaRPr>
          </a:p>
          <a:p>
            <a:pPr marL="0" indent="0">
              <a:spcBef>
                <a:spcPts val="0"/>
              </a:spcBef>
            </a:pPr>
            <a:r>
              <a:rPr lang="tr-TR" sz="2100" dirty="0" smtClean="0">
                <a:solidFill>
                  <a:srgbClr val="000000"/>
                </a:solidFill>
                <a:latin typeface="Calibri"/>
                <a:ea typeface="Times New Roman"/>
                <a:cs typeface="Calibri"/>
              </a:rPr>
              <a:t>  Patlayıcı </a:t>
            </a:r>
            <a:r>
              <a:rPr lang="tr-TR" sz="2100" dirty="0">
                <a:solidFill>
                  <a:srgbClr val="000000"/>
                </a:solidFill>
                <a:latin typeface="Calibri"/>
                <a:ea typeface="Times New Roman"/>
                <a:cs typeface="Calibri"/>
              </a:rPr>
              <a:t>Ortamların Tehlikelerinden Çalışanların Korunması Hakkında Yönetmelik</a:t>
            </a:r>
            <a:endParaRPr lang="tr-TR" sz="2100" dirty="0">
              <a:latin typeface="Arial"/>
            </a:endParaRPr>
          </a:p>
          <a:p>
            <a:pPr marL="0" fontAlgn="ctr">
              <a:spcBef>
                <a:spcPts val="0"/>
              </a:spcBef>
            </a:pPr>
            <a:r>
              <a:rPr lang="tr-TR" sz="2100" dirty="0" smtClean="0">
                <a:solidFill>
                  <a:srgbClr val="000000"/>
                </a:solidFill>
                <a:latin typeface="Calibri"/>
                <a:ea typeface="Times New Roman"/>
                <a:cs typeface="Calibri"/>
              </a:rPr>
              <a:t>Biyolojik </a:t>
            </a:r>
            <a:r>
              <a:rPr lang="tr-TR" sz="2100" dirty="0">
                <a:solidFill>
                  <a:srgbClr val="000000"/>
                </a:solidFill>
                <a:latin typeface="Calibri"/>
                <a:ea typeface="Times New Roman"/>
                <a:cs typeface="Calibri"/>
              </a:rPr>
              <a:t>Etkenlere Maruziyet Risklerinin Önlenmesi Hakkında Yönetmelik</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Titreşim Yönetmeliği</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Gürültü Yönetmeliği</a:t>
            </a:r>
            <a:endParaRPr lang="tr-TR" sz="2100" dirty="0">
              <a:latin typeface="Arial"/>
            </a:endParaRPr>
          </a:p>
          <a:p>
            <a:pPr marL="0" indent="0">
              <a:spcBef>
                <a:spcPts val="0"/>
              </a:spcBef>
            </a:pPr>
            <a:r>
              <a:rPr lang="tr-TR" sz="2100" b="1" dirty="0" smtClean="0">
                <a:solidFill>
                  <a:srgbClr val="000000"/>
                </a:solidFill>
                <a:latin typeface="Calibri"/>
                <a:ea typeface="Times New Roman"/>
                <a:cs typeface="Calibri"/>
              </a:rPr>
              <a:t>   Ekranlı </a:t>
            </a:r>
            <a:r>
              <a:rPr lang="tr-TR" sz="2100" b="1" dirty="0">
                <a:solidFill>
                  <a:srgbClr val="000000"/>
                </a:solidFill>
                <a:latin typeface="Calibri"/>
                <a:ea typeface="Times New Roman"/>
                <a:cs typeface="Calibri"/>
              </a:rPr>
              <a:t>Araçlarla Çalışmalarda Sağlık ve Güvenlik Önlemleri Hakkında Yönetmelik</a:t>
            </a:r>
            <a:endParaRPr lang="tr-TR" sz="2100" b="1" dirty="0">
              <a:latin typeface="Arial"/>
            </a:endParaRPr>
          </a:p>
          <a:p>
            <a:pPr marL="0" indent="0">
              <a:buNone/>
            </a:pPr>
            <a:endParaRPr lang="tr-TR" sz="2100" dirty="0">
              <a:solidFill>
                <a:srgbClr val="FFC000"/>
              </a:solidFill>
            </a:endParaRPr>
          </a:p>
          <a:p>
            <a:pPr marL="0" indent="0">
              <a:buNone/>
            </a:pPr>
            <a:endParaRPr lang="tr-TR" sz="2100" dirty="0" smtClean="0"/>
          </a:p>
          <a:p>
            <a:pPr marL="0" indent="0">
              <a:buNone/>
            </a:pPr>
            <a:endParaRPr lang="tr-TR" sz="2100" dirty="0" smtClean="0"/>
          </a:p>
          <a:p>
            <a:endParaRPr lang="tr-TR" sz="2100" dirty="0"/>
          </a:p>
        </p:txBody>
      </p:sp>
    </p:spTree>
    <p:extLst>
      <p:ext uri="{BB962C8B-B14F-4D97-AF65-F5344CB8AC3E}">
        <p14:creationId xmlns:p14="http://schemas.microsoft.com/office/powerpoint/2010/main" val="3578319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9512" y="1803400"/>
            <a:ext cx="8583488" cy="4368800"/>
          </a:xfrm>
        </p:spPr>
        <p:txBody>
          <a:bodyPr>
            <a:noAutofit/>
          </a:bodyPr>
          <a:lstStyle/>
          <a:p>
            <a:pPr marL="0" fontAlgn="ctr">
              <a:spcBef>
                <a:spcPts val="0"/>
              </a:spcBef>
            </a:pPr>
            <a:r>
              <a:rPr lang="tr-TR" sz="2100" b="1" dirty="0">
                <a:solidFill>
                  <a:srgbClr val="000000"/>
                </a:solidFill>
                <a:latin typeface="Calibri"/>
                <a:cs typeface="Calibri"/>
              </a:rPr>
              <a:t>Elle Taşıma İşleri Yönetmeliği</a:t>
            </a:r>
            <a:endParaRPr lang="tr-TR" sz="2100" b="1" dirty="0">
              <a:latin typeface="Arial"/>
            </a:endParaRPr>
          </a:p>
          <a:p>
            <a:pPr marL="0" fontAlgn="ctr">
              <a:spcBef>
                <a:spcPts val="0"/>
              </a:spcBef>
            </a:pPr>
            <a:r>
              <a:rPr lang="tr-TR" sz="2100" dirty="0" smtClean="0">
                <a:solidFill>
                  <a:srgbClr val="000000"/>
                </a:solidFill>
                <a:latin typeface="Calibri"/>
                <a:ea typeface="Times New Roman"/>
                <a:cs typeface="Calibri"/>
              </a:rPr>
              <a:t>Sondajla </a:t>
            </a:r>
            <a:r>
              <a:rPr lang="tr-TR" sz="2100" dirty="0">
                <a:solidFill>
                  <a:srgbClr val="000000"/>
                </a:solidFill>
                <a:latin typeface="Calibri"/>
                <a:ea typeface="Times New Roman"/>
                <a:cs typeface="Calibri"/>
              </a:rPr>
              <a:t>Maden Çıkarılan İşletmelerde Sağlık Ve Güvenlik Şartları Yönetmeliği</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Büyük Endüstriyel Kazaların Kontrolü Hakkında Yönetmelik</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Gebe veya Emziren Kadınların Çalıştırılma Şartlarıyla Emzirme Odaları ve Çocuk Bakım Yurtlarına Dair Yönetmelik</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Radyasyon Güvenliği Yönetmeliği</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Güvenlik ve Sağlık İşaretleri Yönetmeliği</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 </a:t>
            </a:r>
            <a:r>
              <a:rPr lang="tr-TR" sz="2100" b="1" dirty="0">
                <a:solidFill>
                  <a:srgbClr val="000000"/>
                </a:solidFill>
                <a:latin typeface="Calibri"/>
                <a:ea typeface="Times New Roman"/>
                <a:cs typeface="Calibri"/>
              </a:rPr>
              <a:t>İşyeri Bina ve Eklentilerinde Alınacak Sağlık Ve Güvenlik Önlemlerine İlişkin Yönetmelik</a:t>
            </a:r>
            <a:endParaRPr lang="tr-TR" sz="2100" b="1" dirty="0">
              <a:latin typeface="Arial"/>
            </a:endParaRPr>
          </a:p>
          <a:p>
            <a:pPr marL="0" fontAlgn="ctr">
              <a:spcBef>
                <a:spcPts val="0"/>
              </a:spcBef>
            </a:pPr>
            <a:r>
              <a:rPr lang="tr-TR" sz="2100" dirty="0">
                <a:solidFill>
                  <a:srgbClr val="000000"/>
                </a:solidFill>
                <a:latin typeface="Calibri"/>
                <a:ea typeface="Times New Roman"/>
                <a:cs typeface="Calibri"/>
              </a:rPr>
              <a:t>Kişisel Koruyucu Donanımların İşyerlerinde Kullanılması Hakkında Yönetmelik</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İşyeri Hekimlerinin Görev, Yetki, Sorumluluk ve Eğitimleri Hakkında Yönetmelik</a:t>
            </a:r>
            <a:endParaRPr lang="tr-TR" sz="2100" dirty="0">
              <a:latin typeface="Arial"/>
            </a:endParaRPr>
          </a:p>
          <a:p>
            <a:pPr marL="0" fontAlgn="ctr">
              <a:spcBef>
                <a:spcPts val="0"/>
              </a:spcBef>
            </a:pPr>
            <a:r>
              <a:rPr lang="tr-TR" sz="2100" dirty="0" smtClean="0">
                <a:solidFill>
                  <a:srgbClr val="000000"/>
                </a:solidFill>
                <a:latin typeface="Calibri"/>
                <a:ea typeface="Times New Roman"/>
                <a:cs typeface="Calibri"/>
              </a:rPr>
              <a:t>Kalite </a:t>
            </a:r>
            <a:r>
              <a:rPr lang="tr-TR" sz="2100" dirty="0">
                <a:solidFill>
                  <a:srgbClr val="000000"/>
                </a:solidFill>
                <a:latin typeface="Calibri"/>
                <a:ea typeface="Times New Roman"/>
                <a:cs typeface="Calibri"/>
              </a:rPr>
              <a:t>Yönetim Sistemleri (9001, 14001, 18001</a:t>
            </a:r>
            <a:r>
              <a:rPr lang="tr-TR" sz="2100" dirty="0" smtClean="0">
                <a:solidFill>
                  <a:srgbClr val="000000"/>
                </a:solidFill>
                <a:latin typeface="Calibri"/>
                <a:ea typeface="Times New Roman"/>
                <a:cs typeface="Calibri"/>
              </a:rPr>
              <a:t>)</a:t>
            </a:r>
            <a:endParaRPr lang="tr-TR" sz="2100" dirty="0">
              <a:latin typeface="Arial"/>
            </a:endParaRPr>
          </a:p>
        </p:txBody>
      </p:sp>
      <p:sp>
        <p:nvSpPr>
          <p:cNvPr id="7"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val="3858002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9512" y="1724496"/>
            <a:ext cx="8856984" cy="4368800"/>
          </a:xfrm>
        </p:spPr>
        <p:txBody>
          <a:bodyPr>
            <a:noAutofit/>
          </a:bodyPr>
          <a:lstStyle/>
          <a:p>
            <a:pPr marL="0" indent="0">
              <a:buNone/>
            </a:pPr>
            <a:r>
              <a:rPr lang="tr-TR" sz="2000" b="1" dirty="0"/>
              <a:t>İşverenin genel </a:t>
            </a:r>
            <a:r>
              <a:rPr lang="tr-TR" sz="2000" b="1" dirty="0" smtClean="0"/>
              <a:t>yükümlülüğü (6331 sayılı kanun)</a:t>
            </a:r>
            <a:endParaRPr lang="tr-TR" sz="2000" dirty="0"/>
          </a:p>
          <a:p>
            <a:pPr marL="0" indent="0">
              <a:buNone/>
            </a:pPr>
            <a:r>
              <a:rPr lang="tr-TR" sz="2000" b="1" dirty="0"/>
              <a:t>MADDE 4 – </a:t>
            </a:r>
            <a:r>
              <a:rPr lang="tr-TR" sz="2000" dirty="0"/>
              <a:t>(1) </a:t>
            </a:r>
            <a:r>
              <a:rPr lang="tr-TR" sz="2000" dirty="0">
                <a:solidFill>
                  <a:srgbClr val="00B0F0"/>
                </a:solidFill>
              </a:rPr>
              <a:t>İşveren, çalışanların işle ilgili sağlık ve güvenliğini sağlamakla yükümlü olup bu çerçevede</a:t>
            </a:r>
            <a:r>
              <a:rPr lang="tr-TR" sz="2000" dirty="0"/>
              <a:t>;</a:t>
            </a:r>
          </a:p>
          <a:p>
            <a:pPr marL="0" indent="0">
              <a:buNone/>
            </a:pPr>
            <a:r>
              <a:rPr lang="tr-TR" sz="2000" dirty="0"/>
              <a:t>a) Mesleki risklerin önlenmesi, </a:t>
            </a:r>
            <a:r>
              <a:rPr lang="tr-TR" sz="2000" dirty="0">
                <a:solidFill>
                  <a:srgbClr val="00B0F0"/>
                </a:solidFill>
              </a:rPr>
              <a:t>eğitim ve bilgi verilmesi </a:t>
            </a:r>
            <a:r>
              <a:rPr lang="tr-TR" sz="2000" dirty="0"/>
              <a:t>dâhil her türlü tedbirin alınması, organizasyonun yapılması, gerekli araç ve gereçlerin sağlanması, sağlık ve güvenlik tedbirlerinin değişen şartlara uygun hale getirilmesi ve mevcut durumun iyileştirilmesi için çalışmalar yapar.</a:t>
            </a:r>
          </a:p>
          <a:p>
            <a:pPr marL="0" indent="0">
              <a:buNone/>
            </a:pPr>
            <a:r>
              <a:rPr lang="tr-TR" sz="2000" dirty="0"/>
              <a:t>b) İşyerinde alınan iş sağlığı ve güvenliği tedbirlerine uyulup uyulmadığını izler, denetler ve uygunsuzlukların giderilmesini sağlar.</a:t>
            </a:r>
          </a:p>
          <a:p>
            <a:pPr marL="0" indent="0">
              <a:buNone/>
            </a:pPr>
            <a:r>
              <a:rPr lang="tr-TR" sz="2000" dirty="0"/>
              <a:t>c</a:t>
            </a:r>
            <a:r>
              <a:rPr lang="tr-TR" sz="2000" dirty="0">
                <a:solidFill>
                  <a:srgbClr val="00B0F0"/>
                </a:solidFill>
              </a:rPr>
              <a:t>) Risk değerlendirmesi yapar veya yaptırır</a:t>
            </a:r>
            <a:r>
              <a:rPr lang="tr-TR" sz="2000" dirty="0" smtClean="0">
                <a:solidFill>
                  <a:srgbClr val="00B0F0"/>
                </a:solidFill>
              </a:rPr>
              <a:t>.</a:t>
            </a:r>
            <a:endParaRPr lang="tr-TR" sz="2000" dirty="0"/>
          </a:p>
          <a:p>
            <a:pPr marL="0" indent="0">
              <a:buNone/>
            </a:pPr>
            <a:r>
              <a:rPr lang="tr-TR" sz="2000" dirty="0"/>
              <a:t>(2) </a:t>
            </a:r>
            <a:r>
              <a:rPr lang="tr-TR" sz="2000" dirty="0">
                <a:solidFill>
                  <a:srgbClr val="00B0F0"/>
                </a:solidFill>
              </a:rPr>
              <a:t>İşyeri dışındaki uzman kişi ve kuruluşlardan hizmet alınması, işverenin sorumluluklarını ortadan kaldırmaz.</a:t>
            </a:r>
          </a:p>
          <a:p>
            <a:pPr marL="0" indent="0">
              <a:buNone/>
            </a:pPr>
            <a:endParaRPr lang="tr-TR" sz="20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val="2896869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9512" y="1724496"/>
            <a:ext cx="8964488" cy="4368800"/>
          </a:xfrm>
        </p:spPr>
        <p:txBody>
          <a:bodyPr>
            <a:noAutofit/>
          </a:bodyPr>
          <a:lstStyle/>
          <a:p>
            <a:pPr marL="0" indent="0">
              <a:buNone/>
            </a:pPr>
            <a:r>
              <a:rPr lang="tr-TR" sz="2100" b="1" dirty="0"/>
              <a:t>Risk değerlendirmesi, kontrol, ölçüm ve </a:t>
            </a:r>
            <a:r>
              <a:rPr lang="tr-TR" sz="2100" b="1" dirty="0" smtClean="0"/>
              <a:t>araştırma </a:t>
            </a:r>
            <a:r>
              <a:rPr lang="tr-TR" sz="2100" b="1" dirty="0"/>
              <a:t>(6331 sayılı kanun</a:t>
            </a:r>
            <a:r>
              <a:rPr lang="tr-TR" sz="2100" b="1" dirty="0" smtClean="0"/>
              <a:t>)</a:t>
            </a:r>
            <a:endParaRPr lang="tr-TR" sz="2100" dirty="0"/>
          </a:p>
          <a:p>
            <a:pPr marL="0" indent="0">
              <a:buNone/>
            </a:pPr>
            <a:r>
              <a:rPr lang="tr-TR" sz="2100" b="1" dirty="0"/>
              <a:t>MADDE 10 – </a:t>
            </a:r>
            <a:r>
              <a:rPr lang="tr-TR" sz="2100" dirty="0"/>
              <a:t>(1) </a:t>
            </a:r>
            <a:r>
              <a:rPr lang="tr-TR" sz="2100" dirty="0">
                <a:solidFill>
                  <a:srgbClr val="00B0F0"/>
                </a:solidFill>
              </a:rPr>
              <a:t>İşveren, iş sağlığı ve güvenliği yönünden risk değerlendirmesi yapmak veya yaptırmakla yükümlüdür. </a:t>
            </a:r>
            <a:r>
              <a:rPr lang="tr-TR" sz="2100" dirty="0"/>
              <a:t>Risk değerlendirmesi yapılırken aşağıdaki hususlar dikkate alınır:</a:t>
            </a:r>
          </a:p>
          <a:p>
            <a:pPr marL="0" indent="0">
              <a:buNone/>
            </a:pPr>
            <a:r>
              <a:rPr lang="tr-TR" sz="2100" dirty="0"/>
              <a:t>a) Belirli risklerden etkilenecek çalışanların durumu.</a:t>
            </a:r>
          </a:p>
          <a:p>
            <a:pPr marL="0" indent="0">
              <a:buNone/>
            </a:pPr>
            <a:r>
              <a:rPr lang="tr-TR" sz="2100" dirty="0"/>
              <a:t>b) Kullanılacak iş ekipmanı ile kimyasal madde ve müstahzarların seçimi.</a:t>
            </a:r>
          </a:p>
          <a:p>
            <a:pPr marL="0" indent="0">
              <a:buNone/>
            </a:pPr>
            <a:r>
              <a:rPr lang="tr-TR" sz="2100" dirty="0"/>
              <a:t>c) İşyerinin tertip ve düzeni.</a:t>
            </a:r>
          </a:p>
          <a:p>
            <a:pPr marL="0" indent="0">
              <a:buNone/>
            </a:pPr>
            <a:r>
              <a:rPr lang="tr-TR" sz="2100" dirty="0"/>
              <a:t>ç) Genç, yaşlı, engelli, gebe veya emziren çalışanlar gibi özel politika gerektiren gruplar ile kadın çalışanların durumu.</a:t>
            </a:r>
          </a:p>
          <a:p>
            <a:pPr marL="0" indent="0">
              <a:buNone/>
            </a:pPr>
            <a:r>
              <a:rPr lang="tr-TR" sz="2100" dirty="0" smtClean="0"/>
              <a:t>(</a:t>
            </a:r>
            <a:r>
              <a:rPr lang="tr-TR" sz="2100" dirty="0"/>
              <a:t>4) </a:t>
            </a:r>
            <a:r>
              <a:rPr lang="tr-TR" sz="2100" dirty="0">
                <a:solidFill>
                  <a:srgbClr val="00B0F0"/>
                </a:solidFill>
              </a:rPr>
              <a:t>İşveren, iş sağlığı ve güvenliği yönünden çalışma ortamına ve çalışanların bu ortamda maruz kaldığı risklerin belirlenmesine yönelik gerekli kontrol, ölçüm, inceleme ve araştırmaların yapılmasını sağlar.</a:t>
            </a:r>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val="977867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a:bodyPr>
          <a:lstStyle/>
          <a:p>
            <a:pPr marL="0" indent="0">
              <a:buNone/>
            </a:pPr>
            <a:r>
              <a:rPr lang="tr-TR" sz="2100" b="1" dirty="0"/>
              <a:t>Çalışanların </a:t>
            </a:r>
            <a:r>
              <a:rPr lang="tr-TR" sz="2100" b="1" dirty="0" smtClean="0"/>
              <a:t>eğitimi </a:t>
            </a:r>
            <a:r>
              <a:rPr lang="tr-TR" sz="2400" b="1" dirty="0"/>
              <a:t>(6331 sayılı kanun</a:t>
            </a:r>
            <a:r>
              <a:rPr lang="tr-TR" sz="2400" b="1" dirty="0" smtClean="0"/>
              <a:t>)</a:t>
            </a:r>
            <a:endParaRPr lang="tr-TR" sz="2100" dirty="0"/>
          </a:p>
          <a:p>
            <a:pPr marL="0" indent="0">
              <a:buNone/>
            </a:pPr>
            <a:r>
              <a:rPr lang="tr-TR" sz="2100" b="1" dirty="0"/>
              <a:t>MADDE 17 – </a:t>
            </a:r>
            <a:r>
              <a:rPr lang="tr-TR" sz="2100" dirty="0"/>
              <a:t>(1) </a:t>
            </a:r>
            <a:r>
              <a:rPr lang="tr-TR" sz="2100" dirty="0">
                <a:solidFill>
                  <a:srgbClr val="00B0F0"/>
                </a:solidFill>
              </a:rPr>
              <a:t>İşveren, çalışanların iş sağlığı ve güvenliği eğitimlerini almasını sağlar. </a:t>
            </a:r>
            <a:r>
              <a:rPr lang="tr-TR" sz="2100" dirty="0"/>
              <a:t>Bu eğitim özellikle; işe başlamadan önce, çalışma yeri veya iş değişikliğinde, iş ekipmanının değişmesi hâlinde veya yeni teknoloji uygulanması hâlinde verilir. Eğitimler, değişen ve ortaya çıkan yeni risklere uygun olarak yenilenir, gerektiğinde ve </a:t>
            </a:r>
            <a:r>
              <a:rPr lang="tr-TR" sz="2100" dirty="0">
                <a:solidFill>
                  <a:srgbClr val="00B0F0"/>
                </a:solidFill>
              </a:rPr>
              <a:t>düzenli aralıklarla tekrarlanır</a:t>
            </a:r>
            <a:r>
              <a:rPr lang="tr-TR" sz="2100" dirty="0"/>
              <a:t>.</a:t>
            </a:r>
          </a:p>
          <a:p>
            <a:pPr marL="0" indent="0">
              <a:buNone/>
            </a:pPr>
            <a:endParaRPr lang="tr-TR" sz="21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val="133752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a:bodyPr>
          <a:lstStyle/>
          <a:p>
            <a:pPr marL="0" indent="0">
              <a:buNone/>
            </a:pPr>
            <a:r>
              <a:rPr lang="tr-TR" sz="2100" b="1" dirty="0"/>
              <a:t>İşveren </a:t>
            </a:r>
            <a:r>
              <a:rPr lang="tr-TR" sz="2100" b="1" dirty="0" smtClean="0"/>
              <a:t>yükümlülüğü (RD Yönetmeliği)</a:t>
            </a:r>
            <a:endParaRPr lang="tr-TR" sz="2100" dirty="0"/>
          </a:p>
          <a:p>
            <a:pPr marL="0" indent="0">
              <a:buNone/>
            </a:pPr>
            <a:r>
              <a:rPr lang="tr-TR" sz="2100" b="1" dirty="0"/>
              <a:t>MADDE 5 –</a:t>
            </a:r>
            <a:r>
              <a:rPr lang="tr-TR" sz="2100" dirty="0"/>
              <a:t> (1) </a:t>
            </a:r>
            <a:r>
              <a:rPr lang="tr-TR" sz="2100" dirty="0">
                <a:solidFill>
                  <a:srgbClr val="00B0F0"/>
                </a:solidFill>
              </a:rPr>
              <a:t>İşveren; çalışma ortamının ve çalışanların sağlık ve güvenliğini sağlama, sürdürme ve geliştirme amacı ile iş sağlığı ve güvenliği yönünden </a:t>
            </a:r>
            <a:r>
              <a:rPr lang="tr-TR" sz="2100" b="1" dirty="0">
                <a:solidFill>
                  <a:srgbClr val="00B0F0"/>
                </a:solidFill>
              </a:rPr>
              <a:t>risk değerlendirmesi yapar veya yaptırır</a:t>
            </a:r>
            <a:r>
              <a:rPr lang="tr-TR" sz="2100" dirty="0">
                <a:solidFill>
                  <a:srgbClr val="00B0F0"/>
                </a:solidFill>
              </a:rPr>
              <a:t>.</a:t>
            </a:r>
          </a:p>
          <a:p>
            <a:pPr marL="0" indent="0">
              <a:buNone/>
            </a:pPr>
            <a:r>
              <a:rPr lang="tr-TR" sz="2100" dirty="0"/>
              <a:t>(2) </a:t>
            </a:r>
            <a:r>
              <a:rPr lang="tr-TR" sz="2100" dirty="0">
                <a:solidFill>
                  <a:srgbClr val="00B0F0"/>
                </a:solidFill>
              </a:rPr>
              <a:t>Risk değerlendirmesinin gerçekleştirilmiş olması; işverenin, işyerinde iş sağlığı ve güvenliğinin sağlanması yükümlülüğünü ortadan kaldırmaz.</a:t>
            </a:r>
          </a:p>
          <a:p>
            <a:pPr marL="0" indent="0">
              <a:buNone/>
            </a:pPr>
            <a:r>
              <a:rPr lang="tr-TR" sz="2100" dirty="0"/>
              <a:t>(3) </a:t>
            </a:r>
            <a:r>
              <a:rPr lang="tr-TR" sz="2100" dirty="0">
                <a:solidFill>
                  <a:srgbClr val="00B050"/>
                </a:solidFill>
              </a:rPr>
              <a:t>İşveren, risk değerlendirmesi çalışmalarında görevlendirilen kişi veya kişilere risk değerlendirmesi ile ilgili ihtiyaç duydukları her türlü bilgi ve belgeyi temin eder.</a:t>
            </a:r>
          </a:p>
          <a:p>
            <a:pPr marL="0" indent="0">
              <a:buNone/>
            </a:pPr>
            <a:endParaRPr lang="tr-TR" sz="21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val="2621748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9512" y="1700808"/>
            <a:ext cx="8964488" cy="4368800"/>
          </a:xfrm>
        </p:spPr>
        <p:txBody>
          <a:bodyPr>
            <a:noAutofit/>
          </a:bodyPr>
          <a:lstStyle/>
          <a:p>
            <a:pPr marL="0" indent="0">
              <a:buNone/>
            </a:pPr>
            <a:r>
              <a:rPr lang="tr-TR" sz="2100" b="1" dirty="0"/>
              <a:t>Risk değerlendirmesi </a:t>
            </a:r>
            <a:r>
              <a:rPr lang="tr-TR" sz="2100" b="1" dirty="0" smtClean="0"/>
              <a:t>ekibi </a:t>
            </a:r>
            <a:r>
              <a:rPr lang="tr-TR" sz="2100" b="1" dirty="0"/>
              <a:t> (RD Yönetmeliği</a:t>
            </a:r>
            <a:r>
              <a:rPr lang="tr-TR" sz="2100" b="1" dirty="0" smtClean="0"/>
              <a:t>)</a:t>
            </a:r>
            <a:endParaRPr lang="tr-TR" sz="2100" dirty="0"/>
          </a:p>
          <a:p>
            <a:pPr marL="0" indent="0">
              <a:buNone/>
            </a:pPr>
            <a:r>
              <a:rPr lang="tr-TR" sz="2100" b="1" dirty="0"/>
              <a:t>MADDE 6 –</a:t>
            </a:r>
            <a:r>
              <a:rPr lang="tr-TR" sz="2100" dirty="0"/>
              <a:t> (1) </a:t>
            </a:r>
            <a:r>
              <a:rPr lang="tr-TR" sz="2100" dirty="0">
                <a:solidFill>
                  <a:srgbClr val="00B0F0"/>
                </a:solidFill>
              </a:rPr>
              <a:t>Risk değerlendirmesi, işverenin oluşturduğu bir ekip tarafından gerçekleştirilir. </a:t>
            </a:r>
            <a:r>
              <a:rPr lang="tr-TR" sz="2100" dirty="0"/>
              <a:t>Risk değerlendirmesi ekibi aşağıdakilerden oluşur.</a:t>
            </a:r>
          </a:p>
          <a:p>
            <a:pPr marL="0" indent="0">
              <a:buNone/>
            </a:pPr>
            <a:r>
              <a:rPr lang="tr-TR" sz="2100" dirty="0"/>
              <a:t>a) İşveren veya işveren vekili.</a:t>
            </a:r>
          </a:p>
          <a:p>
            <a:pPr marL="0" indent="0">
              <a:buNone/>
            </a:pPr>
            <a:r>
              <a:rPr lang="tr-TR" sz="2100" dirty="0"/>
              <a:t>b) İşyerinde sağlık ve güvenlik hizmetini yürüten </a:t>
            </a:r>
            <a:r>
              <a:rPr lang="tr-TR" sz="2100" dirty="0">
                <a:solidFill>
                  <a:srgbClr val="00B050"/>
                </a:solidFill>
              </a:rPr>
              <a:t>iş güvenliği uzmanları </a:t>
            </a:r>
            <a:r>
              <a:rPr lang="tr-TR" sz="2100" dirty="0"/>
              <a:t>ile </a:t>
            </a:r>
            <a:r>
              <a:rPr lang="tr-TR" sz="2100" dirty="0">
                <a:solidFill>
                  <a:srgbClr val="00B0F0"/>
                </a:solidFill>
              </a:rPr>
              <a:t>işyeri hekimleri</a:t>
            </a:r>
            <a:r>
              <a:rPr lang="tr-TR" sz="2100" dirty="0"/>
              <a:t>.</a:t>
            </a:r>
          </a:p>
          <a:p>
            <a:pPr marL="0" indent="0">
              <a:buNone/>
            </a:pPr>
            <a:r>
              <a:rPr lang="tr-TR" sz="2100" dirty="0"/>
              <a:t>c) İşyerindeki çalışan temsilcileri.</a:t>
            </a:r>
          </a:p>
          <a:p>
            <a:pPr marL="0" indent="0">
              <a:buNone/>
            </a:pPr>
            <a:r>
              <a:rPr lang="tr-TR" sz="2100" dirty="0"/>
              <a:t>ç) İşyerindeki destek elemanları.</a:t>
            </a:r>
          </a:p>
          <a:p>
            <a:pPr marL="0" indent="0">
              <a:buNone/>
            </a:pPr>
            <a:r>
              <a:rPr lang="tr-TR" sz="2100" dirty="0"/>
              <a:t>d) İşyerindeki bütün birimleri temsil edecek şekilde belirlenen ve işyerinde yürütülen çalışmalar, mevcut veya muhtemel tehlike kaynakları ile riskler konusunda bilgi sahibi çalışanlar.</a:t>
            </a:r>
          </a:p>
          <a:p>
            <a:pPr marL="0" indent="0">
              <a:buNone/>
            </a:pPr>
            <a:r>
              <a:rPr lang="tr-TR" sz="2100" dirty="0"/>
              <a:t>(2) İşveren, ihtiyaç duyulduğunda bu ekibe destek olmak üzere işyeri dışındaki kişi ve kuruluşlardan hizmet alabilir.</a:t>
            </a:r>
          </a:p>
          <a:p>
            <a:pPr marL="0" indent="0">
              <a:buNone/>
            </a:pPr>
            <a:r>
              <a:rPr lang="tr-TR" sz="2100" dirty="0" smtClean="0"/>
              <a:t>…..</a:t>
            </a:r>
            <a:endParaRPr lang="tr-TR" sz="2100" dirty="0"/>
          </a:p>
          <a:p>
            <a:pPr marL="0" indent="0">
              <a:buNone/>
            </a:pPr>
            <a:endParaRPr lang="tr-TR" sz="21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val="3413057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pic>
        <p:nvPicPr>
          <p:cNvPr id="18" name="Picture 2" descr="C:\Users\Ahmet Yiğitap\Pictures\Karekter - Resim\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425" y="1699287"/>
            <a:ext cx="4686299" cy="3377537"/>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5"/>
          <p:cNvSpPr>
            <a:spLocks noChangeArrowheads="1"/>
          </p:cNvSpPr>
          <p:nvPr/>
        </p:nvSpPr>
        <p:spPr bwMode="auto">
          <a:xfrm>
            <a:off x="2745581" y="1303074"/>
            <a:ext cx="357187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dirty="0">
                <a:latin typeface="Calibri" pitchFamily="34" charset="0"/>
                <a:cs typeface="Calibri" pitchFamily="34" charset="0"/>
              </a:rPr>
              <a:t>İşveren veya işveren </a:t>
            </a:r>
            <a:r>
              <a:rPr lang="tr-TR" sz="1600" b="1" i="1" dirty="0" smtClean="0">
                <a:latin typeface="Calibri" pitchFamily="34" charset="0"/>
                <a:cs typeface="Calibri" pitchFamily="34" charset="0"/>
              </a:rPr>
              <a:t>vekili </a:t>
            </a:r>
            <a:r>
              <a:rPr lang="tr-TR" sz="1600" i="1" dirty="0" smtClean="0">
                <a:latin typeface="Calibri" pitchFamily="34" charset="0"/>
                <a:cs typeface="Calibri" pitchFamily="34" charset="0"/>
              </a:rPr>
              <a:t>(temsilcisi)</a:t>
            </a:r>
            <a:endParaRPr lang="tr-TR" sz="16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8" name="AutoShape 5"/>
          <p:cNvSpPr>
            <a:spLocks noChangeArrowheads="1"/>
          </p:cNvSpPr>
          <p:nvPr/>
        </p:nvSpPr>
        <p:spPr bwMode="auto">
          <a:xfrm>
            <a:off x="10025" y="2995956"/>
            <a:ext cx="320942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 güvenliği uzmanı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(A, B, C Sınıfı)</a:t>
            </a:r>
          </a:p>
        </p:txBody>
      </p:sp>
      <p:sp>
        <p:nvSpPr>
          <p:cNvPr id="29" name="AutoShape 5"/>
          <p:cNvSpPr>
            <a:spLocks noChangeArrowheads="1"/>
          </p:cNvSpPr>
          <p:nvPr/>
        </p:nvSpPr>
        <p:spPr bwMode="auto">
          <a:xfrm>
            <a:off x="19550" y="3462681"/>
            <a:ext cx="242837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işçi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temsilcileri</a:t>
            </a:r>
          </a:p>
        </p:txBody>
      </p:sp>
      <p:sp>
        <p:nvSpPr>
          <p:cNvPr id="30" name="AutoShape 5"/>
          <p:cNvSpPr>
            <a:spLocks noChangeArrowheads="1"/>
          </p:cNvSpPr>
          <p:nvPr/>
        </p:nvSpPr>
        <p:spPr bwMode="auto">
          <a:xfrm>
            <a:off x="5896476" y="2995956"/>
            <a:ext cx="1694949"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İşyeri hekimi</a:t>
            </a:r>
          </a:p>
        </p:txBody>
      </p:sp>
      <p:sp>
        <p:nvSpPr>
          <p:cNvPr id="31" name="AutoShape 5"/>
          <p:cNvSpPr>
            <a:spLocks noChangeArrowheads="1"/>
          </p:cNvSpPr>
          <p:nvPr/>
        </p:nvSpPr>
        <p:spPr bwMode="auto">
          <a:xfrm>
            <a:off x="6629901" y="3462681"/>
            <a:ext cx="2485524"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destek elemanları</a:t>
            </a:r>
          </a:p>
        </p:txBody>
      </p:sp>
      <p:sp>
        <p:nvSpPr>
          <p:cNvPr id="32" name="AutoShape 5"/>
          <p:cNvSpPr>
            <a:spLocks noChangeArrowheads="1"/>
          </p:cNvSpPr>
          <p:nvPr/>
        </p:nvSpPr>
        <p:spPr bwMode="auto">
          <a:xfrm>
            <a:off x="4531519" y="4985412"/>
            <a:ext cx="4517731" cy="653388"/>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İhtiyaç duyulduğunda bu ekibe destek olmak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üzere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işyeri dışındaki kişi ve kuruluşlar</a:t>
            </a:r>
          </a:p>
        </p:txBody>
      </p:sp>
      <p:sp>
        <p:nvSpPr>
          <p:cNvPr id="33" name="AutoShape 5"/>
          <p:cNvSpPr>
            <a:spLocks noChangeArrowheads="1"/>
          </p:cNvSpPr>
          <p:nvPr/>
        </p:nvSpPr>
        <p:spPr bwMode="auto">
          <a:xfrm>
            <a:off x="29075" y="4975887"/>
            <a:ext cx="4421981" cy="1034388"/>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bütün birimleri temsil edecek</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şekilde </a:t>
            </a: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belirlenen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ve işyerinde yürütülen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çalışmalar</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mevcut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veya muhtemel tehlike kaynakları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ile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riskler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konusunda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bilgi sahibi çalışanlar</a:t>
            </a:r>
          </a:p>
        </p:txBody>
      </p:sp>
      <p:sp>
        <p:nvSpPr>
          <p:cNvPr id="34" name="Oval 33"/>
          <p:cNvSpPr>
            <a:spLocks noChangeAspect="1" noChangeArrowheads="1"/>
          </p:cNvSpPr>
          <p:nvPr/>
        </p:nvSpPr>
        <p:spPr bwMode="auto">
          <a:xfrm>
            <a:off x="4706981" y="1928737"/>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tr-TR" sz="2400" b="1" dirty="0" smtClean="0">
                <a:solidFill>
                  <a:schemeClr val="bg1"/>
                </a:solidFill>
                <a:latin typeface="Calibri" panose="020F0502020204030204" pitchFamily="34" charset="0"/>
                <a:cs typeface="Arial" pitchFamily="34" charset="0"/>
              </a:rPr>
              <a:t>1</a:t>
            </a:r>
            <a:endParaRPr lang="tr-TR" sz="2400" b="1" dirty="0">
              <a:solidFill>
                <a:schemeClr val="bg1"/>
              </a:solidFill>
              <a:latin typeface="Calibri" panose="020F0502020204030204" pitchFamily="34" charset="0"/>
              <a:cs typeface="Arial" pitchFamily="34" charset="0"/>
            </a:endParaRPr>
          </a:p>
        </p:txBody>
      </p:sp>
      <p:sp>
        <p:nvSpPr>
          <p:cNvPr id="36" name="Oval 35"/>
          <p:cNvSpPr>
            <a:spLocks noChangeAspect="1" noChangeArrowheads="1"/>
          </p:cNvSpPr>
          <p:nvPr/>
        </p:nvSpPr>
        <p:spPr bwMode="auto">
          <a:xfrm>
            <a:off x="3238500" y="3044329"/>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a:solidFill>
                  <a:schemeClr val="bg1"/>
                </a:solidFill>
                <a:latin typeface="Calibri" panose="020F0502020204030204" pitchFamily="34" charset="0"/>
                <a:cs typeface="Arial" pitchFamily="34" charset="0"/>
              </a:rPr>
              <a:t>2</a:t>
            </a:r>
          </a:p>
        </p:txBody>
      </p:sp>
      <p:sp>
        <p:nvSpPr>
          <p:cNvPr id="37" name="Oval 36"/>
          <p:cNvSpPr>
            <a:spLocks noChangeAspect="1" noChangeArrowheads="1"/>
          </p:cNvSpPr>
          <p:nvPr/>
        </p:nvSpPr>
        <p:spPr bwMode="auto">
          <a:xfrm>
            <a:off x="5433201" y="3044859"/>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3</a:t>
            </a:r>
            <a:endParaRPr lang="tr-TR" sz="2400" b="1" dirty="0">
              <a:solidFill>
                <a:schemeClr val="bg1"/>
              </a:solidFill>
              <a:latin typeface="Calibri" panose="020F0502020204030204" pitchFamily="34" charset="0"/>
              <a:cs typeface="Arial" pitchFamily="34" charset="0"/>
            </a:endParaRPr>
          </a:p>
        </p:txBody>
      </p:sp>
      <p:sp>
        <p:nvSpPr>
          <p:cNvPr id="38" name="Oval 37"/>
          <p:cNvSpPr>
            <a:spLocks noChangeAspect="1" noChangeArrowheads="1"/>
          </p:cNvSpPr>
          <p:nvPr/>
        </p:nvSpPr>
        <p:spPr bwMode="auto">
          <a:xfrm>
            <a:off x="6178852" y="3418052"/>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5</a:t>
            </a:r>
            <a:endParaRPr lang="tr-TR" sz="2400" b="1" dirty="0">
              <a:solidFill>
                <a:schemeClr val="bg1"/>
              </a:solidFill>
              <a:latin typeface="Calibri" panose="020F0502020204030204" pitchFamily="34" charset="0"/>
              <a:cs typeface="Arial" pitchFamily="34" charset="0"/>
            </a:endParaRPr>
          </a:p>
        </p:txBody>
      </p:sp>
      <p:sp>
        <p:nvSpPr>
          <p:cNvPr id="39" name="Oval 38"/>
          <p:cNvSpPr>
            <a:spLocks noChangeAspect="1" noChangeArrowheads="1"/>
          </p:cNvSpPr>
          <p:nvPr/>
        </p:nvSpPr>
        <p:spPr bwMode="auto">
          <a:xfrm>
            <a:off x="2464274" y="3413929"/>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4</a:t>
            </a:r>
            <a:endParaRPr lang="tr-TR" sz="2400" b="1" dirty="0">
              <a:solidFill>
                <a:schemeClr val="bg1"/>
              </a:solidFill>
              <a:latin typeface="Calibri" panose="020F0502020204030204" pitchFamily="34" charset="0"/>
              <a:cs typeface="Arial" pitchFamily="34" charset="0"/>
            </a:endParaRPr>
          </a:p>
        </p:txBody>
      </p:sp>
      <p:sp>
        <p:nvSpPr>
          <p:cNvPr id="40" name="Oval 39"/>
          <p:cNvSpPr>
            <a:spLocks noChangeAspect="1" noChangeArrowheads="1"/>
          </p:cNvSpPr>
          <p:nvPr/>
        </p:nvSpPr>
        <p:spPr bwMode="auto">
          <a:xfrm>
            <a:off x="3791623" y="3568498"/>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6</a:t>
            </a:r>
            <a:endParaRPr lang="tr-TR" sz="2400" b="1" dirty="0">
              <a:solidFill>
                <a:schemeClr val="bg1"/>
              </a:solidFill>
              <a:latin typeface="Calibri" panose="020F0502020204030204" pitchFamily="34" charset="0"/>
              <a:cs typeface="Arial" pitchFamily="34" charset="0"/>
            </a:endParaRPr>
          </a:p>
        </p:txBody>
      </p:sp>
      <p:sp>
        <p:nvSpPr>
          <p:cNvPr id="45" name="Oval 44"/>
          <p:cNvSpPr>
            <a:spLocks noChangeAspect="1" noChangeArrowheads="1"/>
          </p:cNvSpPr>
          <p:nvPr/>
        </p:nvSpPr>
        <p:spPr bwMode="auto">
          <a:xfrm>
            <a:off x="4742380" y="3587706"/>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7</a:t>
            </a:r>
            <a:endParaRPr lang="tr-TR" sz="2400" b="1" dirty="0">
              <a:solidFill>
                <a:schemeClr val="bg1"/>
              </a:solidFill>
              <a:latin typeface="Calibri" panose="020F0502020204030204" pitchFamily="34" charset="0"/>
              <a:cs typeface="Arial" pitchFamily="34" charset="0"/>
            </a:endParaRPr>
          </a:p>
        </p:txBody>
      </p:sp>
      <p:sp>
        <p:nvSpPr>
          <p:cNvPr id="21" name="Başlık 1"/>
          <p:cNvSpPr txBox="1">
            <a:spLocks/>
          </p:cNvSpPr>
          <p:nvPr/>
        </p:nvSpPr>
        <p:spPr>
          <a:xfrm>
            <a:off x="609600" y="157480"/>
            <a:ext cx="8153400" cy="1341120"/>
          </a:xfrm>
          <a:prstGeom prst="rect">
            <a:avLst/>
          </a:prstGeom>
        </p:spPr>
        <p:txBody>
          <a:bodyPr>
            <a:normAutofit/>
          </a:bodyPr>
          <a:lstStyle>
            <a:lvl1pPr algn="l" rtl="0" eaLnBrk="1" latinLnBrk="0" hangingPunct="1">
              <a:spcBef>
                <a:spcPct val="0"/>
              </a:spcBef>
              <a:buNone/>
              <a:defRPr kumimoji="0" lang="tr-TR" sz="4200" kern="1200">
                <a:solidFill>
                  <a:schemeClr val="tx2"/>
                </a:solidFill>
                <a:latin typeface="+mj-lt"/>
                <a:ea typeface="+mj-ea"/>
                <a:cs typeface="+mj-cs"/>
              </a:defRPr>
            </a:lvl1pPr>
          </a:lstStyle>
          <a:p>
            <a:r>
              <a:rPr lang="tr-TR" altLang="tr-TR" sz="4400" b="1"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val="1136493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500"/>
                                        <p:tgtEl>
                                          <p:spTgt spid="3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arn(inVertical)">
                                      <p:cBhvr>
                                        <p:cTn id="36" dur="500"/>
                                        <p:tgtEl>
                                          <p:spTgt spid="3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arn(inVertical)">
                                      <p:cBhvr>
                                        <p:cTn id="44" dur="500"/>
                                        <p:tgtEl>
                                          <p:spTgt spid="3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arn(inVertical)">
                                      <p:cBhvr>
                                        <p:cTn id="52" dur="500"/>
                                        <p:tgtEl>
                                          <p:spTgt spid="4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arn(inVertical)">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barn(inVertical)">
                                      <p:cBhvr>
                                        <p:cTn id="60" dur="500"/>
                                        <p:tgtEl>
                                          <p:spTgt spid="4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arn(inVertical)">
                                      <p:cBhvr>
                                        <p:cTn id="6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6" grpId="0" animBg="1"/>
      <p:bldP spid="37" grpId="0" animBg="1"/>
      <p:bldP spid="38" grpId="0" animBg="1"/>
      <p:bldP spid="39" grpId="0" animBg="1"/>
      <p:bldP spid="40"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51520" y="1628800"/>
            <a:ext cx="8892480" cy="4368800"/>
          </a:xfrm>
        </p:spPr>
        <p:txBody>
          <a:bodyPr>
            <a:noAutofit/>
          </a:bodyPr>
          <a:lstStyle/>
          <a:p>
            <a:pPr marL="0" indent="0">
              <a:buNone/>
            </a:pPr>
            <a:r>
              <a:rPr lang="tr-TR" sz="2000" b="1" dirty="0"/>
              <a:t>Tehlikelerin </a:t>
            </a:r>
            <a:r>
              <a:rPr lang="tr-TR" sz="2000" b="1" dirty="0" smtClean="0"/>
              <a:t>tanımlanması</a:t>
            </a:r>
            <a:r>
              <a:rPr lang="tr-TR" sz="2000" b="1" dirty="0"/>
              <a:t> (RD Yönetmeliği</a:t>
            </a:r>
            <a:r>
              <a:rPr lang="tr-TR" sz="2000" b="1" dirty="0" smtClean="0"/>
              <a:t>)</a:t>
            </a:r>
            <a:endParaRPr lang="tr-TR" sz="2000" dirty="0"/>
          </a:p>
          <a:p>
            <a:pPr marL="0" indent="0">
              <a:buNone/>
            </a:pPr>
            <a:r>
              <a:rPr lang="tr-TR" sz="2000" b="1" dirty="0"/>
              <a:t>MADDE 8 –</a:t>
            </a:r>
            <a:r>
              <a:rPr lang="tr-TR" sz="2000" dirty="0"/>
              <a:t> (1) Tehlikeler tanımlanırken çalışma ortamı, çalışanlar ve işyerine ilişkin ilgisine göre </a:t>
            </a:r>
            <a:r>
              <a:rPr lang="tr-TR" sz="2000" dirty="0">
                <a:solidFill>
                  <a:srgbClr val="FF0000"/>
                </a:solidFill>
              </a:rPr>
              <a:t>asgari olarak aşağıda belirtilen bilgiler toplanır</a:t>
            </a:r>
            <a:r>
              <a:rPr lang="tr-TR" sz="2000" dirty="0"/>
              <a:t>.</a:t>
            </a:r>
          </a:p>
          <a:p>
            <a:pPr marL="0" indent="0">
              <a:buNone/>
            </a:pPr>
            <a:r>
              <a:rPr lang="tr-TR" sz="2000" dirty="0"/>
              <a:t>a) </a:t>
            </a:r>
            <a:r>
              <a:rPr lang="tr-TR" sz="2000" dirty="0">
                <a:solidFill>
                  <a:srgbClr val="00B0F0"/>
                </a:solidFill>
              </a:rPr>
              <a:t>İşyeri bina ve eklentileri.</a:t>
            </a:r>
          </a:p>
          <a:p>
            <a:pPr marL="0" indent="0">
              <a:buNone/>
            </a:pPr>
            <a:r>
              <a:rPr lang="tr-TR" sz="2000" dirty="0"/>
              <a:t>b) </a:t>
            </a:r>
            <a:r>
              <a:rPr lang="tr-TR" sz="2000" dirty="0">
                <a:solidFill>
                  <a:srgbClr val="00B0F0"/>
                </a:solidFill>
              </a:rPr>
              <a:t>İşyerinde yürütülen faaliyetler ile iş ve işlemler.</a:t>
            </a:r>
          </a:p>
          <a:p>
            <a:pPr marL="0" indent="0">
              <a:buNone/>
            </a:pPr>
            <a:r>
              <a:rPr lang="tr-TR" sz="2000" dirty="0"/>
              <a:t>c) Üretim süreç ve teknikleri.</a:t>
            </a:r>
          </a:p>
          <a:p>
            <a:pPr marL="0" indent="0">
              <a:buNone/>
            </a:pPr>
            <a:r>
              <a:rPr lang="tr-TR" sz="2000" dirty="0"/>
              <a:t>ç)</a:t>
            </a:r>
            <a:r>
              <a:rPr lang="tr-TR" sz="2000" dirty="0">
                <a:solidFill>
                  <a:srgbClr val="00B0F0"/>
                </a:solidFill>
              </a:rPr>
              <a:t> İş ekipmanları.</a:t>
            </a:r>
          </a:p>
          <a:p>
            <a:pPr marL="0" indent="0">
              <a:buNone/>
            </a:pPr>
            <a:r>
              <a:rPr lang="tr-TR" sz="2000" dirty="0"/>
              <a:t>d) </a:t>
            </a:r>
            <a:r>
              <a:rPr lang="tr-TR" sz="2000" dirty="0">
                <a:solidFill>
                  <a:srgbClr val="00B0F0"/>
                </a:solidFill>
              </a:rPr>
              <a:t>Kullanılan maddeler.</a:t>
            </a:r>
          </a:p>
          <a:p>
            <a:pPr marL="0" indent="0">
              <a:buNone/>
            </a:pPr>
            <a:r>
              <a:rPr lang="tr-TR" sz="2000" dirty="0"/>
              <a:t>e) Artık ve atıklarla ilgili işlemler.</a:t>
            </a:r>
          </a:p>
          <a:p>
            <a:pPr marL="0" indent="0">
              <a:buNone/>
            </a:pPr>
            <a:r>
              <a:rPr lang="tr-TR" sz="2000" dirty="0"/>
              <a:t>f) Organizasyon ve hiyerarşik yapı, görev, yetki ve sorumluluklar.</a:t>
            </a:r>
          </a:p>
          <a:p>
            <a:pPr marL="0" indent="0">
              <a:buNone/>
            </a:pPr>
            <a:r>
              <a:rPr lang="tr-TR" sz="2000" dirty="0"/>
              <a:t>g) Çalışanların tecrübe ve düşünceleri.</a:t>
            </a:r>
          </a:p>
          <a:p>
            <a:pPr marL="0" indent="0">
              <a:buNone/>
            </a:pPr>
            <a:r>
              <a:rPr lang="tr-TR" sz="2000" dirty="0"/>
              <a:t>ğ) İşe başlamadan önce ilgili mevzuat gereği alınacak çalışma izin belgeleri.</a:t>
            </a:r>
          </a:p>
          <a:p>
            <a:pPr marL="0" indent="0">
              <a:buNone/>
            </a:pPr>
            <a:r>
              <a:rPr lang="tr-TR" sz="2000" dirty="0"/>
              <a:t>h) Çalışanların eğitim, yaş, cinsiyet ve benzeri özellikleri ile sağlık gözetimi kayıtları.</a:t>
            </a:r>
          </a:p>
          <a:p>
            <a:pPr marL="0" indent="0">
              <a:buNone/>
            </a:pPr>
            <a:endParaRPr lang="tr-TR" sz="20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val="907539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0" y="1803400"/>
            <a:ext cx="9144000" cy="4368800"/>
          </a:xfrm>
        </p:spPr>
        <p:txBody>
          <a:bodyPr>
            <a:noAutofit/>
          </a:bodyPr>
          <a:lstStyle/>
          <a:p>
            <a:pPr marL="0" indent="0">
              <a:buNone/>
            </a:pPr>
            <a:r>
              <a:rPr lang="tr-TR" sz="2000" dirty="0"/>
              <a:t>ı) Genç, yaşlı, engelli, gebe veya emziren çalışanlar gibi özel politika gerektiren gruplar ile kadın çalışanların durumu.</a:t>
            </a:r>
          </a:p>
          <a:p>
            <a:pPr marL="0" indent="0">
              <a:buNone/>
            </a:pPr>
            <a:r>
              <a:rPr lang="tr-TR" sz="2000" dirty="0"/>
              <a:t>i) </a:t>
            </a:r>
            <a:r>
              <a:rPr lang="tr-TR" sz="2000" dirty="0">
                <a:solidFill>
                  <a:srgbClr val="00B0F0"/>
                </a:solidFill>
              </a:rPr>
              <a:t>İşyerinin teftiş sonuçları.</a:t>
            </a:r>
          </a:p>
          <a:p>
            <a:pPr marL="0" indent="0">
              <a:buNone/>
            </a:pPr>
            <a:r>
              <a:rPr lang="tr-TR" sz="2000" dirty="0"/>
              <a:t>j) Meslek hastalığı kayıtları.</a:t>
            </a:r>
          </a:p>
          <a:p>
            <a:pPr marL="0" indent="0">
              <a:buNone/>
            </a:pPr>
            <a:r>
              <a:rPr lang="tr-TR" sz="2000" dirty="0"/>
              <a:t>k) </a:t>
            </a:r>
            <a:r>
              <a:rPr lang="tr-TR" sz="2000" dirty="0">
                <a:solidFill>
                  <a:srgbClr val="00B0F0"/>
                </a:solidFill>
              </a:rPr>
              <a:t>İş kazası kayıtları</a:t>
            </a:r>
            <a:r>
              <a:rPr lang="tr-TR" sz="2000" dirty="0" smtClean="0">
                <a:solidFill>
                  <a:srgbClr val="00B0F0"/>
                </a:solidFill>
              </a:rPr>
              <a:t>.</a:t>
            </a:r>
            <a:endParaRPr lang="tr-TR" sz="2000" dirty="0"/>
          </a:p>
          <a:p>
            <a:pPr marL="0" indent="0">
              <a:buNone/>
            </a:pPr>
            <a:r>
              <a:rPr lang="tr-TR" sz="2000" dirty="0"/>
              <a:t>m) </a:t>
            </a:r>
            <a:r>
              <a:rPr lang="tr-TR" sz="2000" dirty="0">
                <a:solidFill>
                  <a:srgbClr val="00B0F0"/>
                </a:solidFill>
              </a:rPr>
              <a:t>Ramak kala olay kayıtları.</a:t>
            </a:r>
          </a:p>
          <a:p>
            <a:pPr marL="0" indent="0">
              <a:buNone/>
            </a:pPr>
            <a:r>
              <a:rPr lang="tr-TR" sz="2000" dirty="0"/>
              <a:t>n) Malzeme güvenlik bilgi formları.</a:t>
            </a:r>
          </a:p>
          <a:p>
            <a:pPr marL="0" indent="0">
              <a:buNone/>
            </a:pPr>
            <a:r>
              <a:rPr lang="tr-TR" sz="2000" dirty="0"/>
              <a:t>o) Ortam ve kişisel maruziyet düzeyi ölçüm sonuçları.</a:t>
            </a:r>
          </a:p>
          <a:p>
            <a:pPr marL="0" indent="0">
              <a:buNone/>
            </a:pPr>
            <a:r>
              <a:rPr lang="tr-TR" sz="2000" dirty="0"/>
              <a:t>ö) </a:t>
            </a:r>
            <a:r>
              <a:rPr lang="tr-TR" sz="2000" dirty="0">
                <a:solidFill>
                  <a:srgbClr val="00B0F0"/>
                </a:solidFill>
              </a:rPr>
              <a:t>Varsa daha önce yapılmış risk değerlendirmesi çalışmaları.</a:t>
            </a:r>
          </a:p>
          <a:p>
            <a:pPr marL="0" indent="0">
              <a:buNone/>
            </a:pPr>
            <a:r>
              <a:rPr lang="tr-TR" sz="2000" dirty="0"/>
              <a:t>p) Acil durum planları.</a:t>
            </a:r>
          </a:p>
          <a:p>
            <a:pPr marL="0" indent="0">
              <a:buNone/>
            </a:pPr>
            <a:r>
              <a:rPr lang="tr-TR" sz="2000" dirty="0"/>
              <a:t>r) Sağlık ve güvenlik planı ve patlamadan korunma dokümanı gibi belirli işyerlerinde hazırlanması gereken dokümanlar.</a:t>
            </a:r>
          </a:p>
          <a:p>
            <a:pPr marL="0" indent="0">
              <a:buNone/>
            </a:pPr>
            <a:endParaRPr lang="tr-TR" sz="20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val="166755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dirty="0"/>
              <a:t>Konu Başlıkları</a:t>
            </a:r>
            <a:endParaRPr lang="tr-TR" dirty="0"/>
          </a:p>
        </p:txBody>
      </p:sp>
      <p:sp>
        <p:nvSpPr>
          <p:cNvPr id="3" name="İçerik Yer Tutucusu 2"/>
          <p:cNvSpPr>
            <a:spLocks noGrp="1"/>
          </p:cNvSpPr>
          <p:nvPr>
            <p:ph sz="quarter" idx="13"/>
          </p:nvPr>
        </p:nvSpPr>
        <p:spPr/>
        <p:txBody>
          <a:bodyPr>
            <a:normAutofit/>
          </a:bodyPr>
          <a:lstStyle/>
          <a:p>
            <a:pPr marL="514350" indent="-514350">
              <a:lnSpc>
                <a:spcPct val="80000"/>
              </a:lnSpc>
              <a:spcBef>
                <a:spcPct val="20000"/>
              </a:spcBef>
              <a:buFont typeface="+mj-lt"/>
              <a:buAutoNum type="arabicPeriod"/>
            </a:pPr>
            <a:r>
              <a:rPr lang="tr-TR" altLang="tr-TR" sz="3200" b="1" dirty="0" smtClean="0">
                <a:latin typeface="Calibri" pitchFamily="34" charset="0"/>
              </a:rPr>
              <a:t>Temel </a:t>
            </a:r>
            <a:r>
              <a:rPr lang="tr-TR" altLang="tr-TR" sz="3200" b="1" dirty="0">
                <a:latin typeface="Calibri" pitchFamily="34" charset="0"/>
              </a:rPr>
              <a:t>Kavramlar ve </a:t>
            </a:r>
            <a:r>
              <a:rPr lang="tr-TR" altLang="tr-TR" sz="3200" b="1" dirty="0" smtClean="0">
                <a:latin typeface="Calibri" pitchFamily="34" charset="0"/>
              </a:rPr>
              <a:t>Tanımlar</a:t>
            </a:r>
          </a:p>
          <a:p>
            <a:pPr marL="514350" indent="-514350">
              <a:lnSpc>
                <a:spcPct val="80000"/>
              </a:lnSpc>
              <a:spcBef>
                <a:spcPct val="20000"/>
              </a:spcBef>
              <a:buFont typeface="+mj-lt"/>
              <a:buAutoNum type="arabicPeriod"/>
            </a:pPr>
            <a:r>
              <a:rPr lang="tr-TR" altLang="tr-TR" sz="3200" b="1" dirty="0">
                <a:latin typeface="Calibri" pitchFamily="34" charset="0"/>
              </a:rPr>
              <a:t>İlgili </a:t>
            </a:r>
            <a:r>
              <a:rPr lang="tr-TR" altLang="tr-TR" sz="3200" b="1" dirty="0" smtClean="0">
                <a:latin typeface="Calibri" pitchFamily="34" charset="0"/>
              </a:rPr>
              <a:t>Mevzuat</a:t>
            </a:r>
          </a:p>
          <a:p>
            <a:pPr marL="514350" indent="-514350">
              <a:lnSpc>
                <a:spcPct val="80000"/>
              </a:lnSpc>
              <a:spcBef>
                <a:spcPct val="20000"/>
              </a:spcBef>
              <a:buFont typeface="+mj-lt"/>
              <a:buAutoNum type="arabicPeriod"/>
            </a:pPr>
            <a:r>
              <a:rPr lang="tr-TR" altLang="tr-TR" sz="3200" b="1" dirty="0" smtClean="0">
                <a:latin typeface="Calibri" pitchFamily="34" charset="0"/>
              </a:rPr>
              <a:t>Risklerden Korunma Yöntemleri</a:t>
            </a:r>
            <a:endParaRPr lang="tr-TR" altLang="tr-TR" sz="3200" b="1" dirty="0">
              <a:latin typeface="Calibri" pitchFamily="34" charset="0"/>
            </a:endParaRPr>
          </a:p>
          <a:p>
            <a:pPr marL="514350" indent="-514350">
              <a:lnSpc>
                <a:spcPct val="80000"/>
              </a:lnSpc>
              <a:spcBef>
                <a:spcPct val="20000"/>
              </a:spcBef>
              <a:buFont typeface="+mj-lt"/>
              <a:buAutoNum type="arabicPeriod"/>
            </a:pPr>
            <a:r>
              <a:rPr lang="tr-TR" altLang="tr-TR" sz="3200" b="1" dirty="0">
                <a:latin typeface="Calibri" pitchFamily="34" charset="0"/>
              </a:rPr>
              <a:t>Risk </a:t>
            </a:r>
            <a:r>
              <a:rPr lang="tr-TR" altLang="tr-TR" sz="3200" b="1" dirty="0" smtClean="0">
                <a:latin typeface="Calibri" pitchFamily="34" charset="0"/>
              </a:rPr>
              <a:t>Analizi/Değerlendirmesi </a:t>
            </a:r>
            <a:r>
              <a:rPr lang="tr-TR" altLang="tr-TR" sz="3200" b="1" dirty="0">
                <a:latin typeface="Calibri" pitchFamily="34" charset="0"/>
              </a:rPr>
              <a:t>Ne zaman </a:t>
            </a:r>
            <a:r>
              <a:rPr lang="tr-TR" altLang="tr-TR" sz="3200" b="1" dirty="0" smtClean="0">
                <a:latin typeface="Calibri" pitchFamily="34" charset="0"/>
              </a:rPr>
              <a:t>Yenilenir?</a:t>
            </a:r>
          </a:p>
          <a:p>
            <a:pPr marL="514350" indent="-514350">
              <a:lnSpc>
                <a:spcPct val="80000"/>
              </a:lnSpc>
              <a:spcBef>
                <a:spcPct val="20000"/>
              </a:spcBef>
              <a:buFont typeface="+mj-lt"/>
              <a:buAutoNum type="arabicPeriod"/>
            </a:pPr>
            <a:r>
              <a:rPr lang="tr-TR" altLang="tr-TR" sz="3200" b="1" dirty="0">
                <a:latin typeface="Calibri" pitchFamily="34" charset="0"/>
              </a:rPr>
              <a:t>Tehlike Kaynakları ve Oluşturdukları </a:t>
            </a:r>
            <a:r>
              <a:rPr lang="tr-TR" altLang="tr-TR" sz="3200" b="1" dirty="0" smtClean="0">
                <a:latin typeface="Calibri" pitchFamily="34" charset="0"/>
              </a:rPr>
              <a:t>Riskler</a:t>
            </a:r>
          </a:p>
          <a:p>
            <a:pPr marL="514350" indent="-514350">
              <a:lnSpc>
                <a:spcPct val="80000"/>
              </a:lnSpc>
              <a:spcBef>
                <a:spcPct val="20000"/>
              </a:spcBef>
              <a:buFont typeface="+mj-lt"/>
              <a:buAutoNum type="arabicPeriod"/>
            </a:pPr>
            <a:r>
              <a:rPr lang="tr-TR" altLang="tr-TR" sz="3200" b="1" dirty="0">
                <a:latin typeface="Calibri" pitchFamily="34" charset="0"/>
              </a:rPr>
              <a:t>Risk </a:t>
            </a:r>
            <a:r>
              <a:rPr lang="tr-TR" altLang="tr-TR" sz="3200" b="1" dirty="0" smtClean="0">
                <a:latin typeface="Calibri" pitchFamily="34" charset="0"/>
              </a:rPr>
              <a:t>Analizi/Değerlendirmesi?</a:t>
            </a:r>
            <a:endParaRPr lang="tr-TR" altLang="tr-TR" sz="3200" b="1" dirty="0">
              <a:latin typeface="Calibri" pitchFamily="34" charset="0"/>
            </a:endParaRPr>
          </a:p>
          <a:p>
            <a:pPr marL="514350" indent="-514350">
              <a:buFont typeface="+mj-lt"/>
              <a:buAutoNum type="arabicPeriod"/>
            </a:pPr>
            <a:endParaRPr lang="tr-TR" dirty="0"/>
          </a:p>
        </p:txBody>
      </p:sp>
    </p:spTree>
    <p:extLst>
      <p:ext uri="{BB962C8B-B14F-4D97-AF65-F5344CB8AC3E}">
        <p14:creationId xmlns:p14="http://schemas.microsoft.com/office/powerpoint/2010/main" val="147848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4000" b="1" dirty="0" smtClean="0">
                <a:solidFill>
                  <a:srgbClr val="7030A0"/>
                </a:solidFill>
                <a:latin typeface="Calibri" pitchFamily="34" charset="0"/>
              </a:rPr>
              <a:t>3. Risk </a:t>
            </a:r>
            <a:r>
              <a:rPr lang="tr-TR" altLang="tr-TR" sz="4000" b="1" dirty="0">
                <a:solidFill>
                  <a:srgbClr val="7030A0"/>
                </a:solidFill>
                <a:latin typeface="Calibri" pitchFamily="34" charset="0"/>
              </a:rPr>
              <a:t>Kontrol Yöntemleri</a:t>
            </a:r>
            <a:endParaRPr lang="tr-TR" dirty="0"/>
          </a:p>
        </p:txBody>
      </p:sp>
      <p:sp>
        <p:nvSpPr>
          <p:cNvPr id="3" name="İçerik Yer Tutucusu 2"/>
          <p:cNvSpPr>
            <a:spLocks noGrp="1"/>
          </p:cNvSpPr>
          <p:nvPr>
            <p:ph sz="quarter" idx="13"/>
          </p:nvPr>
        </p:nvSpPr>
        <p:spPr>
          <a:xfrm>
            <a:off x="107504" y="1803400"/>
            <a:ext cx="8928992" cy="4937968"/>
          </a:xfrm>
        </p:spPr>
        <p:txBody>
          <a:bodyPr>
            <a:normAutofit fontScale="55000" lnSpcReduction="20000"/>
          </a:bodyPr>
          <a:lstStyle/>
          <a:p>
            <a:pPr marL="0" indent="0">
              <a:buNone/>
            </a:pPr>
            <a:r>
              <a:rPr lang="tr-TR" b="1" dirty="0"/>
              <a:t>Risk kontrol </a:t>
            </a:r>
            <a:r>
              <a:rPr lang="tr-TR" b="1" dirty="0" smtClean="0"/>
              <a:t>adımları (RD Yönetmeliği)</a:t>
            </a:r>
            <a:endParaRPr lang="tr-TR" dirty="0"/>
          </a:p>
          <a:p>
            <a:pPr marL="0" indent="0">
              <a:buNone/>
            </a:pPr>
            <a:r>
              <a:rPr lang="tr-TR" b="1" dirty="0"/>
              <a:t>MADDE 10 –</a:t>
            </a:r>
            <a:r>
              <a:rPr lang="tr-TR" dirty="0"/>
              <a:t> (1) Risklerin kontrolünde şu adımlar uygulanır.</a:t>
            </a:r>
          </a:p>
          <a:p>
            <a:pPr marL="0" indent="0">
              <a:buNone/>
            </a:pPr>
            <a:r>
              <a:rPr lang="tr-TR" dirty="0"/>
              <a:t>a) Planlama: Analiz edilerek etkilerinin büyüklüğüne ve önemine göre sıralı hale getirilen risklerin kontrolü amacıyla bir planlama yapılır.</a:t>
            </a:r>
          </a:p>
          <a:p>
            <a:pPr marL="0" indent="0">
              <a:buNone/>
            </a:pPr>
            <a:r>
              <a:rPr lang="tr-TR" dirty="0"/>
              <a:t>b) Risk kontrol tedbirlerinin kararlaştırılması: Riskin tamamen bertaraf edilmesi, bu mümkün değil ise riskin kabul edilebilir seviyeye indirilmesi için aşağıdaki adımlar uygulanır.</a:t>
            </a:r>
          </a:p>
          <a:p>
            <a:pPr marL="0" indent="0">
              <a:buNone/>
            </a:pPr>
            <a:r>
              <a:rPr lang="tr-TR" dirty="0"/>
              <a:t>1) Tehlike veya tehlike kaynaklarının ortadan kaldırılması.</a:t>
            </a:r>
          </a:p>
          <a:p>
            <a:pPr marL="0" indent="0">
              <a:buNone/>
            </a:pPr>
            <a:r>
              <a:rPr lang="tr-TR" dirty="0"/>
              <a:t>2) Tehlikelinin, tehlikeli olmayanla veya daha az tehlikeli olanla değiştirilmesi.</a:t>
            </a:r>
          </a:p>
          <a:p>
            <a:pPr marL="0" indent="0">
              <a:buNone/>
            </a:pPr>
            <a:r>
              <a:rPr lang="tr-TR" dirty="0"/>
              <a:t>3) Riskler ile kaynağında mücadele edilmesi.</a:t>
            </a:r>
          </a:p>
          <a:p>
            <a:pPr marL="0" indent="0">
              <a:buNone/>
            </a:pPr>
            <a:r>
              <a:rPr lang="tr-TR" dirty="0"/>
              <a:t>c) Risk kontrol tedbirlerinin uygulanması: Kararlaştırılan tedbirlerin iş ve işlem basamakları, işlemi yapacak kişi ya da işyeri bölümü, sorumlu kişi ya da işyeri bölümü, başlama ve bitiş tarihi ile benzeri bilgileri içeren planlar hazırlanır. Bu planlar işverence uygulamaya konulur.</a:t>
            </a:r>
          </a:p>
          <a:p>
            <a:pPr marL="0" indent="0">
              <a:buNone/>
            </a:pPr>
            <a:r>
              <a:rPr lang="tr-TR" dirty="0"/>
              <a:t>ç) Uygulamaların izlenmesi: Hazırlanan planların uygulama adımları düzenli olarak izlenir, denetlenir ve aksayan yönler tespit edilerek gerekli düzeltici ve önleyici işlemler tamamlanır.</a:t>
            </a:r>
          </a:p>
          <a:p>
            <a:pPr marL="0" indent="0">
              <a:buNone/>
            </a:pPr>
            <a:r>
              <a:rPr lang="tr-TR" dirty="0"/>
              <a:t>(2) Risk kontrol adımları uygulanırken toplu korunma önlemlerine, kişisel korunma önlemlerine göre öncelik verilmesi ve uygulanacak önlemlerin yeni risklere neden olmaması sağlanır.</a:t>
            </a:r>
          </a:p>
          <a:p>
            <a:pPr marL="0" indent="0">
              <a:buNone/>
            </a:pPr>
            <a:r>
              <a:rPr lang="tr-TR" dirty="0"/>
              <a:t>(3) Belirlenen risk için kontrol tedbirlerinin hayata geçirilmesinden sonra yeniden risk seviyesi tespiti yapılır. Yeni seviye, kabul edilebilir risk seviyesinin üzerinde ise bu maddedeki adımlar tekrarlanır.</a:t>
            </a:r>
          </a:p>
          <a:p>
            <a:pPr marL="0" indent="0">
              <a:buNone/>
            </a:pPr>
            <a:endParaRPr lang="tr-TR" dirty="0"/>
          </a:p>
        </p:txBody>
      </p:sp>
    </p:spTree>
    <p:extLst>
      <p:ext uri="{BB962C8B-B14F-4D97-AF65-F5344CB8AC3E}">
        <p14:creationId xmlns:p14="http://schemas.microsoft.com/office/powerpoint/2010/main" val="3390209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altLang="tr-TR" sz="4400" b="1" dirty="0" smtClean="0">
                <a:solidFill>
                  <a:srgbClr val="7030A0"/>
                </a:solidFill>
                <a:latin typeface="Calibri" pitchFamily="34" charset="0"/>
              </a:rPr>
              <a:t>3. Risklerden Kontrol Yöntemleri</a:t>
            </a:r>
            <a:endParaRPr lang="tr-TR" dirty="0">
              <a:solidFill>
                <a:srgbClr val="7030A0"/>
              </a:solidFill>
            </a:endParaRPr>
          </a:p>
        </p:txBody>
      </p:sp>
      <p:sp>
        <p:nvSpPr>
          <p:cNvPr id="4" name="Rectangle 7"/>
          <p:cNvSpPr>
            <a:spLocks noChangeArrowheads="1"/>
          </p:cNvSpPr>
          <p:nvPr/>
        </p:nvSpPr>
        <p:spPr bwMode="gray">
          <a:xfrm>
            <a:off x="3130550" y="1767284"/>
            <a:ext cx="2908300" cy="971550"/>
          </a:xfrm>
          <a:prstGeom prst="rect">
            <a:avLst/>
          </a:prstGeom>
          <a:solidFill>
            <a:schemeClr val="tx2">
              <a:lumMod val="7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000" b="1" dirty="0">
                <a:solidFill>
                  <a:srgbClr val="FFFFFF"/>
                </a:solidFill>
                <a:latin typeface="Cambria Math" pitchFamily="18" charset="0"/>
                <a:ea typeface="Cambria Math" pitchFamily="18" charset="0"/>
              </a:rPr>
              <a:t>ORTAMDA </a:t>
            </a:r>
          </a:p>
          <a:p>
            <a:pPr algn="ctr" defTabSz="801688" eaLnBrk="0" hangingPunct="0">
              <a:defRPr/>
            </a:pPr>
            <a:r>
              <a:rPr lang="tr-TR" sz="1600" b="1" dirty="0">
                <a:solidFill>
                  <a:srgbClr val="FFFFFF"/>
                </a:solidFill>
                <a:latin typeface="Cambria Math" pitchFamily="18" charset="0"/>
                <a:ea typeface="Cambria Math" pitchFamily="18" charset="0"/>
              </a:rPr>
              <a:t>ALINMASI GEREKEN ÖNLEMLER</a:t>
            </a:r>
            <a:endParaRPr lang="en-GB" sz="1600" dirty="0">
              <a:solidFill>
                <a:srgbClr val="FFFFFF"/>
              </a:solidFill>
              <a:latin typeface="Cambria Math" pitchFamily="18" charset="0"/>
              <a:ea typeface="Cambria Math" pitchFamily="18" charset="0"/>
            </a:endParaRPr>
          </a:p>
        </p:txBody>
      </p:sp>
      <p:sp>
        <p:nvSpPr>
          <p:cNvPr id="5" name="Rectangle 7"/>
          <p:cNvSpPr>
            <a:spLocks noChangeArrowheads="1"/>
          </p:cNvSpPr>
          <p:nvPr/>
        </p:nvSpPr>
        <p:spPr bwMode="gray">
          <a:xfrm>
            <a:off x="6137275" y="1767284"/>
            <a:ext cx="2884488" cy="971550"/>
          </a:xfrm>
          <a:prstGeom prst="rect">
            <a:avLst/>
          </a:prstGeom>
          <a:gradFill rotWithShape="1">
            <a:gsLst>
              <a:gs pos="0">
                <a:schemeClr val="bg2"/>
              </a:gs>
              <a:gs pos="50000">
                <a:schemeClr val="bg2">
                  <a:gamma/>
                  <a:tint val="60784"/>
                  <a:invGamma/>
                </a:schemeClr>
              </a:gs>
              <a:gs pos="100000">
                <a:schemeClr val="bg2"/>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000" b="1">
                <a:solidFill>
                  <a:srgbClr val="FFFFFF"/>
                </a:solidFill>
                <a:latin typeface="Cambria Math" pitchFamily="18" charset="0"/>
              </a:rPr>
              <a:t>KİŞİDE </a:t>
            </a:r>
          </a:p>
          <a:p>
            <a:pPr algn="ctr" defTabSz="801688" eaLnBrk="0" hangingPunct="0">
              <a:defRPr/>
            </a:pPr>
            <a:r>
              <a:rPr lang="tr-TR" sz="1600" b="1">
                <a:solidFill>
                  <a:srgbClr val="FFFFFF"/>
                </a:solidFill>
                <a:latin typeface="Cambria Math" pitchFamily="18" charset="0"/>
              </a:rPr>
              <a:t>ALINMASI GEREKEN ÖNLEMLER</a:t>
            </a:r>
            <a:endParaRPr lang="en-US" sz="1600" b="1">
              <a:solidFill>
                <a:srgbClr val="FFFFFF"/>
              </a:solidFill>
              <a:latin typeface="Cambria Math" pitchFamily="18" charset="0"/>
            </a:endParaRPr>
          </a:p>
        </p:txBody>
      </p:sp>
      <p:sp>
        <p:nvSpPr>
          <p:cNvPr id="6" name="Rectangle 3"/>
          <p:cNvSpPr>
            <a:spLocks noChangeArrowheads="1"/>
          </p:cNvSpPr>
          <p:nvPr/>
        </p:nvSpPr>
        <p:spPr bwMode="gray">
          <a:xfrm>
            <a:off x="76200" y="2738834"/>
            <a:ext cx="2952750" cy="41465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1600" b="1" i="1" dirty="0">
                <a:latin typeface="Calibri" pitchFamily="34" charset="0"/>
              </a:rPr>
              <a:t>Makinenin Değiştirilmesi;</a:t>
            </a:r>
          </a:p>
          <a:p>
            <a:pPr algn="ctr"/>
            <a:r>
              <a:rPr lang="tr-TR" sz="1600" i="1" dirty="0">
                <a:latin typeface="Calibri" pitchFamily="34" charset="0"/>
              </a:rPr>
              <a:t>«Kullanılan makinelerin, </a:t>
            </a:r>
            <a:r>
              <a:rPr lang="tr-TR" sz="1600" b="1" i="1" dirty="0">
                <a:latin typeface="Calibri" pitchFamily="34" charset="0"/>
              </a:rPr>
              <a:t>gürültü düzeyi düşük</a:t>
            </a:r>
            <a:r>
              <a:rPr lang="tr-TR" sz="1600" i="1" dirty="0">
                <a:latin typeface="Calibri" pitchFamily="34" charset="0"/>
              </a:rPr>
              <a:t> makineler ile değiştirilmesi»</a:t>
            </a:r>
          </a:p>
          <a:p>
            <a:pPr algn="ctr">
              <a:buFontTx/>
              <a:buAutoNum type="arabicPeriod"/>
            </a:pPr>
            <a:endParaRPr lang="tr-TR" sz="1600" i="1" dirty="0">
              <a:latin typeface="Calibri" pitchFamily="34" charset="0"/>
            </a:endParaRPr>
          </a:p>
          <a:p>
            <a:pPr algn="ctr"/>
            <a:r>
              <a:rPr lang="tr-TR" sz="1600" b="1" i="1" dirty="0">
                <a:latin typeface="Calibri" pitchFamily="34" charset="0"/>
              </a:rPr>
              <a:t>İşlemin Değiştirilmesi;</a:t>
            </a:r>
          </a:p>
          <a:p>
            <a:pPr algn="ctr"/>
            <a:r>
              <a:rPr lang="tr-TR" sz="1600" i="1" dirty="0">
                <a:latin typeface="Calibri" pitchFamily="34" charset="0"/>
              </a:rPr>
              <a:t>«Gürültü düzeyi yüksek olarak yapılan işlemin, daha </a:t>
            </a:r>
            <a:r>
              <a:rPr lang="tr-TR" sz="1600" b="1" i="1" dirty="0">
                <a:latin typeface="Calibri" pitchFamily="34" charset="0"/>
              </a:rPr>
              <a:t>az gürültü gerektiren işlemle</a:t>
            </a:r>
            <a:r>
              <a:rPr lang="tr-TR" sz="1600" i="1" dirty="0">
                <a:latin typeface="Calibri" pitchFamily="34" charset="0"/>
              </a:rPr>
              <a:t> değiştirilmesi»</a:t>
            </a:r>
          </a:p>
          <a:p>
            <a:pPr algn="ctr">
              <a:buFontTx/>
              <a:buAutoNum type="arabicPeriod"/>
            </a:pPr>
            <a:endParaRPr lang="tr-TR" sz="1600" i="1" dirty="0">
              <a:latin typeface="Calibri" pitchFamily="34" charset="0"/>
            </a:endParaRPr>
          </a:p>
          <a:p>
            <a:pPr algn="ctr"/>
            <a:r>
              <a:rPr lang="tr-TR" sz="1600" b="1" i="1" dirty="0">
                <a:latin typeface="Calibri" pitchFamily="34" charset="0"/>
              </a:rPr>
              <a:t>Ayrı Bölmeye Alınması;</a:t>
            </a:r>
          </a:p>
          <a:p>
            <a:pPr algn="ctr"/>
            <a:r>
              <a:rPr lang="tr-TR" sz="1600" i="1" dirty="0">
                <a:latin typeface="Calibri" pitchFamily="34" charset="0"/>
              </a:rPr>
              <a:t>«Gürültü kaynağının </a:t>
            </a:r>
            <a:r>
              <a:rPr lang="tr-TR" sz="1600" b="1" i="1" dirty="0">
                <a:latin typeface="Calibri" pitchFamily="34" charset="0"/>
              </a:rPr>
              <a:t>ayrı bir bölmeye</a:t>
            </a:r>
            <a:r>
              <a:rPr lang="tr-TR" sz="1600" i="1" dirty="0">
                <a:latin typeface="Calibri" pitchFamily="34" charset="0"/>
              </a:rPr>
              <a:t> alınması»</a:t>
            </a:r>
          </a:p>
        </p:txBody>
      </p:sp>
      <p:sp>
        <p:nvSpPr>
          <p:cNvPr id="7" name="Rectangle 3"/>
          <p:cNvSpPr>
            <a:spLocks noChangeArrowheads="1"/>
          </p:cNvSpPr>
          <p:nvPr/>
        </p:nvSpPr>
        <p:spPr bwMode="gray">
          <a:xfrm>
            <a:off x="3130550" y="2738834"/>
            <a:ext cx="2908300" cy="41465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1600" b="1" i="1">
                <a:latin typeface="Calibri" pitchFamily="34" charset="0"/>
              </a:rPr>
              <a:t>Ses Emici Malzeme;</a:t>
            </a:r>
          </a:p>
          <a:p>
            <a:pPr algn="ctr"/>
            <a:r>
              <a:rPr lang="tr-TR" sz="1400" i="1">
                <a:latin typeface="Calibri" pitchFamily="34" charset="0"/>
              </a:rPr>
              <a:t>«Makinelerin yerleştirildiği  </a:t>
            </a:r>
            <a:r>
              <a:rPr lang="tr-TR" sz="1400" b="1" i="1">
                <a:latin typeface="Calibri" pitchFamily="34" charset="0"/>
              </a:rPr>
              <a:t>zeminde, gürültüye ve titreşime  </a:t>
            </a:r>
            <a:r>
              <a:rPr lang="tr-TR" sz="1400" i="1">
                <a:latin typeface="Calibri" pitchFamily="34" charset="0"/>
              </a:rPr>
              <a:t>karşı önlemlerin alınması, sesin geçebileceği ve yansıyabileceği </a:t>
            </a:r>
            <a:r>
              <a:rPr lang="tr-TR" sz="1400" b="1" i="1">
                <a:latin typeface="Calibri" pitchFamily="34" charset="0"/>
              </a:rPr>
              <a:t>duvar, tavan, taban </a:t>
            </a:r>
            <a:r>
              <a:rPr lang="tr-TR" sz="1400" i="1">
                <a:latin typeface="Calibri" pitchFamily="34" charset="0"/>
              </a:rPr>
              <a:t>gibi yerleri ses emici malzeme ile kaplanması»</a:t>
            </a:r>
          </a:p>
          <a:p>
            <a:pPr algn="ctr"/>
            <a:endParaRPr lang="tr-TR" sz="1400" i="1">
              <a:latin typeface="Calibri" pitchFamily="34" charset="0"/>
            </a:endParaRPr>
          </a:p>
          <a:p>
            <a:pPr algn="ctr"/>
            <a:r>
              <a:rPr lang="tr-TR" sz="1600" b="1" i="1">
                <a:latin typeface="Calibri" pitchFamily="34" charset="0"/>
              </a:rPr>
              <a:t>Araya Engel Koyma;</a:t>
            </a:r>
          </a:p>
          <a:p>
            <a:pPr algn="ctr"/>
            <a:r>
              <a:rPr lang="tr-TR" sz="1400" i="1">
                <a:latin typeface="Calibri" pitchFamily="34" charset="0"/>
              </a:rPr>
              <a:t>«Gürültü kaynağı ile gürültüye  maruz kalan kişi arasına  </a:t>
            </a:r>
            <a:r>
              <a:rPr lang="tr-TR" sz="1400" b="1" i="1">
                <a:latin typeface="Calibri" pitchFamily="34" charset="0"/>
              </a:rPr>
              <a:t>gürültüyü önleyici engel </a:t>
            </a:r>
            <a:r>
              <a:rPr lang="tr-TR" sz="1400" i="1">
                <a:latin typeface="Calibri" pitchFamily="34" charset="0"/>
              </a:rPr>
              <a:t>koymak»</a:t>
            </a:r>
          </a:p>
          <a:p>
            <a:pPr algn="ctr"/>
            <a:endParaRPr lang="tr-TR" sz="1400" i="1">
              <a:latin typeface="Calibri" pitchFamily="34" charset="0"/>
            </a:endParaRPr>
          </a:p>
          <a:p>
            <a:pPr algn="ctr"/>
            <a:r>
              <a:rPr lang="tr-TR" sz="1600" b="1" i="1">
                <a:latin typeface="Calibri" pitchFamily="34" charset="0"/>
              </a:rPr>
              <a:t>Mesafeyi Artırma;</a:t>
            </a:r>
          </a:p>
          <a:p>
            <a:pPr algn="ctr"/>
            <a:r>
              <a:rPr lang="tr-TR" sz="1400" i="1">
                <a:latin typeface="Calibri" pitchFamily="34" charset="0"/>
              </a:rPr>
              <a:t>«Gürültü kaynağı ile gürültüye maruz kalan kişi arasındaki </a:t>
            </a:r>
            <a:r>
              <a:rPr lang="tr-TR" sz="1400" b="1" i="1">
                <a:latin typeface="Calibri" pitchFamily="34" charset="0"/>
              </a:rPr>
              <a:t>mesafeyi</a:t>
            </a:r>
            <a:r>
              <a:rPr lang="tr-TR" sz="1400" i="1">
                <a:latin typeface="Calibri" pitchFamily="34" charset="0"/>
              </a:rPr>
              <a:t> artırmak»</a:t>
            </a:r>
          </a:p>
          <a:p>
            <a:pPr algn="ctr"/>
            <a:endParaRPr lang="tr-TR" sz="1400" i="1">
              <a:latin typeface="Calibri" pitchFamily="34" charset="0"/>
            </a:endParaRPr>
          </a:p>
          <a:p>
            <a:pPr algn="ctr"/>
            <a:endParaRPr lang="tr-TR" sz="1400" i="1">
              <a:latin typeface="Calibri" pitchFamily="34" charset="0"/>
            </a:endParaRPr>
          </a:p>
        </p:txBody>
      </p:sp>
      <p:sp>
        <p:nvSpPr>
          <p:cNvPr id="8" name="Rectangle 3"/>
          <p:cNvSpPr>
            <a:spLocks noChangeArrowheads="1"/>
          </p:cNvSpPr>
          <p:nvPr/>
        </p:nvSpPr>
        <p:spPr bwMode="gray">
          <a:xfrm>
            <a:off x="6137275" y="2738834"/>
            <a:ext cx="2884488" cy="41465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1600" b="1" i="1" dirty="0">
                <a:latin typeface="Calibri" pitchFamily="34" charset="0"/>
              </a:rPr>
              <a:t>Sessiz Bölme İçine Alma;</a:t>
            </a:r>
          </a:p>
          <a:p>
            <a:pPr algn="ctr"/>
            <a:r>
              <a:rPr lang="tr-TR" sz="1600" i="1" dirty="0">
                <a:latin typeface="Calibri" pitchFamily="34" charset="0"/>
              </a:rPr>
              <a:t>«Gürültüye maruz kalan kişinin, sese karşı </a:t>
            </a:r>
            <a:r>
              <a:rPr lang="tr-TR" sz="1600" b="1" i="1" dirty="0">
                <a:latin typeface="Calibri" pitchFamily="34" charset="0"/>
              </a:rPr>
              <a:t>iyi izole edilmiş bir bölme</a:t>
            </a:r>
            <a:r>
              <a:rPr lang="tr-TR" sz="1600" i="1" dirty="0">
                <a:latin typeface="Calibri" pitchFamily="34" charset="0"/>
              </a:rPr>
              <a:t> içine alınması»</a:t>
            </a:r>
          </a:p>
          <a:p>
            <a:pPr algn="ctr"/>
            <a:endParaRPr lang="tr-TR" sz="1600" i="1" dirty="0">
              <a:latin typeface="Calibri" pitchFamily="34" charset="0"/>
            </a:endParaRPr>
          </a:p>
          <a:p>
            <a:pPr algn="ctr"/>
            <a:r>
              <a:rPr lang="tr-TR" sz="1600" b="1" i="1" dirty="0">
                <a:latin typeface="Calibri" pitchFamily="34" charset="0"/>
              </a:rPr>
              <a:t>Maruziyet Süresini Azaltma;</a:t>
            </a:r>
          </a:p>
          <a:p>
            <a:pPr algn="ctr"/>
            <a:r>
              <a:rPr lang="tr-TR" sz="1600" i="1" dirty="0">
                <a:latin typeface="Calibri" pitchFamily="34" charset="0"/>
              </a:rPr>
              <a:t>«Gürültülü ortamdaki çalışma </a:t>
            </a:r>
            <a:r>
              <a:rPr lang="tr-TR" sz="1600" b="1" i="1" dirty="0">
                <a:latin typeface="Calibri" pitchFamily="34" charset="0"/>
              </a:rPr>
              <a:t>süresinin kısaltılması</a:t>
            </a:r>
            <a:r>
              <a:rPr lang="tr-TR" sz="1600" i="1" dirty="0">
                <a:latin typeface="Calibri" pitchFamily="34" charset="0"/>
              </a:rPr>
              <a:t>»</a:t>
            </a:r>
          </a:p>
          <a:p>
            <a:pPr algn="ctr"/>
            <a:endParaRPr lang="tr-TR" sz="1600" i="1" dirty="0">
              <a:latin typeface="Calibri" pitchFamily="34" charset="0"/>
            </a:endParaRPr>
          </a:p>
          <a:p>
            <a:pPr algn="ctr"/>
            <a:r>
              <a:rPr lang="tr-TR" sz="1600" b="1" i="1" dirty="0">
                <a:latin typeface="Calibri" pitchFamily="34" charset="0"/>
              </a:rPr>
              <a:t>KKD Kullanma;</a:t>
            </a:r>
          </a:p>
          <a:p>
            <a:pPr algn="ctr"/>
            <a:r>
              <a:rPr lang="tr-TR" sz="1600" i="1" dirty="0">
                <a:latin typeface="Calibri" pitchFamily="34" charset="0"/>
              </a:rPr>
              <a:t>«Gürültüye karşı etkin </a:t>
            </a:r>
            <a:r>
              <a:rPr lang="tr-TR" sz="1600" b="1" i="1" dirty="0">
                <a:latin typeface="Calibri" pitchFamily="34" charset="0"/>
              </a:rPr>
              <a:t>kişisel koruyucu</a:t>
            </a:r>
            <a:r>
              <a:rPr lang="tr-TR" sz="1600" i="1" dirty="0">
                <a:latin typeface="Calibri" pitchFamily="34" charset="0"/>
              </a:rPr>
              <a:t> kullanmak»</a:t>
            </a:r>
          </a:p>
        </p:txBody>
      </p:sp>
      <p:sp>
        <p:nvSpPr>
          <p:cNvPr id="9" name="Rectangle 7"/>
          <p:cNvSpPr>
            <a:spLocks noChangeArrowheads="1"/>
          </p:cNvSpPr>
          <p:nvPr/>
        </p:nvSpPr>
        <p:spPr bwMode="gray">
          <a:xfrm>
            <a:off x="76200" y="1767284"/>
            <a:ext cx="2952750" cy="971550"/>
          </a:xfrm>
          <a:prstGeom prst="rect">
            <a:avLst/>
          </a:prstGeom>
          <a:solidFill>
            <a:schemeClr val="accent2">
              <a:lumMod val="7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b="1" dirty="0">
                <a:solidFill>
                  <a:srgbClr val="FFFFFF"/>
                </a:solidFill>
                <a:latin typeface="Cambria Math" pitchFamily="18" charset="0"/>
                <a:ea typeface="Cambria Math" pitchFamily="18" charset="0"/>
              </a:rPr>
              <a:t>KAYNAKTA</a:t>
            </a:r>
            <a:r>
              <a:rPr lang="tr-TR" sz="1600" b="1" dirty="0">
                <a:solidFill>
                  <a:srgbClr val="FFFFFF"/>
                </a:solidFill>
                <a:latin typeface="Cambria Math" pitchFamily="18" charset="0"/>
                <a:ea typeface="Cambria Math" pitchFamily="18" charset="0"/>
              </a:rPr>
              <a:t> </a:t>
            </a:r>
          </a:p>
          <a:p>
            <a:pPr algn="ctr" defTabSz="801688" eaLnBrk="0" hangingPunct="0">
              <a:defRPr/>
            </a:pPr>
            <a:r>
              <a:rPr lang="tr-TR" sz="1600" b="1" dirty="0">
                <a:solidFill>
                  <a:srgbClr val="FFFFFF"/>
                </a:solidFill>
                <a:latin typeface="Cambria Math" pitchFamily="18" charset="0"/>
                <a:ea typeface="Cambria Math" pitchFamily="18" charset="0"/>
              </a:rPr>
              <a:t>ALINMASI GEREKEN ÖNLEMLER </a:t>
            </a:r>
          </a:p>
        </p:txBody>
      </p:sp>
    </p:spTree>
    <p:extLst>
      <p:ext uri="{BB962C8B-B14F-4D97-AF65-F5344CB8AC3E}">
        <p14:creationId xmlns:p14="http://schemas.microsoft.com/office/powerpoint/2010/main" val="2161443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altLang="tr-TR" sz="4400" b="1" dirty="0" smtClean="0">
                <a:solidFill>
                  <a:srgbClr val="FFC000"/>
                </a:solidFill>
                <a:latin typeface="Calibri" pitchFamily="34" charset="0"/>
              </a:rPr>
              <a:t>4. Risk </a:t>
            </a:r>
            <a:r>
              <a:rPr lang="tr-TR" altLang="tr-TR" sz="4400" b="1" dirty="0">
                <a:solidFill>
                  <a:srgbClr val="FFC000"/>
                </a:solidFill>
                <a:latin typeface="Calibri" pitchFamily="34" charset="0"/>
              </a:rPr>
              <a:t>Analizi/Değerlendirmesi Ne zaman </a:t>
            </a:r>
            <a:r>
              <a:rPr lang="tr-TR" altLang="tr-TR" sz="4400" b="1" dirty="0" smtClean="0">
                <a:solidFill>
                  <a:srgbClr val="FFC000"/>
                </a:solidFill>
                <a:latin typeface="Calibri" pitchFamily="34" charset="0"/>
              </a:rPr>
              <a:t>Yenilenir?</a:t>
            </a:r>
            <a:endParaRPr lang="tr-TR" dirty="0">
              <a:solidFill>
                <a:srgbClr val="FFC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454913732"/>
              </p:ext>
            </p:extLst>
          </p:nvPr>
        </p:nvGraphicFramePr>
        <p:xfrm>
          <a:off x="60345" y="2204864"/>
          <a:ext cx="8933530" cy="3526966"/>
        </p:xfrm>
        <a:graphic>
          <a:graphicData uri="http://schemas.openxmlformats.org/drawingml/2006/table">
            <a:tbl>
              <a:tblPr firstRow="1" firstCol="1" bandRow="1"/>
              <a:tblGrid>
                <a:gridCol w="484822"/>
                <a:gridCol w="8448708"/>
              </a:tblGrid>
              <a:tr h="347169">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SN</a:t>
                      </a:r>
                      <a:endParaRPr lang="tr-TR" sz="1800" b="1" i="1" dirty="0">
                        <a:solidFill>
                          <a:schemeClr val="bg1"/>
                        </a:solidFill>
                        <a:effectLst/>
                        <a:latin typeface="Calibri" panose="020F0502020204030204" pitchFamily="34"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YENİDEN RİSK DEĞERLENDİRME ZAMANI (RD</a:t>
                      </a:r>
                      <a:r>
                        <a:rPr lang="tr-TR" sz="1800" b="1" i="1" baseline="0" dirty="0" smtClean="0">
                          <a:solidFill>
                            <a:schemeClr val="bg1"/>
                          </a:solidFill>
                          <a:effectLst/>
                          <a:latin typeface="Calibri" panose="020F0502020204030204" pitchFamily="34" charset="0"/>
                          <a:ea typeface="Times New Roman"/>
                          <a:cs typeface="Times New Roman"/>
                        </a:rPr>
                        <a:t> Yönetmeliği, 12. Madde</a:t>
                      </a:r>
                      <a:r>
                        <a:rPr lang="tr-TR" sz="1800" b="1" i="1" dirty="0" smtClean="0">
                          <a:solidFill>
                            <a:schemeClr val="bg1"/>
                          </a:solidFill>
                          <a:effectLst/>
                          <a:latin typeface="Calibri" panose="020F0502020204030204" pitchFamily="34" charset="0"/>
                          <a:ea typeface="Times New Roman"/>
                          <a:cs typeface="Times New Roman"/>
                        </a:rPr>
                        <a:t>)</a:t>
                      </a:r>
                      <a:endParaRPr lang="tr-TR" sz="1800" b="1" i="1" dirty="0">
                        <a:solidFill>
                          <a:schemeClr val="bg1"/>
                        </a:solidFill>
                        <a:effectLst/>
                        <a:latin typeface="Calibri" panose="020F0502020204030204" pitchFamily="34"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1</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cs typeface="Calibri" pitchFamily="34" charset="0"/>
                        </a:rPr>
                        <a:t>Çok tehlikeli</a:t>
                      </a:r>
                      <a:r>
                        <a:rPr lang="tr-TR" sz="1600" b="0" i="1" baseline="0" dirty="0" smtClean="0">
                          <a:effectLst/>
                          <a:latin typeface="Calibri" pitchFamily="34" charset="0"/>
                          <a:cs typeface="Calibri" pitchFamily="34" charset="0"/>
                        </a:rPr>
                        <a:t> işyerlerinde </a:t>
                      </a:r>
                      <a:r>
                        <a:rPr lang="tr-TR" sz="1600" b="0" i="1" dirty="0" smtClean="0">
                          <a:effectLst/>
                          <a:latin typeface="Calibri" pitchFamily="34" charset="0"/>
                          <a:cs typeface="Calibri" pitchFamily="34" charset="0"/>
                        </a:rPr>
                        <a:t>en geç </a:t>
                      </a:r>
                      <a:r>
                        <a:rPr lang="tr-TR" sz="1600" b="0" i="1" dirty="0" smtClean="0">
                          <a:solidFill>
                            <a:srgbClr val="FF0000"/>
                          </a:solidFill>
                          <a:effectLst/>
                          <a:latin typeface="Calibri" pitchFamily="34" charset="0"/>
                          <a:cs typeface="Calibri" pitchFamily="34" charset="0"/>
                        </a:rPr>
                        <a:t>2 yılda </a:t>
                      </a:r>
                      <a:r>
                        <a:rPr lang="tr-TR" sz="1600" b="0" i="1" dirty="0" smtClean="0">
                          <a:effectLst/>
                          <a:latin typeface="Calibri" pitchFamily="34" charset="0"/>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2</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Tehlikeli işyerlerinde en geç </a:t>
                      </a:r>
                      <a:r>
                        <a:rPr lang="tr-TR" sz="1600" b="0" i="1" dirty="0" smtClean="0">
                          <a:solidFill>
                            <a:srgbClr val="FF0000"/>
                          </a:solidFill>
                          <a:effectLst/>
                          <a:latin typeface="Calibri" pitchFamily="34" charset="0"/>
                          <a:ea typeface="Times New Roman"/>
                          <a:cs typeface="Calibri" pitchFamily="34" charset="0"/>
                        </a:rPr>
                        <a:t>4 yılda </a:t>
                      </a:r>
                      <a:r>
                        <a:rPr lang="tr-TR" sz="1600" b="0" i="1" dirty="0" smtClean="0">
                          <a:effectLst/>
                          <a:latin typeface="Calibri" pitchFamily="34" charset="0"/>
                          <a:ea typeface="Times New Roman"/>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3</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Az tehlikeli işyerlerinde en geç </a:t>
                      </a:r>
                      <a:r>
                        <a:rPr lang="tr-TR" sz="1600" b="0" i="1" dirty="0" smtClean="0">
                          <a:solidFill>
                            <a:srgbClr val="FF0000"/>
                          </a:solidFill>
                          <a:effectLst/>
                          <a:latin typeface="Calibri" pitchFamily="34" charset="0"/>
                          <a:ea typeface="Times New Roman"/>
                          <a:cs typeface="Calibri" pitchFamily="34" charset="0"/>
                        </a:rPr>
                        <a:t>6 yılda </a:t>
                      </a:r>
                      <a:r>
                        <a:rPr lang="tr-TR" sz="1600" b="0" i="1" dirty="0" smtClean="0">
                          <a:effectLst/>
                          <a:latin typeface="Calibri" pitchFamily="34" charset="0"/>
                          <a:ea typeface="Times New Roman"/>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4</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İşyerinin taşınması veya binalarda değişiklik yapılması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34959">
                <a:tc>
                  <a:txBody>
                    <a:bodyPr/>
                    <a:lstStyle/>
                    <a:p>
                      <a:pPr algn="ctr">
                        <a:spcAft>
                          <a:spcPts val="0"/>
                        </a:spcAft>
                      </a:pPr>
                      <a:r>
                        <a:rPr lang="tr-TR" sz="1600" b="0" i="1" dirty="0" smtClean="0">
                          <a:effectLst/>
                          <a:latin typeface="Calibri" pitchFamily="34" charset="0"/>
                          <a:ea typeface="Times New Roman"/>
                          <a:cs typeface="Calibri" pitchFamily="34" charset="0"/>
                        </a:rPr>
                        <a:t>5</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İşyerinde uygulanan teknoloji, kullanılan madde ve ekipmanlarda değişiklikler meydana gelmesi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6</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Üretim yönteminde değişiklikler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7</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İş kazası, meslek hastalığı veya ramak kala olay meydana gelmesi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8</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Çalışma ortamına ait sınır değerlere ilişkin bir mevzuat değişikliği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9</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Çalışma ortamı ölçümü ve sağlık gözetim sonuçlarına göre gerekli görülmesi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10</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 dışından kaynaklanan ve işyerini etkileyebilecek yeni bir tehlikenin ortaya çıkması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3231296238"/>
              </p:ext>
            </p:extLst>
          </p:nvPr>
        </p:nvGraphicFramePr>
        <p:xfrm>
          <a:off x="4137331" y="5776737"/>
          <a:ext cx="4854269" cy="602794"/>
        </p:xfrm>
        <a:graphic>
          <a:graphicData uri="http://schemas.openxmlformats.org/drawingml/2006/table">
            <a:tbl>
              <a:tblPr firstRow="1" firstCol="1" bandRow="1"/>
              <a:tblGrid>
                <a:gridCol w="472769"/>
                <a:gridCol w="4381500"/>
              </a:tblGrid>
              <a:tr h="301397">
                <a:tc>
                  <a:txBody>
                    <a:bodyPr/>
                    <a:lstStyle/>
                    <a:p>
                      <a:pPr algn="ctr">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1</a:t>
                      </a:r>
                      <a:endParaRPr lang="tr-TR" sz="1600" b="0" i="1" dirty="0">
                        <a:solidFill>
                          <a:schemeClr val="bg1">
                            <a:lumMod val="50000"/>
                          </a:schemeClr>
                        </a:solidFill>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İSG ile ilgili teftişlerde gerekli görülmüş olması, </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1397">
                <a:tc>
                  <a:txBody>
                    <a:bodyPr/>
                    <a:lstStyle/>
                    <a:p>
                      <a:pPr algn="ctr">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2</a:t>
                      </a:r>
                      <a:endParaRPr lang="tr-TR" sz="1600" b="0" i="1" dirty="0">
                        <a:solidFill>
                          <a:schemeClr val="bg1">
                            <a:lumMod val="50000"/>
                          </a:schemeClr>
                        </a:solidFill>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Risk değerlendirme raporunda belirtilmiş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01738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pic>
        <p:nvPicPr>
          <p:cNvPr id="6" name="Picture 2"/>
          <p:cNvPicPr>
            <a:picLocks noChangeAspect="1" noChangeArrowheads="1"/>
          </p:cNvPicPr>
          <p:nvPr/>
        </p:nvPicPr>
        <p:blipFill>
          <a:blip r:embed="rId2"/>
          <a:srcRect/>
          <a:stretch>
            <a:fillRect/>
          </a:stretch>
        </p:blipFill>
        <p:spPr bwMode="auto">
          <a:xfrm>
            <a:off x="1403648" y="1917600"/>
            <a:ext cx="6991350" cy="410368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761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pic>
        <p:nvPicPr>
          <p:cNvPr id="8" name="Picture 2"/>
          <p:cNvPicPr>
            <a:picLocks noChangeAspect="1" noChangeArrowheads="1"/>
          </p:cNvPicPr>
          <p:nvPr/>
        </p:nvPicPr>
        <p:blipFill>
          <a:blip r:embed="rId2"/>
          <a:srcRect/>
          <a:stretch>
            <a:fillRect/>
          </a:stretch>
        </p:blipFill>
        <p:spPr bwMode="auto">
          <a:xfrm>
            <a:off x="1115616" y="2060848"/>
            <a:ext cx="6848475" cy="42481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95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pic>
        <p:nvPicPr>
          <p:cNvPr id="9" name="Picture 2"/>
          <p:cNvPicPr>
            <a:picLocks noChangeAspect="1" noChangeArrowheads="1"/>
          </p:cNvPicPr>
          <p:nvPr/>
        </p:nvPicPr>
        <p:blipFill>
          <a:blip r:embed="rId2"/>
          <a:srcRect/>
          <a:stretch>
            <a:fillRect/>
          </a:stretch>
        </p:blipFill>
        <p:spPr bwMode="auto">
          <a:xfrm>
            <a:off x="1331640" y="1816100"/>
            <a:ext cx="6981825" cy="50419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1035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pic>
        <p:nvPicPr>
          <p:cNvPr id="9" name="Picture 2"/>
          <p:cNvPicPr>
            <a:picLocks noChangeAspect="1" noChangeArrowheads="1"/>
          </p:cNvPicPr>
          <p:nvPr/>
        </p:nvPicPr>
        <p:blipFill>
          <a:blip r:embed="rId2"/>
          <a:srcRect/>
          <a:stretch>
            <a:fillRect/>
          </a:stretch>
        </p:blipFill>
        <p:spPr bwMode="auto">
          <a:xfrm>
            <a:off x="1331640" y="1844824"/>
            <a:ext cx="6848475" cy="47529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0966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pic>
        <p:nvPicPr>
          <p:cNvPr id="7" name="Picture 3"/>
          <p:cNvPicPr>
            <a:picLocks noChangeAspect="1" noChangeArrowheads="1"/>
          </p:cNvPicPr>
          <p:nvPr/>
        </p:nvPicPr>
        <p:blipFill>
          <a:blip r:embed="rId2"/>
          <a:srcRect/>
          <a:stretch>
            <a:fillRect/>
          </a:stretch>
        </p:blipFill>
        <p:spPr bwMode="auto">
          <a:xfrm>
            <a:off x="1259632" y="1744137"/>
            <a:ext cx="7086600" cy="51133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5407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043608" y="1874008"/>
            <a:ext cx="7172325" cy="4968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spTree>
    <p:extLst>
      <p:ext uri="{BB962C8B-B14F-4D97-AF65-F5344CB8AC3E}">
        <p14:creationId xmlns:p14="http://schemas.microsoft.com/office/powerpoint/2010/main" val="206705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altLang="tr-TR" sz="4400" b="1" dirty="0">
                <a:solidFill>
                  <a:srgbClr val="FF0000"/>
                </a:solidFill>
                <a:latin typeface="Calibri" pitchFamily="34" charset="0"/>
              </a:rPr>
              <a:t>6</a:t>
            </a:r>
            <a:r>
              <a:rPr lang="tr-TR" altLang="tr-TR" sz="4400" b="1" dirty="0" smtClean="0">
                <a:solidFill>
                  <a:srgbClr val="FF0000"/>
                </a:solidFill>
                <a:latin typeface="Calibri" pitchFamily="34" charset="0"/>
              </a:rPr>
              <a:t>. Risk Analizi/Değerlendirmesi?</a:t>
            </a:r>
            <a:endParaRPr lang="tr-TR" dirty="0">
              <a:solidFill>
                <a:srgbClr val="FF0000"/>
              </a:solidFill>
            </a:endParaRPr>
          </a:p>
        </p:txBody>
      </p:sp>
      <p:sp>
        <p:nvSpPr>
          <p:cNvPr id="5" name="Rectangle 11"/>
          <p:cNvSpPr>
            <a:spLocks noChangeArrowheads="1"/>
          </p:cNvSpPr>
          <p:nvPr/>
        </p:nvSpPr>
        <p:spPr bwMode="gray">
          <a:xfrm>
            <a:off x="1308695" y="177924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RİSKLERİ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DEĞERLENDİRME /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İSG RD Yönetmeliği</a:t>
            </a:r>
          </a:p>
        </p:txBody>
      </p:sp>
      <p:sp>
        <p:nvSpPr>
          <p:cNvPr id="6" name="Rectangle 5"/>
          <p:cNvSpPr>
            <a:spLocks noChangeArrowheads="1"/>
          </p:cNvSpPr>
          <p:nvPr/>
        </p:nvSpPr>
        <p:spPr bwMode="gray">
          <a:xfrm>
            <a:off x="251520" y="2139603"/>
            <a:ext cx="8784975" cy="2441525"/>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marL="36000" algn="ctr">
              <a:spcAft>
                <a:spcPts val="0"/>
              </a:spcAft>
              <a:buClr>
                <a:srgbClr val="292929"/>
              </a:buClr>
              <a:defRPr/>
            </a:pPr>
            <a:r>
              <a:rPr lang="tr-TR" sz="2000" i="1" dirty="0" smtClean="0">
                <a:solidFill>
                  <a:srgbClr val="000000"/>
                </a:solidFill>
                <a:latin typeface="Calibri" pitchFamily="34" charset="0"/>
                <a:cs typeface="Calibri" pitchFamily="34" charset="0"/>
              </a:rPr>
              <a:t>Analiz </a:t>
            </a:r>
            <a:r>
              <a:rPr lang="tr-TR" sz="2000" i="1" dirty="0">
                <a:solidFill>
                  <a:srgbClr val="000000"/>
                </a:solidFill>
                <a:latin typeface="Calibri" pitchFamily="34" charset="0"/>
                <a:cs typeface="Calibri" pitchFamily="34" charset="0"/>
              </a:rPr>
              <a:t>edilen riskler, kontrol tedbirlerine karar verilmek üzere </a:t>
            </a:r>
            <a:r>
              <a:rPr lang="tr-TR" sz="2000" b="1" i="1" dirty="0">
                <a:solidFill>
                  <a:srgbClr val="000000"/>
                </a:solidFill>
                <a:latin typeface="Calibri" pitchFamily="34" charset="0"/>
                <a:cs typeface="Calibri" pitchFamily="34" charset="0"/>
              </a:rPr>
              <a:t>etkilerinin büyüklüğüne ve önemlerine göre en yüksek risk seviyesine sahip olandan başlanarak sıralanır </a:t>
            </a:r>
            <a:r>
              <a:rPr lang="tr-TR" sz="2000" i="1" dirty="0">
                <a:solidFill>
                  <a:srgbClr val="000000"/>
                </a:solidFill>
                <a:latin typeface="Calibri" pitchFamily="34" charset="0"/>
                <a:cs typeface="Calibri" pitchFamily="34" charset="0"/>
              </a:rPr>
              <a:t>ve </a:t>
            </a:r>
            <a:r>
              <a:rPr lang="tr-TR" sz="2000" b="1" i="1" dirty="0">
                <a:solidFill>
                  <a:srgbClr val="000000"/>
                </a:solidFill>
                <a:latin typeface="Calibri" pitchFamily="34" charset="0"/>
                <a:cs typeface="Calibri" pitchFamily="34" charset="0"/>
              </a:rPr>
              <a:t>yazılı hale </a:t>
            </a:r>
            <a:r>
              <a:rPr lang="tr-TR" sz="2000" i="1" dirty="0">
                <a:solidFill>
                  <a:srgbClr val="000000"/>
                </a:solidFill>
                <a:latin typeface="Calibri" pitchFamily="34" charset="0"/>
                <a:cs typeface="Calibri" pitchFamily="34" charset="0"/>
              </a:rPr>
              <a:t>getirilir</a:t>
            </a:r>
            <a:r>
              <a:rPr lang="tr-TR" sz="2000" i="1" dirty="0" smtClean="0">
                <a:solidFill>
                  <a:srgbClr val="000000"/>
                </a:solidFill>
                <a:latin typeface="Calibri" pitchFamily="34" charset="0"/>
                <a:cs typeface="Calibri" pitchFamily="34" charset="0"/>
              </a:rPr>
              <a:t>.</a:t>
            </a:r>
          </a:p>
          <a:p>
            <a:pPr marL="36000" algn="ctr">
              <a:spcAft>
                <a:spcPts val="0"/>
              </a:spcAft>
              <a:buClr>
                <a:srgbClr val="292929"/>
              </a:buClr>
              <a:defRPr/>
            </a:pPr>
            <a:endParaRPr lang="tr-TR" sz="2000" i="1" dirty="0">
              <a:solidFill>
                <a:srgbClr val="000000"/>
              </a:solidFill>
              <a:latin typeface="Calibri" pitchFamily="34" charset="0"/>
              <a:cs typeface="Calibri" pitchFamily="34" charset="0"/>
            </a:endParaRPr>
          </a:p>
          <a:p>
            <a:pPr marL="36000" algn="ctr">
              <a:spcAft>
                <a:spcPts val="0"/>
              </a:spcAft>
              <a:buClr>
                <a:srgbClr val="292929"/>
              </a:buClr>
              <a:defRPr/>
            </a:pPr>
            <a:r>
              <a:rPr lang="tr-TR" sz="2000" b="1" i="1" dirty="0">
                <a:solidFill>
                  <a:srgbClr val="000000"/>
                </a:solidFill>
                <a:latin typeface="Calibri" pitchFamily="34" charset="0"/>
                <a:cs typeface="Calibri" pitchFamily="34" charset="0"/>
              </a:rPr>
              <a:t>Derecelendirilen risklerin </a:t>
            </a:r>
            <a:r>
              <a:rPr lang="tr-TR" sz="2000" b="1" i="1" dirty="0" smtClean="0">
                <a:solidFill>
                  <a:srgbClr val="C00000"/>
                </a:solidFill>
                <a:latin typeface="Calibri" pitchFamily="34" charset="0"/>
                <a:cs typeface="Calibri" pitchFamily="34" charset="0"/>
              </a:rPr>
              <a:t>risk </a:t>
            </a:r>
            <a:r>
              <a:rPr lang="tr-TR" sz="2000" b="1" i="1" dirty="0">
                <a:solidFill>
                  <a:srgbClr val="C00000"/>
                </a:solidFill>
                <a:latin typeface="Calibri" pitchFamily="34" charset="0"/>
                <a:cs typeface="Calibri" pitchFamily="34" charset="0"/>
              </a:rPr>
              <a:t>seviyelerinin kabul edilebilirliğinin</a:t>
            </a:r>
            <a:r>
              <a:rPr lang="tr-TR" sz="2000" b="1" i="1" dirty="0">
                <a:solidFill>
                  <a:srgbClr val="000000"/>
                </a:solidFill>
                <a:latin typeface="Calibri" pitchFamily="34" charset="0"/>
                <a:cs typeface="Calibri" pitchFamily="34" charset="0"/>
              </a:rPr>
              <a:t> önceden </a:t>
            </a:r>
            <a:r>
              <a:rPr lang="tr-TR" sz="2000" i="1" dirty="0">
                <a:solidFill>
                  <a:schemeClr val="bg1">
                    <a:lumMod val="50000"/>
                  </a:schemeClr>
                </a:solidFill>
                <a:latin typeface="Calibri" pitchFamily="34" charset="0"/>
                <a:cs typeface="Calibri" pitchFamily="34" charset="0"/>
              </a:rPr>
              <a:t>(yasal yükümlülüklere ve işyerinin önleme </a:t>
            </a:r>
            <a:r>
              <a:rPr lang="tr-TR" sz="2000" i="1" dirty="0" smtClean="0">
                <a:solidFill>
                  <a:schemeClr val="bg1">
                    <a:lumMod val="50000"/>
                  </a:schemeClr>
                </a:solidFill>
                <a:latin typeface="Calibri" pitchFamily="34" charset="0"/>
                <a:cs typeface="Calibri" pitchFamily="34" charset="0"/>
              </a:rPr>
              <a:t>politikasına göre) </a:t>
            </a:r>
            <a:r>
              <a:rPr lang="tr-TR" sz="2000" b="1" i="1" dirty="0" smtClean="0">
                <a:solidFill>
                  <a:srgbClr val="000000"/>
                </a:solidFill>
                <a:latin typeface="Calibri" pitchFamily="34" charset="0"/>
                <a:cs typeface="Calibri" pitchFamily="34" charset="0"/>
              </a:rPr>
              <a:t>oluşturulmuş kriterler </a:t>
            </a:r>
            <a:r>
              <a:rPr lang="tr-TR" sz="2000" b="1" i="1" dirty="0">
                <a:solidFill>
                  <a:srgbClr val="000000"/>
                </a:solidFill>
                <a:latin typeface="Calibri" pitchFamily="34" charset="0"/>
                <a:cs typeface="Calibri" pitchFamily="34" charset="0"/>
              </a:rPr>
              <a:t>ile kıyaslaması yapılır.  </a:t>
            </a:r>
          </a:p>
        </p:txBody>
      </p:sp>
      <p:sp>
        <p:nvSpPr>
          <p:cNvPr id="7" name="Rectangle 5"/>
          <p:cNvSpPr>
            <a:spLocks noChangeArrowheads="1"/>
          </p:cNvSpPr>
          <p:nvPr/>
        </p:nvSpPr>
        <p:spPr bwMode="gray">
          <a:xfrm>
            <a:off x="251520" y="4725144"/>
            <a:ext cx="8784975" cy="2082332"/>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i="1" dirty="0" smtClean="0">
                <a:solidFill>
                  <a:srgbClr val="000000"/>
                </a:solidFill>
                <a:latin typeface="Calibri" pitchFamily="34" charset="0"/>
                <a:cs typeface="Calibri" pitchFamily="34" charset="0"/>
              </a:rPr>
              <a:t>Risk </a:t>
            </a:r>
            <a:r>
              <a:rPr lang="tr-TR" sz="2000" i="1" dirty="0">
                <a:solidFill>
                  <a:srgbClr val="000000"/>
                </a:solidFill>
                <a:latin typeface="Calibri" pitchFamily="34" charset="0"/>
                <a:cs typeface="Calibri" pitchFamily="34" charset="0"/>
              </a:rPr>
              <a:t>kontrolünde, belirlenen risk için kontrol tedbirlerinin hayata geçirilmesinden sonra tespit edilen yeni risk seviyesi </a:t>
            </a:r>
            <a:r>
              <a:rPr lang="tr-TR" sz="2000" i="1" dirty="0">
                <a:solidFill>
                  <a:srgbClr val="C00000"/>
                </a:solidFill>
                <a:latin typeface="Calibri" pitchFamily="34" charset="0"/>
                <a:cs typeface="Calibri" pitchFamily="34" charset="0"/>
              </a:rPr>
              <a:t>y</a:t>
            </a:r>
            <a:r>
              <a:rPr lang="tr-TR" sz="2000" i="1" dirty="0" smtClean="0">
                <a:solidFill>
                  <a:srgbClr val="C00000"/>
                </a:solidFill>
                <a:latin typeface="Calibri" pitchFamily="34" charset="0"/>
                <a:cs typeface="Calibri" pitchFamily="34" charset="0"/>
              </a:rPr>
              <a:t>asal </a:t>
            </a:r>
            <a:r>
              <a:rPr lang="tr-TR" sz="2000" i="1" dirty="0">
                <a:solidFill>
                  <a:srgbClr val="C00000"/>
                </a:solidFill>
                <a:latin typeface="Calibri" pitchFamily="34" charset="0"/>
                <a:cs typeface="Calibri" pitchFamily="34" charset="0"/>
              </a:rPr>
              <a:t>yükümlülüklere ve işyerinin önleme politikasına uygun, kayıp veya yaralanma oluşturmayacak risk seviyesinin </a:t>
            </a:r>
            <a:r>
              <a:rPr lang="tr-TR" sz="2000" i="1" dirty="0" smtClean="0">
                <a:solidFill>
                  <a:srgbClr val="C00000"/>
                </a:solidFill>
                <a:latin typeface="Calibri" pitchFamily="34" charset="0"/>
                <a:cs typeface="Calibri" pitchFamily="34" charset="0"/>
              </a:rPr>
              <a:t>(KERD) üzerinde </a:t>
            </a:r>
            <a:r>
              <a:rPr lang="tr-TR" sz="2000" i="1" dirty="0">
                <a:solidFill>
                  <a:srgbClr val="000000"/>
                </a:solidFill>
                <a:latin typeface="Calibri" pitchFamily="34" charset="0"/>
                <a:cs typeface="Calibri" pitchFamily="34" charset="0"/>
              </a:rPr>
              <a:t>ise risk kontrol adımları tekrar </a:t>
            </a:r>
            <a:r>
              <a:rPr lang="tr-TR" sz="2000" i="1" dirty="0" smtClean="0">
                <a:solidFill>
                  <a:srgbClr val="000000"/>
                </a:solidFill>
                <a:latin typeface="Calibri" pitchFamily="34" charset="0"/>
                <a:cs typeface="Calibri" pitchFamily="34" charset="0"/>
              </a:rPr>
              <a:t>edilir. </a:t>
            </a: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44309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altLang="tr-TR" sz="4400" b="1" dirty="0" smtClean="0">
                <a:latin typeface="Calibri" pitchFamily="34" charset="0"/>
              </a:rPr>
              <a:t>1. Temel </a:t>
            </a:r>
            <a:r>
              <a:rPr lang="tr-TR" altLang="tr-TR" sz="4400" b="1" dirty="0">
                <a:latin typeface="Calibri" pitchFamily="34" charset="0"/>
              </a:rPr>
              <a:t>Kavramlar ve </a:t>
            </a:r>
            <a:r>
              <a:rPr lang="tr-TR" altLang="tr-TR" sz="4400" b="1" dirty="0" smtClean="0">
                <a:latin typeface="Calibri" pitchFamily="34" charset="0"/>
              </a:rPr>
              <a:t>Tanımlar</a:t>
            </a:r>
            <a:endParaRPr lang="tr-TR" dirty="0"/>
          </a:p>
        </p:txBody>
      </p:sp>
      <p:sp>
        <p:nvSpPr>
          <p:cNvPr id="3" name="İçerik Yer Tutucusu 2"/>
          <p:cNvSpPr>
            <a:spLocks noGrp="1"/>
          </p:cNvSpPr>
          <p:nvPr>
            <p:ph sz="quarter" idx="13"/>
          </p:nvPr>
        </p:nvSpPr>
        <p:spPr>
          <a:xfrm>
            <a:off x="609600" y="1803400"/>
            <a:ext cx="5330552" cy="4368800"/>
          </a:xfrm>
        </p:spPr>
        <p:txBody>
          <a:bodyPr>
            <a:normAutofit fontScale="70000" lnSpcReduction="20000"/>
          </a:bodyPr>
          <a:lstStyle/>
          <a:p>
            <a:pPr>
              <a:lnSpc>
                <a:spcPct val="90000"/>
              </a:lnSpc>
            </a:pPr>
            <a:r>
              <a:rPr lang="tr-TR" sz="3200" b="1" dirty="0">
                <a:latin typeface="Book Antiqua" pitchFamily="18" charset="0"/>
                <a:ea typeface="ＭＳ Ｐゴシック" pitchFamily="34" charset="-128"/>
              </a:rPr>
              <a:t>Tehlike:</a:t>
            </a:r>
            <a:r>
              <a:rPr lang="tr-TR" sz="3200" dirty="0">
                <a:latin typeface="Book Antiqua" pitchFamily="18" charset="0"/>
                <a:ea typeface="ＭＳ Ｐゴシック" pitchFamily="34" charset="-128"/>
              </a:rPr>
              <a:t> </a:t>
            </a:r>
            <a:r>
              <a:rPr lang="tr-TR" sz="3200" dirty="0">
                <a:solidFill>
                  <a:schemeClr val="hlink"/>
                </a:solidFill>
                <a:latin typeface="Book Antiqua" pitchFamily="18" charset="0"/>
                <a:ea typeface="ＭＳ Ｐゴシック" pitchFamily="34" charset="-128"/>
              </a:rPr>
              <a:t>İnsanların yaralanması ve/veya sağlığının bozulması sebep olabilecek </a:t>
            </a:r>
            <a:r>
              <a:rPr lang="tr-TR" sz="3200" b="1" dirty="0">
                <a:solidFill>
                  <a:schemeClr val="hlink"/>
                </a:solidFill>
                <a:latin typeface="Book Antiqua" pitchFamily="18" charset="0"/>
                <a:ea typeface="ＭＳ Ｐゴシック" pitchFamily="34" charset="-128"/>
              </a:rPr>
              <a:t>kaynak</a:t>
            </a:r>
            <a:r>
              <a:rPr lang="tr-TR" sz="3200" dirty="0">
                <a:solidFill>
                  <a:schemeClr val="hlink"/>
                </a:solidFill>
                <a:latin typeface="Book Antiqua" pitchFamily="18" charset="0"/>
                <a:ea typeface="ＭＳ Ｐゴシック" pitchFamily="34" charset="-128"/>
              </a:rPr>
              <a:t>,  </a:t>
            </a:r>
            <a:r>
              <a:rPr lang="tr-TR" sz="3200" b="1" dirty="0">
                <a:solidFill>
                  <a:schemeClr val="hlink"/>
                </a:solidFill>
                <a:latin typeface="Book Antiqua" pitchFamily="18" charset="0"/>
                <a:ea typeface="ＭＳ Ｐゴシック" pitchFamily="34" charset="-128"/>
              </a:rPr>
              <a:t>durum</a:t>
            </a:r>
            <a:r>
              <a:rPr lang="tr-TR" sz="3200" dirty="0">
                <a:solidFill>
                  <a:schemeClr val="hlink"/>
                </a:solidFill>
                <a:latin typeface="Book Antiqua" pitchFamily="18" charset="0"/>
                <a:ea typeface="ＭＳ Ｐゴシック" pitchFamily="34" charset="-128"/>
              </a:rPr>
              <a:t> veya </a:t>
            </a:r>
            <a:r>
              <a:rPr lang="tr-TR" sz="3200" b="1" dirty="0">
                <a:solidFill>
                  <a:schemeClr val="hlink"/>
                </a:solidFill>
                <a:latin typeface="Book Antiqua" pitchFamily="18" charset="0"/>
                <a:ea typeface="ＭＳ Ｐゴシック" pitchFamily="34" charset="-128"/>
              </a:rPr>
              <a:t>işlem</a:t>
            </a:r>
            <a:r>
              <a:rPr lang="tr-TR" sz="3200" dirty="0">
                <a:solidFill>
                  <a:schemeClr val="hlink"/>
                </a:solidFill>
                <a:latin typeface="Book Antiqua" pitchFamily="18" charset="0"/>
                <a:ea typeface="ＭＳ Ｐゴシック" pitchFamily="34" charset="-128"/>
              </a:rPr>
              <a:t>.  </a:t>
            </a:r>
          </a:p>
          <a:p>
            <a:pPr>
              <a:lnSpc>
                <a:spcPct val="90000"/>
              </a:lnSpc>
            </a:pPr>
            <a:endParaRPr lang="tr-TR" sz="3200" dirty="0">
              <a:solidFill>
                <a:schemeClr val="hlink"/>
              </a:solidFill>
              <a:latin typeface="Book Antiqua" pitchFamily="18" charset="0"/>
              <a:ea typeface="ＭＳ Ｐゴシック" pitchFamily="34" charset="-128"/>
            </a:endParaRPr>
          </a:p>
          <a:p>
            <a:pPr>
              <a:lnSpc>
                <a:spcPct val="90000"/>
              </a:lnSpc>
            </a:pPr>
            <a:endParaRPr lang="tr-TR" sz="3200" dirty="0">
              <a:solidFill>
                <a:schemeClr val="hlink"/>
              </a:solidFill>
              <a:latin typeface="Book Antiqua" pitchFamily="18" charset="0"/>
              <a:ea typeface="ＭＳ Ｐゴシック" pitchFamily="34" charset="-128"/>
            </a:endParaRPr>
          </a:p>
          <a:p>
            <a:pPr>
              <a:lnSpc>
                <a:spcPct val="90000"/>
              </a:lnSpc>
            </a:pPr>
            <a:endParaRPr lang="tr-TR" sz="3200" dirty="0">
              <a:solidFill>
                <a:schemeClr val="hlink"/>
              </a:solidFill>
              <a:latin typeface="Book Antiqua" pitchFamily="18" charset="0"/>
              <a:ea typeface="ＭＳ Ｐゴシック" pitchFamily="34" charset="-128"/>
            </a:endParaRPr>
          </a:p>
          <a:p>
            <a:pPr marL="0" indent="0">
              <a:lnSpc>
                <a:spcPct val="90000"/>
              </a:lnSpc>
              <a:buNone/>
            </a:pPr>
            <a:endParaRPr lang="tr-TR" sz="3200" dirty="0">
              <a:solidFill>
                <a:schemeClr val="hlink"/>
              </a:solidFill>
              <a:latin typeface="Book Antiqua" pitchFamily="18" charset="0"/>
              <a:ea typeface="ＭＳ Ｐゴシック" pitchFamily="34" charset="-128"/>
            </a:endParaRPr>
          </a:p>
          <a:p>
            <a:pPr>
              <a:lnSpc>
                <a:spcPct val="90000"/>
              </a:lnSpc>
              <a:buNone/>
            </a:pPr>
            <a:endParaRPr lang="tr-TR" sz="800" b="1" dirty="0">
              <a:solidFill>
                <a:schemeClr val="hlink"/>
              </a:solidFill>
              <a:latin typeface="Book Antiqua" pitchFamily="18" charset="0"/>
              <a:ea typeface="ＭＳ Ｐゴシック" pitchFamily="34" charset="-128"/>
            </a:endParaRPr>
          </a:p>
          <a:p>
            <a:pPr>
              <a:lnSpc>
                <a:spcPct val="90000"/>
              </a:lnSpc>
            </a:pPr>
            <a:r>
              <a:rPr lang="tr-TR" sz="3200" b="1" dirty="0">
                <a:latin typeface="Book Antiqua" pitchFamily="18" charset="0"/>
                <a:ea typeface="ＭＳ Ｐゴシック" pitchFamily="34" charset="-128"/>
              </a:rPr>
              <a:t>Sağlığın Bozulması:</a:t>
            </a:r>
            <a:r>
              <a:rPr lang="tr-TR" sz="3200" dirty="0">
                <a:latin typeface="Book Antiqua" pitchFamily="18" charset="0"/>
                <a:ea typeface="ＭＳ Ｐゴシック" pitchFamily="34" charset="-128"/>
              </a:rPr>
              <a:t> </a:t>
            </a:r>
            <a:r>
              <a:rPr lang="tr-TR" sz="3200" dirty="0">
                <a:solidFill>
                  <a:schemeClr val="hlink"/>
                </a:solidFill>
                <a:latin typeface="Book Antiqua" pitchFamily="18" charset="0"/>
                <a:ea typeface="ＭＳ Ｐゴシック" pitchFamily="34" charset="-128"/>
              </a:rPr>
              <a:t>Bir iş faaliyetinin veya işle ilgili durumun </a:t>
            </a:r>
            <a:r>
              <a:rPr lang="tr-TR" sz="3200" u="sng" dirty="0">
                <a:solidFill>
                  <a:schemeClr val="hlink"/>
                </a:solidFill>
                <a:latin typeface="Book Antiqua" pitchFamily="18" charset="0"/>
                <a:ea typeface="ＭＳ Ｐゴシック" pitchFamily="34" charset="-128"/>
              </a:rPr>
              <a:t>yol açtığı ve/veya kötüleştirdiği </a:t>
            </a:r>
            <a:r>
              <a:rPr lang="tr-TR" sz="3200" b="1" dirty="0">
                <a:solidFill>
                  <a:schemeClr val="hlink"/>
                </a:solidFill>
                <a:latin typeface="Book Antiqua" pitchFamily="18" charset="0"/>
                <a:ea typeface="ＭＳ Ｐゴシック" pitchFamily="34" charset="-128"/>
              </a:rPr>
              <a:t>belirlenebilir</a:t>
            </a:r>
            <a:r>
              <a:rPr lang="tr-TR" sz="3200" dirty="0">
                <a:solidFill>
                  <a:schemeClr val="hlink"/>
                </a:solidFill>
                <a:latin typeface="Book Antiqua" pitchFamily="18" charset="0"/>
                <a:ea typeface="ＭＳ Ｐゴシック" pitchFamily="34" charset="-128"/>
              </a:rPr>
              <a:t>, </a:t>
            </a:r>
            <a:r>
              <a:rPr lang="tr-TR" sz="3200" b="1" dirty="0">
                <a:solidFill>
                  <a:schemeClr val="hlink"/>
                </a:solidFill>
                <a:latin typeface="Book Antiqua" pitchFamily="18" charset="0"/>
                <a:ea typeface="ＭＳ Ｐゴシック" pitchFamily="34" charset="-128"/>
              </a:rPr>
              <a:t>olumsuz fiziksel veya ruhsal durum.</a:t>
            </a:r>
          </a:p>
          <a:p>
            <a:endParaRPr lang="tr-TR" dirty="0"/>
          </a:p>
        </p:txBody>
      </p:sp>
      <p:pic>
        <p:nvPicPr>
          <p:cNvPr id="4" name="Picture 4" descr="BEARTRP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325" y="1762125"/>
            <a:ext cx="212725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328"/>
          <p:cNvGrpSpPr>
            <a:grpSpLocks/>
          </p:cNvGrpSpPr>
          <p:nvPr/>
        </p:nvGrpSpPr>
        <p:grpSpPr bwMode="auto">
          <a:xfrm>
            <a:off x="6443663" y="4221163"/>
            <a:ext cx="2173287" cy="1997075"/>
            <a:chOff x="463" y="2112"/>
            <a:chExt cx="827" cy="727"/>
          </a:xfrm>
        </p:grpSpPr>
        <p:sp>
          <p:nvSpPr>
            <p:cNvPr id="6" name="Freeform 1329"/>
            <p:cNvSpPr>
              <a:spLocks/>
            </p:cNvSpPr>
            <p:nvPr/>
          </p:nvSpPr>
          <p:spPr bwMode="auto">
            <a:xfrm>
              <a:off x="581" y="2629"/>
              <a:ext cx="515" cy="204"/>
            </a:xfrm>
            <a:custGeom>
              <a:avLst/>
              <a:gdLst>
                <a:gd name="T0" fmla="*/ 0 w 1545"/>
                <a:gd name="T1" fmla="*/ 0 h 408"/>
                <a:gd name="T2" fmla="*/ 0 w 1545"/>
                <a:gd name="T3" fmla="*/ 1 h 408"/>
                <a:gd name="T4" fmla="*/ 0 w 1545"/>
                <a:gd name="T5" fmla="*/ 1 h 408"/>
                <a:gd name="T6" fmla="*/ 0 w 1545"/>
                <a:gd name="T7" fmla="*/ 1 h 408"/>
                <a:gd name="T8" fmla="*/ 0 w 1545"/>
                <a:gd name="T9" fmla="*/ 1 h 408"/>
                <a:gd name="T10" fmla="*/ 0 w 1545"/>
                <a:gd name="T11" fmla="*/ 1 h 408"/>
                <a:gd name="T12" fmla="*/ 0 w 1545"/>
                <a:gd name="T13" fmla="*/ 1 h 408"/>
                <a:gd name="T14" fmla="*/ 0 w 1545"/>
                <a:gd name="T15" fmla="*/ 1 h 408"/>
                <a:gd name="T16" fmla="*/ 0 w 1545"/>
                <a:gd name="T17" fmla="*/ 1 h 408"/>
                <a:gd name="T18" fmla="*/ 0 w 1545"/>
                <a:gd name="T19" fmla="*/ 1 h 408"/>
                <a:gd name="T20" fmla="*/ 0 w 1545"/>
                <a:gd name="T21" fmla="*/ 1 h 408"/>
                <a:gd name="T22" fmla="*/ 0 w 1545"/>
                <a:gd name="T23" fmla="*/ 1 h 408"/>
                <a:gd name="T24" fmla="*/ 0 w 1545"/>
                <a:gd name="T25" fmla="*/ 1 h 408"/>
                <a:gd name="T26" fmla="*/ 0 w 1545"/>
                <a:gd name="T27" fmla="*/ 1 h 408"/>
                <a:gd name="T28" fmla="*/ 0 w 1545"/>
                <a:gd name="T29" fmla="*/ 1 h 408"/>
                <a:gd name="T30" fmla="*/ 0 w 1545"/>
                <a:gd name="T31" fmla="*/ 1 h 408"/>
                <a:gd name="T32" fmla="*/ 0 w 1545"/>
                <a:gd name="T33" fmla="*/ 1 h 408"/>
                <a:gd name="T34" fmla="*/ 0 w 1545"/>
                <a:gd name="T35" fmla="*/ 1 h 408"/>
                <a:gd name="T36" fmla="*/ 0 w 1545"/>
                <a:gd name="T37" fmla="*/ 1 h 408"/>
                <a:gd name="T38" fmla="*/ 0 w 1545"/>
                <a:gd name="T39" fmla="*/ 1 h 408"/>
                <a:gd name="T40" fmla="*/ 0 w 1545"/>
                <a:gd name="T41" fmla="*/ 1 h 408"/>
                <a:gd name="T42" fmla="*/ 0 w 1545"/>
                <a:gd name="T43" fmla="*/ 1 h 408"/>
                <a:gd name="T44" fmla="*/ 0 w 1545"/>
                <a:gd name="T45" fmla="*/ 1 h 408"/>
                <a:gd name="T46" fmla="*/ 0 w 1545"/>
                <a:gd name="T47" fmla="*/ 1 h 408"/>
                <a:gd name="T48" fmla="*/ 0 w 1545"/>
                <a:gd name="T49" fmla="*/ 1 h 408"/>
                <a:gd name="T50" fmla="*/ 0 w 1545"/>
                <a:gd name="T51" fmla="*/ 1 h 408"/>
                <a:gd name="T52" fmla="*/ 0 w 1545"/>
                <a:gd name="T53" fmla="*/ 1 h 408"/>
                <a:gd name="T54" fmla="*/ 0 w 1545"/>
                <a:gd name="T55" fmla="*/ 1 h 408"/>
                <a:gd name="T56" fmla="*/ 0 w 1545"/>
                <a:gd name="T57" fmla="*/ 1 h 408"/>
                <a:gd name="T58" fmla="*/ 0 w 1545"/>
                <a:gd name="T59" fmla="*/ 1 h 408"/>
                <a:gd name="T60" fmla="*/ 0 w 1545"/>
                <a:gd name="T61" fmla="*/ 1 h 408"/>
                <a:gd name="T62" fmla="*/ 0 w 1545"/>
                <a:gd name="T63" fmla="*/ 1 h 408"/>
                <a:gd name="T64" fmla="*/ 0 w 1545"/>
                <a:gd name="T65" fmla="*/ 1 h 408"/>
                <a:gd name="T66" fmla="*/ 0 w 1545"/>
                <a:gd name="T67" fmla="*/ 1 h 408"/>
                <a:gd name="T68" fmla="*/ 0 w 1545"/>
                <a:gd name="T69" fmla="*/ 1 h 408"/>
                <a:gd name="T70" fmla="*/ 0 w 1545"/>
                <a:gd name="T71" fmla="*/ 1 h 408"/>
                <a:gd name="T72" fmla="*/ 0 w 1545"/>
                <a:gd name="T73" fmla="*/ 1 h 408"/>
                <a:gd name="T74" fmla="*/ 0 w 1545"/>
                <a:gd name="T75" fmla="*/ 1 h 408"/>
                <a:gd name="T76" fmla="*/ 0 w 1545"/>
                <a:gd name="T77" fmla="*/ 1 h 408"/>
                <a:gd name="T78" fmla="*/ 0 w 1545"/>
                <a:gd name="T79" fmla="*/ 1 h 408"/>
                <a:gd name="T80" fmla="*/ 0 w 1545"/>
                <a:gd name="T81" fmla="*/ 1 h 4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45"/>
                <a:gd name="T124" fmla="*/ 0 h 408"/>
                <a:gd name="T125" fmla="*/ 1545 w 1545"/>
                <a:gd name="T126" fmla="*/ 408 h 4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45" h="408">
                  <a:moveTo>
                    <a:pt x="177" y="171"/>
                  </a:moveTo>
                  <a:lnTo>
                    <a:pt x="1192" y="0"/>
                  </a:lnTo>
                  <a:lnTo>
                    <a:pt x="1229" y="0"/>
                  </a:lnTo>
                  <a:lnTo>
                    <a:pt x="1261" y="5"/>
                  </a:lnTo>
                  <a:lnTo>
                    <a:pt x="1285" y="12"/>
                  </a:lnTo>
                  <a:lnTo>
                    <a:pt x="1305" y="21"/>
                  </a:lnTo>
                  <a:lnTo>
                    <a:pt x="1319" y="30"/>
                  </a:lnTo>
                  <a:lnTo>
                    <a:pt x="1329" y="38"/>
                  </a:lnTo>
                  <a:lnTo>
                    <a:pt x="1335" y="44"/>
                  </a:lnTo>
                  <a:lnTo>
                    <a:pt x="1337" y="46"/>
                  </a:lnTo>
                  <a:lnTo>
                    <a:pt x="1545" y="285"/>
                  </a:lnTo>
                  <a:lnTo>
                    <a:pt x="1533" y="296"/>
                  </a:lnTo>
                  <a:lnTo>
                    <a:pt x="1519" y="307"/>
                  </a:lnTo>
                  <a:lnTo>
                    <a:pt x="1503" y="316"/>
                  </a:lnTo>
                  <a:lnTo>
                    <a:pt x="1486" y="323"/>
                  </a:lnTo>
                  <a:lnTo>
                    <a:pt x="1468" y="330"/>
                  </a:lnTo>
                  <a:lnTo>
                    <a:pt x="1449" y="334"/>
                  </a:lnTo>
                  <a:lnTo>
                    <a:pt x="1430" y="339"/>
                  </a:lnTo>
                  <a:lnTo>
                    <a:pt x="1409" y="342"/>
                  </a:lnTo>
                  <a:lnTo>
                    <a:pt x="1371" y="347"/>
                  </a:lnTo>
                  <a:lnTo>
                    <a:pt x="1335" y="353"/>
                  </a:lnTo>
                  <a:lnTo>
                    <a:pt x="1299" y="358"/>
                  </a:lnTo>
                  <a:lnTo>
                    <a:pt x="1264" y="364"/>
                  </a:lnTo>
                  <a:lnTo>
                    <a:pt x="1228" y="370"/>
                  </a:lnTo>
                  <a:lnTo>
                    <a:pt x="1193" y="376"/>
                  </a:lnTo>
                  <a:lnTo>
                    <a:pt x="1157" y="382"/>
                  </a:lnTo>
                  <a:lnTo>
                    <a:pt x="1123" y="387"/>
                  </a:lnTo>
                  <a:lnTo>
                    <a:pt x="1087" y="392"/>
                  </a:lnTo>
                  <a:lnTo>
                    <a:pt x="1053" y="396"/>
                  </a:lnTo>
                  <a:lnTo>
                    <a:pt x="1017" y="400"/>
                  </a:lnTo>
                  <a:lnTo>
                    <a:pt x="981" y="403"/>
                  </a:lnTo>
                  <a:lnTo>
                    <a:pt x="947" y="406"/>
                  </a:lnTo>
                  <a:lnTo>
                    <a:pt x="911" y="408"/>
                  </a:lnTo>
                  <a:lnTo>
                    <a:pt x="873" y="408"/>
                  </a:lnTo>
                  <a:lnTo>
                    <a:pt x="837" y="408"/>
                  </a:lnTo>
                  <a:lnTo>
                    <a:pt x="812" y="407"/>
                  </a:lnTo>
                  <a:lnTo>
                    <a:pt x="785" y="406"/>
                  </a:lnTo>
                  <a:lnTo>
                    <a:pt x="758" y="403"/>
                  </a:lnTo>
                  <a:lnTo>
                    <a:pt x="730" y="400"/>
                  </a:lnTo>
                  <a:lnTo>
                    <a:pt x="701" y="397"/>
                  </a:lnTo>
                  <a:lnTo>
                    <a:pt x="673" y="394"/>
                  </a:lnTo>
                  <a:lnTo>
                    <a:pt x="646" y="390"/>
                  </a:lnTo>
                  <a:lnTo>
                    <a:pt x="619" y="386"/>
                  </a:lnTo>
                  <a:lnTo>
                    <a:pt x="595" y="383"/>
                  </a:lnTo>
                  <a:lnTo>
                    <a:pt x="571" y="379"/>
                  </a:lnTo>
                  <a:lnTo>
                    <a:pt x="552" y="375"/>
                  </a:lnTo>
                  <a:lnTo>
                    <a:pt x="534" y="373"/>
                  </a:lnTo>
                  <a:lnTo>
                    <a:pt x="519" y="370"/>
                  </a:lnTo>
                  <a:lnTo>
                    <a:pt x="507" y="369"/>
                  </a:lnTo>
                  <a:lnTo>
                    <a:pt x="501" y="367"/>
                  </a:lnTo>
                  <a:lnTo>
                    <a:pt x="498" y="367"/>
                  </a:lnTo>
                  <a:lnTo>
                    <a:pt x="467" y="362"/>
                  </a:lnTo>
                  <a:lnTo>
                    <a:pt x="435" y="356"/>
                  </a:lnTo>
                  <a:lnTo>
                    <a:pt x="405" y="349"/>
                  </a:lnTo>
                  <a:lnTo>
                    <a:pt x="375" y="341"/>
                  </a:lnTo>
                  <a:lnTo>
                    <a:pt x="347" y="331"/>
                  </a:lnTo>
                  <a:lnTo>
                    <a:pt x="320" y="322"/>
                  </a:lnTo>
                  <a:lnTo>
                    <a:pt x="296" y="313"/>
                  </a:lnTo>
                  <a:lnTo>
                    <a:pt x="274" y="303"/>
                  </a:lnTo>
                  <a:lnTo>
                    <a:pt x="254" y="294"/>
                  </a:lnTo>
                  <a:lnTo>
                    <a:pt x="239" y="287"/>
                  </a:lnTo>
                  <a:lnTo>
                    <a:pt x="226" y="280"/>
                  </a:lnTo>
                  <a:lnTo>
                    <a:pt x="217" y="276"/>
                  </a:lnTo>
                  <a:lnTo>
                    <a:pt x="212" y="273"/>
                  </a:lnTo>
                  <a:lnTo>
                    <a:pt x="211" y="272"/>
                  </a:lnTo>
                  <a:lnTo>
                    <a:pt x="215" y="274"/>
                  </a:lnTo>
                  <a:lnTo>
                    <a:pt x="224" y="278"/>
                  </a:lnTo>
                  <a:lnTo>
                    <a:pt x="220" y="277"/>
                  </a:lnTo>
                  <a:lnTo>
                    <a:pt x="205" y="276"/>
                  </a:lnTo>
                  <a:lnTo>
                    <a:pt x="184" y="273"/>
                  </a:lnTo>
                  <a:lnTo>
                    <a:pt x="157" y="269"/>
                  </a:lnTo>
                  <a:lnTo>
                    <a:pt x="127" y="264"/>
                  </a:lnTo>
                  <a:lnTo>
                    <a:pt x="97" y="259"/>
                  </a:lnTo>
                  <a:lnTo>
                    <a:pt x="67" y="252"/>
                  </a:lnTo>
                  <a:lnTo>
                    <a:pt x="42" y="245"/>
                  </a:lnTo>
                  <a:lnTo>
                    <a:pt x="20" y="237"/>
                  </a:lnTo>
                  <a:lnTo>
                    <a:pt x="5" y="228"/>
                  </a:lnTo>
                  <a:lnTo>
                    <a:pt x="0" y="220"/>
                  </a:lnTo>
                  <a:lnTo>
                    <a:pt x="5" y="211"/>
                  </a:lnTo>
                  <a:lnTo>
                    <a:pt x="23" y="201"/>
                  </a:lnTo>
                  <a:lnTo>
                    <a:pt x="57" y="192"/>
                  </a:lnTo>
                  <a:lnTo>
                    <a:pt x="108" y="181"/>
                  </a:lnTo>
                  <a:lnTo>
                    <a:pt x="177" y="171"/>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1330"/>
            <p:cNvSpPr>
              <a:spLocks/>
            </p:cNvSpPr>
            <p:nvPr/>
          </p:nvSpPr>
          <p:spPr bwMode="auto">
            <a:xfrm>
              <a:off x="640" y="2627"/>
              <a:ext cx="339" cy="90"/>
            </a:xfrm>
            <a:custGeom>
              <a:avLst/>
              <a:gdLst>
                <a:gd name="T0" fmla="*/ 0 w 1018"/>
                <a:gd name="T1" fmla="*/ 0 h 179"/>
                <a:gd name="T2" fmla="*/ 0 w 1018"/>
                <a:gd name="T3" fmla="*/ 0 h 179"/>
                <a:gd name="T4" fmla="*/ 0 w 1018"/>
                <a:gd name="T5" fmla="*/ 1 h 179"/>
                <a:gd name="T6" fmla="*/ 0 w 1018"/>
                <a:gd name="T7" fmla="*/ 1 h 179"/>
                <a:gd name="T8" fmla="*/ 0 w 1018"/>
                <a:gd name="T9" fmla="*/ 1 h 179"/>
                <a:gd name="T10" fmla="*/ 0 w 1018"/>
                <a:gd name="T11" fmla="*/ 1 h 179"/>
                <a:gd name="T12" fmla="*/ 0 w 1018"/>
                <a:gd name="T13" fmla="*/ 0 h 179"/>
                <a:gd name="T14" fmla="*/ 0 w 1018"/>
                <a:gd name="T15" fmla="*/ 0 h 179"/>
                <a:gd name="T16" fmla="*/ 0 w 1018"/>
                <a:gd name="T17" fmla="*/ 0 h 179"/>
                <a:gd name="T18" fmla="*/ 0 w 1018"/>
                <a:gd name="T19" fmla="*/ 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8"/>
                <a:gd name="T31" fmla="*/ 0 h 179"/>
                <a:gd name="T32" fmla="*/ 1018 w 1018"/>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8" h="179">
                  <a:moveTo>
                    <a:pt x="1017" y="0"/>
                  </a:moveTo>
                  <a:lnTo>
                    <a:pt x="1015" y="0"/>
                  </a:lnTo>
                  <a:lnTo>
                    <a:pt x="0" y="171"/>
                  </a:lnTo>
                  <a:lnTo>
                    <a:pt x="3" y="179"/>
                  </a:lnTo>
                  <a:lnTo>
                    <a:pt x="1018" y="9"/>
                  </a:lnTo>
                  <a:lnTo>
                    <a:pt x="1017" y="9"/>
                  </a:lnTo>
                  <a:lnTo>
                    <a:pt x="1017" y="0"/>
                  </a:lnTo>
                  <a:lnTo>
                    <a:pt x="1015" y="0"/>
                  </a:lnTo>
                  <a:lnTo>
                    <a:pt x="10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1331"/>
            <p:cNvSpPr>
              <a:spLocks/>
            </p:cNvSpPr>
            <p:nvPr/>
          </p:nvSpPr>
          <p:spPr bwMode="auto">
            <a:xfrm>
              <a:off x="979" y="2627"/>
              <a:ext cx="50" cy="26"/>
            </a:xfrm>
            <a:custGeom>
              <a:avLst/>
              <a:gdLst>
                <a:gd name="T0" fmla="*/ 0 w 151"/>
                <a:gd name="T1" fmla="*/ 1 h 52"/>
                <a:gd name="T2" fmla="*/ 0 w 151"/>
                <a:gd name="T3" fmla="*/ 1 h 52"/>
                <a:gd name="T4" fmla="*/ 0 w 151"/>
                <a:gd name="T5" fmla="*/ 1 h 52"/>
                <a:gd name="T6" fmla="*/ 0 w 151"/>
                <a:gd name="T7" fmla="*/ 1 h 52"/>
                <a:gd name="T8" fmla="*/ 0 w 151"/>
                <a:gd name="T9" fmla="*/ 1 h 52"/>
                <a:gd name="T10" fmla="*/ 0 w 151"/>
                <a:gd name="T11" fmla="*/ 1 h 52"/>
                <a:gd name="T12" fmla="*/ 0 w 151"/>
                <a:gd name="T13" fmla="*/ 1 h 52"/>
                <a:gd name="T14" fmla="*/ 0 w 151"/>
                <a:gd name="T15" fmla="*/ 1 h 52"/>
                <a:gd name="T16" fmla="*/ 0 w 151"/>
                <a:gd name="T17" fmla="*/ 0 h 52"/>
                <a:gd name="T18" fmla="*/ 0 w 151"/>
                <a:gd name="T19" fmla="*/ 0 h 52"/>
                <a:gd name="T20" fmla="*/ 0 w 151"/>
                <a:gd name="T21" fmla="*/ 1 h 52"/>
                <a:gd name="T22" fmla="*/ 0 w 151"/>
                <a:gd name="T23" fmla="*/ 1 h 52"/>
                <a:gd name="T24" fmla="*/ 0 w 151"/>
                <a:gd name="T25" fmla="*/ 1 h 52"/>
                <a:gd name="T26" fmla="*/ 0 w 151"/>
                <a:gd name="T27" fmla="*/ 1 h 52"/>
                <a:gd name="T28" fmla="*/ 0 w 151"/>
                <a:gd name="T29" fmla="*/ 1 h 52"/>
                <a:gd name="T30" fmla="*/ 0 w 151"/>
                <a:gd name="T31" fmla="*/ 1 h 52"/>
                <a:gd name="T32" fmla="*/ 0 w 151"/>
                <a:gd name="T33" fmla="*/ 1 h 52"/>
                <a:gd name="T34" fmla="*/ 0 w 151"/>
                <a:gd name="T35" fmla="*/ 1 h 52"/>
                <a:gd name="T36" fmla="*/ 0 w 151"/>
                <a:gd name="T37" fmla="*/ 1 h 52"/>
                <a:gd name="T38" fmla="*/ 0 w 151"/>
                <a:gd name="T39" fmla="*/ 1 h 52"/>
                <a:gd name="T40" fmla="*/ 0 w 151"/>
                <a:gd name="T41" fmla="*/ 1 h 52"/>
                <a:gd name="T42" fmla="*/ 0 w 151"/>
                <a:gd name="T43" fmla="*/ 1 h 52"/>
                <a:gd name="T44" fmla="*/ 0 w 151"/>
                <a:gd name="T45" fmla="*/ 1 h 52"/>
                <a:gd name="T46" fmla="*/ 0 w 151"/>
                <a:gd name="T47" fmla="*/ 1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
                <a:gd name="T73" fmla="*/ 0 h 52"/>
                <a:gd name="T74" fmla="*/ 151 w 151"/>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 h="52">
                  <a:moveTo>
                    <a:pt x="149" y="48"/>
                  </a:moveTo>
                  <a:lnTo>
                    <a:pt x="151" y="48"/>
                  </a:lnTo>
                  <a:lnTo>
                    <a:pt x="148" y="46"/>
                  </a:lnTo>
                  <a:lnTo>
                    <a:pt x="142" y="39"/>
                  </a:lnTo>
                  <a:lnTo>
                    <a:pt x="131" y="30"/>
                  </a:lnTo>
                  <a:lnTo>
                    <a:pt x="116" y="22"/>
                  </a:lnTo>
                  <a:lnTo>
                    <a:pt x="95" y="12"/>
                  </a:lnTo>
                  <a:lnTo>
                    <a:pt x="70" y="4"/>
                  </a:lnTo>
                  <a:lnTo>
                    <a:pt x="37" y="0"/>
                  </a:lnTo>
                  <a:lnTo>
                    <a:pt x="0" y="0"/>
                  </a:lnTo>
                  <a:lnTo>
                    <a:pt x="0" y="9"/>
                  </a:lnTo>
                  <a:lnTo>
                    <a:pt x="37" y="9"/>
                  </a:lnTo>
                  <a:lnTo>
                    <a:pt x="67" y="13"/>
                  </a:lnTo>
                  <a:lnTo>
                    <a:pt x="90" y="21"/>
                  </a:lnTo>
                  <a:lnTo>
                    <a:pt x="110" y="28"/>
                  </a:lnTo>
                  <a:lnTo>
                    <a:pt x="122" y="37"/>
                  </a:lnTo>
                  <a:lnTo>
                    <a:pt x="133" y="46"/>
                  </a:lnTo>
                  <a:lnTo>
                    <a:pt x="139" y="50"/>
                  </a:lnTo>
                  <a:lnTo>
                    <a:pt x="139" y="52"/>
                  </a:lnTo>
                  <a:lnTo>
                    <a:pt x="140" y="52"/>
                  </a:lnTo>
                  <a:lnTo>
                    <a:pt x="139" y="52"/>
                  </a:lnTo>
                  <a:lnTo>
                    <a:pt x="140" y="52"/>
                  </a:lnTo>
                  <a:lnTo>
                    <a:pt x="14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 name="Freeform 1332"/>
            <p:cNvSpPr>
              <a:spLocks/>
            </p:cNvSpPr>
            <p:nvPr/>
          </p:nvSpPr>
          <p:spPr bwMode="auto">
            <a:xfrm>
              <a:off x="1025" y="2651"/>
              <a:ext cx="74" cy="121"/>
            </a:xfrm>
            <a:custGeom>
              <a:avLst/>
              <a:gdLst>
                <a:gd name="T0" fmla="*/ 0 w 220"/>
                <a:gd name="T1" fmla="*/ 0 h 243"/>
                <a:gd name="T2" fmla="*/ 0 w 220"/>
                <a:gd name="T3" fmla="*/ 0 h 243"/>
                <a:gd name="T4" fmla="*/ 0 w 220"/>
                <a:gd name="T5" fmla="*/ 0 h 243"/>
                <a:gd name="T6" fmla="*/ 0 w 220"/>
                <a:gd name="T7" fmla="*/ 0 h 243"/>
                <a:gd name="T8" fmla="*/ 0 w 220"/>
                <a:gd name="T9" fmla="*/ 0 h 243"/>
                <a:gd name="T10" fmla="*/ 0 w 220"/>
                <a:gd name="T11" fmla="*/ 0 h 243"/>
                <a:gd name="T12" fmla="*/ 0 w 220"/>
                <a:gd name="T13" fmla="*/ 0 h 243"/>
                <a:gd name="T14" fmla="*/ 0 w 220"/>
                <a:gd name="T15" fmla="*/ 0 h 243"/>
                <a:gd name="T16" fmla="*/ 0 w 220"/>
                <a:gd name="T17" fmla="*/ 0 h 243"/>
                <a:gd name="T18" fmla="*/ 0 w 220"/>
                <a:gd name="T19" fmla="*/ 0 h 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
                <a:gd name="T31" fmla="*/ 0 h 243"/>
                <a:gd name="T32" fmla="*/ 220 w 220"/>
                <a:gd name="T33" fmla="*/ 243 h 2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 h="243">
                  <a:moveTo>
                    <a:pt x="217" y="243"/>
                  </a:moveTo>
                  <a:lnTo>
                    <a:pt x="217" y="238"/>
                  </a:lnTo>
                  <a:lnTo>
                    <a:pt x="9" y="0"/>
                  </a:lnTo>
                  <a:lnTo>
                    <a:pt x="0" y="4"/>
                  </a:lnTo>
                  <a:lnTo>
                    <a:pt x="208" y="243"/>
                  </a:lnTo>
                  <a:lnTo>
                    <a:pt x="208" y="238"/>
                  </a:lnTo>
                  <a:lnTo>
                    <a:pt x="217" y="243"/>
                  </a:lnTo>
                  <a:lnTo>
                    <a:pt x="220" y="241"/>
                  </a:lnTo>
                  <a:lnTo>
                    <a:pt x="217" y="238"/>
                  </a:lnTo>
                  <a:lnTo>
                    <a:pt x="217"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 name="Freeform 1333"/>
            <p:cNvSpPr>
              <a:spLocks/>
            </p:cNvSpPr>
            <p:nvPr/>
          </p:nvSpPr>
          <p:spPr bwMode="auto">
            <a:xfrm>
              <a:off x="1050" y="2770"/>
              <a:ext cx="48" cy="32"/>
            </a:xfrm>
            <a:custGeom>
              <a:avLst/>
              <a:gdLst>
                <a:gd name="T0" fmla="*/ 0 w 142"/>
                <a:gd name="T1" fmla="*/ 1 h 64"/>
                <a:gd name="T2" fmla="*/ 0 w 142"/>
                <a:gd name="T3" fmla="*/ 1 h 64"/>
                <a:gd name="T4" fmla="*/ 0 w 142"/>
                <a:gd name="T5" fmla="*/ 1 h 64"/>
                <a:gd name="T6" fmla="*/ 0 w 142"/>
                <a:gd name="T7" fmla="*/ 1 h 64"/>
                <a:gd name="T8" fmla="*/ 0 w 142"/>
                <a:gd name="T9" fmla="*/ 1 h 64"/>
                <a:gd name="T10" fmla="*/ 0 w 142"/>
                <a:gd name="T11" fmla="*/ 1 h 64"/>
                <a:gd name="T12" fmla="*/ 0 w 142"/>
                <a:gd name="T13" fmla="*/ 1 h 64"/>
                <a:gd name="T14" fmla="*/ 0 w 142"/>
                <a:gd name="T15" fmla="*/ 1 h 64"/>
                <a:gd name="T16" fmla="*/ 0 w 142"/>
                <a:gd name="T17" fmla="*/ 1 h 64"/>
                <a:gd name="T18" fmla="*/ 0 w 142"/>
                <a:gd name="T19" fmla="*/ 1 h 64"/>
                <a:gd name="T20" fmla="*/ 0 w 142"/>
                <a:gd name="T21" fmla="*/ 0 h 64"/>
                <a:gd name="T22" fmla="*/ 0 w 142"/>
                <a:gd name="T23" fmla="*/ 1 h 64"/>
                <a:gd name="T24" fmla="*/ 0 w 142"/>
                <a:gd name="T25" fmla="*/ 1 h 64"/>
                <a:gd name="T26" fmla="*/ 0 w 142"/>
                <a:gd name="T27" fmla="*/ 1 h 64"/>
                <a:gd name="T28" fmla="*/ 0 w 142"/>
                <a:gd name="T29" fmla="*/ 1 h 64"/>
                <a:gd name="T30" fmla="*/ 0 w 142"/>
                <a:gd name="T31" fmla="*/ 1 h 64"/>
                <a:gd name="T32" fmla="*/ 0 w 142"/>
                <a:gd name="T33" fmla="*/ 1 h 64"/>
                <a:gd name="T34" fmla="*/ 0 w 142"/>
                <a:gd name="T35" fmla="*/ 1 h 64"/>
                <a:gd name="T36" fmla="*/ 0 w 142"/>
                <a:gd name="T37" fmla="*/ 1 h 64"/>
                <a:gd name="T38" fmla="*/ 0 w 142"/>
                <a:gd name="T39" fmla="*/ 1 h 64"/>
                <a:gd name="T40" fmla="*/ 0 w 142"/>
                <a:gd name="T41" fmla="*/ 1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64"/>
                <a:gd name="T65" fmla="*/ 142 w 142"/>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64">
                  <a:moveTo>
                    <a:pt x="3" y="64"/>
                  </a:moveTo>
                  <a:lnTo>
                    <a:pt x="3" y="64"/>
                  </a:lnTo>
                  <a:lnTo>
                    <a:pt x="24" y="61"/>
                  </a:lnTo>
                  <a:lnTo>
                    <a:pt x="43" y="57"/>
                  </a:lnTo>
                  <a:lnTo>
                    <a:pt x="63" y="52"/>
                  </a:lnTo>
                  <a:lnTo>
                    <a:pt x="82" y="45"/>
                  </a:lnTo>
                  <a:lnTo>
                    <a:pt x="99" y="37"/>
                  </a:lnTo>
                  <a:lnTo>
                    <a:pt x="117" y="28"/>
                  </a:lnTo>
                  <a:lnTo>
                    <a:pt x="130" y="18"/>
                  </a:lnTo>
                  <a:lnTo>
                    <a:pt x="142" y="5"/>
                  </a:lnTo>
                  <a:lnTo>
                    <a:pt x="133" y="0"/>
                  </a:lnTo>
                  <a:lnTo>
                    <a:pt x="121" y="11"/>
                  </a:lnTo>
                  <a:lnTo>
                    <a:pt x="108" y="22"/>
                  </a:lnTo>
                  <a:lnTo>
                    <a:pt x="93" y="31"/>
                  </a:lnTo>
                  <a:lnTo>
                    <a:pt x="76" y="38"/>
                  </a:lnTo>
                  <a:lnTo>
                    <a:pt x="60" y="44"/>
                  </a:lnTo>
                  <a:lnTo>
                    <a:pt x="40" y="48"/>
                  </a:lnTo>
                  <a:lnTo>
                    <a:pt x="21" y="52"/>
                  </a:lnTo>
                  <a:lnTo>
                    <a:pt x="0" y="55"/>
                  </a:lnTo>
                  <a:lnTo>
                    <a:pt x="3"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Freeform 1334"/>
            <p:cNvSpPr>
              <a:spLocks/>
            </p:cNvSpPr>
            <p:nvPr/>
          </p:nvSpPr>
          <p:spPr bwMode="auto">
            <a:xfrm>
              <a:off x="860" y="2798"/>
              <a:ext cx="191" cy="37"/>
            </a:xfrm>
            <a:custGeom>
              <a:avLst/>
              <a:gdLst>
                <a:gd name="T0" fmla="*/ 0 w 573"/>
                <a:gd name="T1" fmla="*/ 0 h 75"/>
                <a:gd name="T2" fmla="*/ 0 w 573"/>
                <a:gd name="T3" fmla="*/ 0 h 75"/>
                <a:gd name="T4" fmla="*/ 0 w 573"/>
                <a:gd name="T5" fmla="*/ 0 h 75"/>
                <a:gd name="T6" fmla="*/ 0 w 573"/>
                <a:gd name="T7" fmla="*/ 0 h 75"/>
                <a:gd name="T8" fmla="*/ 0 w 573"/>
                <a:gd name="T9" fmla="*/ 0 h 75"/>
                <a:gd name="T10" fmla="*/ 0 w 573"/>
                <a:gd name="T11" fmla="*/ 0 h 75"/>
                <a:gd name="T12" fmla="*/ 0 w 573"/>
                <a:gd name="T13" fmla="*/ 0 h 75"/>
                <a:gd name="T14" fmla="*/ 0 w 573"/>
                <a:gd name="T15" fmla="*/ 0 h 75"/>
                <a:gd name="T16" fmla="*/ 0 w 573"/>
                <a:gd name="T17" fmla="*/ 0 h 75"/>
                <a:gd name="T18" fmla="*/ 0 w 573"/>
                <a:gd name="T19" fmla="*/ 0 h 75"/>
                <a:gd name="T20" fmla="*/ 0 w 573"/>
                <a:gd name="T21" fmla="*/ 0 h 75"/>
                <a:gd name="T22" fmla="*/ 0 w 573"/>
                <a:gd name="T23" fmla="*/ 0 h 75"/>
                <a:gd name="T24" fmla="*/ 0 w 573"/>
                <a:gd name="T25" fmla="*/ 0 h 75"/>
                <a:gd name="T26" fmla="*/ 0 w 573"/>
                <a:gd name="T27" fmla="*/ 0 h 75"/>
                <a:gd name="T28" fmla="*/ 0 w 573"/>
                <a:gd name="T29" fmla="*/ 0 h 75"/>
                <a:gd name="T30" fmla="*/ 0 w 573"/>
                <a:gd name="T31" fmla="*/ 0 h 75"/>
                <a:gd name="T32" fmla="*/ 0 w 573"/>
                <a:gd name="T33" fmla="*/ 0 h 75"/>
                <a:gd name="T34" fmla="*/ 0 w 573"/>
                <a:gd name="T35" fmla="*/ 0 h 75"/>
                <a:gd name="T36" fmla="*/ 0 w 573"/>
                <a:gd name="T37" fmla="*/ 0 h 75"/>
                <a:gd name="T38" fmla="*/ 0 w 573"/>
                <a:gd name="T39" fmla="*/ 0 h 75"/>
                <a:gd name="T40" fmla="*/ 0 w 573"/>
                <a:gd name="T41" fmla="*/ 0 h 75"/>
                <a:gd name="T42" fmla="*/ 0 w 573"/>
                <a:gd name="T43" fmla="*/ 0 h 75"/>
                <a:gd name="T44" fmla="*/ 0 w 573"/>
                <a:gd name="T45" fmla="*/ 0 h 75"/>
                <a:gd name="T46" fmla="*/ 0 w 573"/>
                <a:gd name="T47" fmla="*/ 0 h 75"/>
                <a:gd name="T48" fmla="*/ 0 w 573"/>
                <a:gd name="T49" fmla="*/ 0 h 75"/>
                <a:gd name="T50" fmla="*/ 0 w 573"/>
                <a:gd name="T51" fmla="*/ 0 h 75"/>
                <a:gd name="T52" fmla="*/ 0 w 573"/>
                <a:gd name="T53" fmla="*/ 0 h 75"/>
                <a:gd name="T54" fmla="*/ 0 w 573"/>
                <a:gd name="T55" fmla="*/ 0 h 75"/>
                <a:gd name="T56" fmla="*/ 0 w 573"/>
                <a:gd name="T57" fmla="*/ 0 h 75"/>
                <a:gd name="T58" fmla="*/ 0 w 573"/>
                <a:gd name="T59" fmla="*/ 0 h 75"/>
                <a:gd name="T60" fmla="*/ 0 w 573"/>
                <a:gd name="T61" fmla="*/ 0 h 75"/>
                <a:gd name="T62" fmla="*/ 0 w 573"/>
                <a:gd name="T63" fmla="*/ 0 h 75"/>
                <a:gd name="T64" fmla="*/ 0 w 573"/>
                <a:gd name="T65" fmla="*/ 0 h 75"/>
                <a:gd name="T66" fmla="*/ 0 w 573"/>
                <a:gd name="T67" fmla="*/ 0 h 75"/>
                <a:gd name="T68" fmla="*/ 0 w 573"/>
                <a:gd name="T69" fmla="*/ 0 h 75"/>
                <a:gd name="T70" fmla="*/ 0 w 573"/>
                <a:gd name="T71" fmla="*/ 0 h 75"/>
                <a:gd name="T72" fmla="*/ 0 w 573"/>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3"/>
                <a:gd name="T112" fmla="*/ 0 h 75"/>
                <a:gd name="T113" fmla="*/ 573 w 573"/>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3" h="75">
                  <a:moveTo>
                    <a:pt x="0" y="75"/>
                  </a:moveTo>
                  <a:lnTo>
                    <a:pt x="0" y="75"/>
                  </a:lnTo>
                  <a:lnTo>
                    <a:pt x="36" y="75"/>
                  </a:lnTo>
                  <a:lnTo>
                    <a:pt x="74" y="75"/>
                  </a:lnTo>
                  <a:lnTo>
                    <a:pt x="110" y="73"/>
                  </a:lnTo>
                  <a:lnTo>
                    <a:pt x="144" y="71"/>
                  </a:lnTo>
                  <a:lnTo>
                    <a:pt x="181" y="67"/>
                  </a:lnTo>
                  <a:lnTo>
                    <a:pt x="217" y="63"/>
                  </a:lnTo>
                  <a:lnTo>
                    <a:pt x="252" y="59"/>
                  </a:lnTo>
                  <a:lnTo>
                    <a:pt x="288" y="55"/>
                  </a:lnTo>
                  <a:lnTo>
                    <a:pt x="322" y="49"/>
                  </a:lnTo>
                  <a:lnTo>
                    <a:pt x="358" y="44"/>
                  </a:lnTo>
                  <a:lnTo>
                    <a:pt x="392" y="37"/>
                  </a:lnTo>
                  <a:lnTo>
                    <a:pt x="428" y="32"/>
                  </a:lnTo>
                  <a:lnTo>
                    <a:pt x="464" y="25"/>
                  </a:lnTo>
                  <a:lnTo>
                    <a:pt x="500" y="20"/>
                  </a:lnTo>
                  <a:lnTo>
                    <a:pt x="536" y="15"/>
                  </a:lnTo>
                  <a:lnTo>
                    <a:pt x="573" y="9"/>
                  </a:lnTo>
                  <a:lnTo>
                    <a:pt x="570" y="0"/>
                  </a:lnTo>
                  <a:lnTo>
                    <a:pt x="533" y="6"/>
                  </a:lnTo>
                  <a:lnTo>
                    <a:pt x="497" y="11"/>
                  </a:lnTo>
                  <a:lnTo>
                    <a:pt x="461" y="17"/>
                  </a:lnTo>
                  <a:lnTo>
                    <a:pt x="425" y="23"/>
                  </a:lnTo>
                  <a:lnTo>
                    <a:pt x="389" y="29"/>
                  </a:lnTo>
                  <a:lnTo>
                    <a:pt x="355" y="35"/>
                  </a:lnTo>
                  <a:lnTo>
                    <a:pt x="319" y="40"/>
                  </a:lnTo>
                  <a:lnTo>
                    <a:pt x="285" y="46"/>
                  </a:lnTo>
                  <a:lnTo>
                    <a:pt x="249" y="50"/>
                  </a:lnTo>
                  <a:lnTo>
                    <a:pt x="214" y="55"/>
                  </a:lnTo>
                  <a:lnTo>
                    <a:pt x="178" y="59"/>
                  </a:lnTo>
                  <a:lnTo>
                    <a:pt x="144" y="62"/>
                  </a:lnTo>
                  <a:lnTo>
                    <a:pt x="110" y="64"/>
                  </a:lnTo>
                  <a:lnTo>
                    <a:pt x="74" y="66"/>
                  </a:lnTo>
                  <a:lnTo>
                    <a:pt x="36" y="66"/>
                  </a:lnTo>
                  <a:lnTo>
                    <a:pt x="0" y="66"/>
                  </a:lnTo>
                  <a:lnTo>
                    <a:pt x="0"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1335"/>
            <p:cNvSpPr>
              <a:spLocks/>
            </p:cNvSpPr>
            <p:nvPr/>
          </p:nvSpPr>
          <p:spPr bwMode="auto">
            <a:xfrm>
              <a:off x="747" y="2810"/>
              <a:ext cx="113" cy="25"/>
            </a:xfrm>
            <a:custGeom>
              <a:avLst/>
              <a:gdLst>
                <a:gd name="T0" fmla="*/ 0 w 340"/>
                <a:gd name="T1" fmla="*/ 1 h 50"/>
                <a:gd name="T2" fmla="*/ 0 w 340"/>
                <a:gd name="T3" fmla="*/ 1 h 50"/>
                <a:gd name="T4" fmla="*/ 0 w 340"/>
                <a:gd name="T5" fmla="*/ 1 h 50"/>
                <a:gd name="T6" fmla="*/ 0 w 340"/>
                <a:gd name="T7" fmla="*/ 1 h 50"/>
                <a:gd name="T8" fmla="*/ 0 w 340"/>
                <a:gd name="T9" fmla="*/ 1 h 50"/>
                <a:gd name="T10" fmla="*/ 0 w 340"/>
                <a:gd name="T11" fmla="*/ 1 h 50"/>
                <a:gd name="T12" fmla="*/ 0 w 340"/>
                <a:gd name="T13" fmla="*/ 1 h 50"/>
                <a:gd name="T14" fmla="*/ 0 w 340"/>
                <a:gd name="T15" fmla="*/ 1 h 50"/>
                <a:gd name="T16" fmla="*/ 0 w 340"/>
                <a:gd name="T17" fmla="*/ 1 h 50"/>
                <a:gd name="T18" fmla="*/ 0 w 340"/>
                <a:gd name="T19" fmla="*/ 1 h 50"/>
                <a:gd name="T20" fmla="*/ 0 w 340"/>
                <a:gd name="T21" fmla="*/ 1 h 50"/>
                <a:gd name="T22" fmla="*/ 0 w 340"/>
                <a:gd name="T23" fmla="*/ 1 h 50"/>
                <a:gd name="T24" fmla="*/ 0 w 340"/>
                <a:gd name="T25" fmla="*/ 1 h 50"/>
                <a:gd name="T26" fmla="*/ 0 w 340"/>
                <a:gd name="T27" fmla="*/ 1 h 50"/>
                <a:gd name="T28" fmla="*/ 0 w 340"/>
                <a:gd name="T29" fmla="*/ 1 h 50"/>
                <a:gd name="T30" fmla="*/ 0 w 340"/>
                <a:gd name="T31" fmla="*/ 1 h 50"/>
                <a:gd name="T32" fmla="*/ 0 w 340"/>
                <a:gd name="T33" fmla="*/ 1 h 50"/>
                <a:gd name="T34" fmla="*/ 0 w 340"/>
                <a:gd name="T35" fmla="*/ 1 h 50"/>
                <a:gd name="T36" fmla="*/ 0 w 340"/>
                <a:gd name="T37" fmla="*/ 1 h 50"/>
                <a:gd name="T38" fmla="*/ 0 w 340"/>
                <a:gd name="T39" fmla="*/ 1 h 50"/>
                <a:gd name="T40" fmla="*/ 0 w 340"/>
                <a:gd name="T41" fmla="*/ 1 h 50"/>
                <a:gd name="T42" fmla="*/ 0 w 340"/>
                <a:gd name="T43" fmla="*/ 1 h 50"/>
                <a:gd name="T44" fmla="*/ 0 w 340"/>
                <a:gd name="T45" fmla="*/ 1 h 50"/>
                <a:gd name="T46" fmla="*/ 0 w 340"/>
                <a:gd name="T47" fmla="*/ 1 h 50"/>
                <a:gd name="T48" fmla="*/ 0 w 340"/>
                <a:gd name="T49" fmla="*/ 1 h 50"/>
                <a:gd name="T50" fmla="*/ 0 w 340"/>
                <a:gd name="T51" fmla="*/ 1 h 50"/>
                <a:gd name="T52" fmla="*/ 0 w 340"/>
                <a:gd name="T53" fmla="*/ 1 h 50"/>
                <a:gd name="T54" fmla="*/ 0 w 340"/>
                <a:gd name="T55" fmla="*/ 1 h 50"/>
                <a:gd name="T56" fmla="*/ 0 w 340"/>
                <a:gd name="T57" fmla="*/ 1 h 50"/>
                <a:gd name="T58" fmla="*/ 0 w 340"/>
                <a:gd name="T59" fmla="*/ 1 h 50"/>
                <a:gd name="T60" fmla="*/ 0 w 340"/>
                <a:gd name="T61" fmla="*/ 1 h 50"/>
                <a:gd name="T62" fmla="*/ 0 w 340"/>
                <a:gd name="T63" fmla="*/ 1 h 50"/>
                <a:gd name="T64" fmla="*/ 0 w 340"/>
                <a:gd name="T65" fmla="*/ 1 h 50"/>
                <a:gd name="T66" fmla="*/ 0 w 340"/>
                <a:gd name="T67" fmla="*/ 0 h 50"/>
                <a:gd name="T68" fmla="*/ 0 w 340"/>
                <a:gd name="T69" fmla="*/ 0 h 50"/>
                <a:gd name="T70" fmla="*/ 0 w 340"/>
                <a:gd name="T71" fmla="*/ 0 h 50"/>
                <a:gd name="T72" fmla="*/ 0 w 340"/>
                <a:gd name="T73" fmla="*/ 1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0"/>
                <a:gd name="T112" fmla="*/ 0 h 50"/>
                <a:gd name="T113" fmla="*/ 340 w 340"/>
                <a:gd name="T114" fmla="*/ 50 h 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0" h="50">
                  <a:moveTo>
                    <a:pt x="0" y="9"/>
                  </a:moveTo>
                  <a:lnTo>
                    <a:pt x="1" y="9"/>
                  </a:lnTo>
                  <a:lnTo>
                    <a:pt x="2" y="9"/>
                  </a:lnTo>
                  <a:lnTo>
                    <a:pt x="8" y="11"/>
                  </a:lnTo>
                  <a:lnTo>
                    <a:pt x="20" y="12"/>
                  </a:lnTo>
                  <a:lnTo>
                    <a:pt x="35" y="15"/>
                  </a:lnTo>
                  <a:lnTo>
                    <a:pt x="53" y="18"/>
                  </a:lnTo>
                  <a:lnTo>
                    <a:pt x="73" y="21"/>
                  </a:lnTo>
                  <a:lnTo>
                    <a:pt x="97" y="25"/>
                  </a:lnTo>
                  <a:lnTo>
                    <a:pt x="121" y="28"/>
                  </a:lnTo>
                  <a:lnTo>
                    <a:pt x="148" y="33"/>
                  </a:lnTo>
                  <a:lnTo>
                    <a:pt x="174" y="36"/>
                  </a:lnTo>
                  <a:lnTo>
                    <a:pt x="203" y="39"/>
                  </a:lnTo>
                  <a:lnTo>
                    <a:pt x="231" y="42"/>
                  </a:lnTo>
                  <a:lnTo>
                    <a:pt x="260" y="46"/>
                  </a:lnTo>
                  <a:lnTo>
                    <a:pt x="288" y="48"/>
                  </a:lnTo>
                  <a:lnTo>
                    <a:pt x="315" y="49"/>
                  </a:lnTo>
                  <a:lnTo>
                    <a:pt x="340" y="50"/>
                  </a:lnTo>
                  <a:lnTo>
                    <a:pt x="340" y="41"/>
                  </a:lnTo>
                  <a:lnTo>
                    <a:pt x="315" y="40"/>
                  </a:lnTo>
                  <a:lnTo>
                    <a:pt x="288" y="39"/>
                  </a:lnTo>
                  <a:lnTo>
                    <a:pt x="263" y="37"/>
                  </a:lnTo>
                  <a:lnTo>
                    <a:pt x="234" y="34"/>
                  </a:lnTo>
                  <a:lnTo>
                    <a:pt x="206" y="31"/>
                  </a:lnTo>
                  <a:lnTo>
                    <a:pt x="177" y="27"/>
                  </a:lnTo>
                  <a:lnTo>
                    <a:pt x="151" y="24"/>
                  </a:lnTo>
                  <a:lnTo>
                    <a:pt x="124" y="20"/>
                  </a:lnTo>
                  <a:lnTo>
                    <a:pt x="100" y="17"/>
                  </a:lnTo>
                  <a:lnTo>
                    <a:pt x="76" y="12"/>
                  </a:lnTo>
                  <a:lnTo>
                    <a:pt x="56" y="9"/>
                  </a:lnTo>
                  <a:lnTo>
                    <a:pt x="38" y="7"/>
                  </a:lnTo>
                  <a:lnTo>
                    <a:pt x="23" y="4"/>
                  </a:lnTo>
                  <a:lnTo>
                    <a:pt x="11" y="2"/>
                  </a:lnTo>
                  <a:lnTo>
                    <a:pt x="5" y="0"/>
                  </a:lnTo>
                  <a:lnTo>
                    <a:pt x="1" y="0"/>
                  </a:lnTo>
                  <a:lnTo>
                    <a:pt x="2"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1336"/>
            <p:cNvSpPr>
              <a:spLocks/>
            </p:cNvSpPr>
            <p:nvPr/>
          </p:nvSpPr>
          <p:spPr bwMode="auto">
            <a:xfrm>
              <a:off x="651" y="2763"/>
              <a:ext cx="97" cy="51"/>
            </a:xfrm>
            <a:custGeom>
              <a:avLst/>
              <a:gdLst>
                <a:gd name="T0" fmla="*/ 0 w 291"/>
                <a:gd name="T1" fmla="*/ 0 h 104"/>
                <a:gd name="T2" fmla="*/ 0 w 291"/>
                <a:gd name="T3" fmla="*/ 0 h 104"/>
                <a:gd name="T4" fmla="*/ 0 w 291"/>
                <a:gd name="T5" fmla="*/ 0 h 104"/>
                <a:gd name="T6" fmla="*/ 0 w 291"/>
                <a:gd name="T7" fmla="*/ 0 h 104"/>
                <a:gd name="T8" fmla="*/ 0 w 291"/>
                <a:gd name="T9" fmla="*/ 0 h 104"/>
                <a:gd name="T10" fmla="*/ 0 w 291"/>
                <a:gd name="T11" fmla="*/ 0 h 104"/>
                <a:gd name="T12" fmla="*/ 0 w 291"/>
                <a:gd name="T13" fmla="*/ 0 h 104"/>
                <a:gd name="T14" fmla="*/ 0 w 291"/>
                <a:gd name="T15" fmla="*/ 0 h 104"/>
                <a:gd name="T16" fmla="*/ 0 w 291"/>
                <a:gd name="T17" fmla="*/ 0 h 104"/>
                <a:gd name="T18" fmla="*/ 0 w 291"/>
                <a:gd name="T19" fmla="*/ 0 h 104"/>
                <a:gd name="T20" fmla="*/ 0 w 291"/>
                <a:gd name="T21" fmla="*/ 0 h 104"/>
                <a:gd name="T22" fmla="*/ 0 w 291"/>
                <a:gd name="T23" fmla="*/ 0 h 104"/>
                <a:gd name="T24" fmla="*/ 0 w 291"/>
                <a:gd name="T25" fmla="*/ 0 h 104"/>
                <a:gd name="T26" fmla="*/ 0 w 291"/>
                <a:gd name="T27" fmla="*/ 0 h 104"/>
                <a:gd name="T28" fmla="*/ 0 w 291"/>
                <a:gd name="T29" fmla="*/ 0 h 104"/>
                <a:gd name="T30" fmla="*/ 0 w 291"/>
                <a:gd name="T31" fmla="*/ 0 h 104"/>
                <a:gd name="T32" fmla="*/ 0 w 291"/>
                <a:gd name="T33" fmla="*/ 0 h 104"/>
                <a:gd name="T34" fmla="*/ 0 w 291"/>
                <a:gd name="T35" fmla="*/ 0 h 104"/>
                <a:gd name="T36" fmla="*/ 0 w 291"/>
                <a:gd name="T37" fmla="*/ 0 h 104"/>
                <a:gd name="T38" fmla="*/ 0 w 291"/>
                <a:gd name="T39" fmla="*/ 0 h 104"/>
                <a:gd name="T40" fmla="*/ 0 w 291"/>
                <a:gd name="T41" fmla="*/ 0 h 104"/>
                <a:gd name="T42" fmla="*/ 0 w 291"/>
                <a:gd name="T43" fmla="*/ 0 h 104"/>
                <a:gd name="T44" fmla="*/ 0 w 291"/>
                <a:gd name="T45" fmla="*/ 0 h 104"/>
                <a:gd name="T46" fmla="*/ 0 w 291"/>
                <a:gd name="T47" fmla="*/ 0 h 104"/>
                <a:gd name="T48" fmla="*/ 0 w 291"/>
                <a:gd name="T49" fmla="*/ 0 h 104"/>
                <a:gd name="T50" fmla="*/ 0 w 291"/>
                <a:gd name="T51" fmla="*/ 0 h 104"/>
                <a:gd name="T52" fmla="*/ 0 w 291"/>
                <a:gd name="T53" fmla="*/ 0 h 104"/>
                <a:gd name="T54" fmla="*/ 0 w 291"/>
                <a:gd name="T55" fmla="*/ 0 h 104"/>
                <a:gd name="T56" fmla="*/ 0 w 291"/>
                <a:gd name="T57" fmla="*/ 0 h 104"/>
                <a:gd name="T58" fmla="*/ 0 w 291"/>
                <a:gd name="T59" fmla="*/ 0 h 104"/>
                <a:gd name="T60" fmla="*/ 0 w 291"/>
                <a:gd name="T61" fmla="*/ 0 h 104"/>
                <a:gd name="T62" fmla="*/ 0 w 291"/>
                <a:gd name="T63" fmla="*/ 0 h 104"/>
                <a:gd name="T64" fmla="*/ 0 w 291"/>
                <a:gd name="T65" fmla="*/ 0 h 104"/>
                <a:gd name="T66" fmla="*/ 0 w 291"/>
                <a:gd name="T67" fmla="*/ 0 h 104"/>
                <a:gd name="T68" fmla="*/ 0 w 291"/>
                <a:gd name="T69" fmla="*/ 0 h 104"/>
                <a:gd name="T70" fmla="*/ 0 w 291"/>
                <a:gd name="T71" fmla="*/ 0 h 104"/>
                <a:gd name="T72" fmla="*/ 0 w 291"/>
                <a:gd name="T73" fmla="*/ 0 h 104"/>
                <a:gd name="T74" fmla="*/ 0 w 291"/>
                <a:gd name="T75" fmla="*/ 0 h 104"/>
                <a:gd name="T76" fmla="*/ 0 w 291"/>
                <a:gd name="T77" fmla="*/ 0 h 104"/>
                <a:gd name="T78" fmla="*/ 0 w 291"/>
                <a:gd name="T79" fmla="*/ 0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1"/>
                <a:gd name="T121" fmla="*/ 0 h 104"/>
                <a:gd name="T122" fmla="*/ 291 w 291"/>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1" h="104">
                  <a:moveTo>
                    <a:pt x="15" y="15"/>
                  </a:moveTo>
                  <a:lnTo>
                    <a:pt x="19" y="8"/>
                  </a:lnTo>
                  <a:lnTo>
                    <a:pt x="10" y="4"/>
                  </a:lnTo>
                  <a:lnTo>
                    <a:pt x="6" y="0"/>
                  </a:lnTo>
                  <a:lnTo>
                    <a:pt x="0" y="9"/>
                  </a:lnTo>
                  <a:lnTo>
                    <a:pt x="6" y="12"/>
                  </a:lnTo>
                  <a:lnTo>
                    <a:pt x="15" y="16"/>
                  </a:lnTo>
                  <a:lnTo>
                    <a:pt x="28" y="23"/>
                  </a:lnTo>
                  <a:lnTo>
                    <a:pt x="43" y="31"/>
                  </a:lnTo>
                  <a:lnTo>
                    <a:pt x="63" y="39"/>
                  </a:lnTo>
                  <a:lnTo>
                    <a:pt x="85" y="49"/>
                  </a:lnTo>
                  <a:lnTo>
                    <a:pt x="109" y="60"/>
                  </a:lnTo>
                  <a:lnTo>
                    <a:pt x="136" y="68"/>
                  </a:lnTo>
                  <a:lnTo>
                    <a:pt x="164" y="78"/>
                  </a:lnTo>
                  <a:lnTo>
                    <a:pt x="196" y="87"/>
                  </a:lnTo>
                  <a:lnTo>
                    <a:pt x="226" y="93"/>
                  </a:lnTo>
                  <a:lnTo>
                    <a:pt x="257" y="100"/>
                  </a:lnTo>
                  <a:lnTo>
                    <a:pt x="289" y="104"/>
                  </a:lnTo>
                  <a:lnTo>
                    <a:pt x="291" y="95"/>
                  </a:lnTo>
                  <a:lnTo>
                    <a:pt x="260" y="91"/>
                  </a:lnTo>
                  <a:lnTo>
                    <a:pt x="229" y="85"/>
                  </a:lnTo>
                  <a:lnTo>
                    <a:pt x="199" y="78"/>
                  </a:lnTo>
                  <a:lnTo>
                    <a:pt x="170" y="69"/>
                  </a:lnTo>
                  <a:lnTo>
                    <a:pt x="142" y="60"/>
                  </a:lnTo>
                  <a:lnTo>
                    <a:pt x="115" y="51"/>
                  </a:lnTo>
                  <a:lnTo>
                    <a:pt x="91" y="42"/>
                  </a:lnTo>
                  <a:lnTo>
                    <a:pt x="69" y="33"/>
                  </a:lnTo>
                  <a:lnTo>
                    <a:pt x="49" y="24"/>
                  </a:lnTo>
                  <a:lnTo>
                    <a:pt x="34" y="16"/>
                  </a:lnTo>
                  <a:lnTo>
                    <a:pt x="21" y="10"/>
                  </a:lnTo>
                  <a:lnTo>
                    <a:pt x="12" y="6"/>
                  </a:lnTo>
                  <a:lnTo>
                    <a:pt x="9" y="2"/>
                  </a:lnTo>
                  <a:lnTo>
                    <a:pt x="0" y="9"/>
                  </a:lnTo>
                  <a:lnTo>
                    <a:pt x="4" y="10"/>
                  </a:lnTo>
                  <a:lnTo>
                    <a:pt x="13" y="14"/>
                  </a:lnTo>
                  <a:lnTo>
                    <a:pt x="18" y="7"/>
                  </a:lnTo>
                  <a:lnTo>
                    <a:pt x="15" y="15"/>
                  </a:lnTo>
                  <a:lnTo>
                    <a:pt x="39" y="18"/>
                  </a:lnTo>
                  <a:lnTo>
                    <a:pt x="19" y="8"/>
                  </a:lnTo>
                  <a:lnTo>
                    <a:pt x="1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337"/>
            <p:cNvSpPr>
              <a:spLocks/>
            </p:cNvSpPr>
            <p:nvPr/>
          </p:nvSpPr>
          <p:spPr bwMode="auto">
            <a:xfrm>
              <a:off x="579" y="2712"/>
              <a:ext cx="78" cy="58"/>
            </a:xfrm>
            <a:custGeom>
              <a:avLst/>
              <a:gdLst>
                <a:gd name="T0" fmla="*/ 0 w 232"/>
                <a:gd name="T1" fmla="*/ 0 h 115"/>
                <a:gd name="T2" fmla="*/ 0 w 232"/>
                <a:gd name="T3" fmla="*/ 0 h 115"/>
                <a:gd name="T4" fmla="*/ 0 w 232"/>
                <a:gd name="T5" fmla="*/ 1 h 115"/>
                <a:gd name="T6" fmla="*/ 0 w 232"/>
                <a:gd name="T7" fmla="*/ 1 h 115"/>
                <a:gd name="T8" fmla="*/ 0 w 232"/>
                <a:gd name="T9" fmla="*/ 1 h 115"/>
                <a:gd name="T10" fmla="*/ 0 w 232"/>
                <a:gd name="T11" fmla="*/ 1 h 115"/>
                <a:gd name="T12" fmla="*/ 0 w 232"/>
                <a:gd name="T13" fmla="*/ 1 h 115"/>
                <a:gd name="T14" fmla="*/ 0 w 232"/>
                <a:gd name="T15" fmla="*/ 1 h 115"/>
                <a:gd name="T16" fmla="*/ 0 w 232"/>
                <a:gd name="T17" fmla="*/ 1 h 115"/>
                <a:gd name="T18" fmla="*/ 0 w 232"/>
                <a:gd name="T19" fmla="*/ 1 h 115"/>
                <a:gd name="T20" fmla="*/ 0 w 232"/>
                <a:gd name="T21" fmla="*/ 1 h 115"/>
                <a:gd name="T22" fmla="*/ 0 w 232"/>
                <a:gd name="T23" fmla="*/ 1 h 115"/>
                <a:gd name="T24" fmla="*/ 0 w 232"/>
                <a:gd name="T25" fmla="*/ 1 h 115"/>
                <a:gd name="T26" fmla="*/ 0 w 232"/>
                <a:gd name="T27" fmla="*/ 1 h 115"/>
                <a:gd name="T28" fmla="*/ 0 w 232"/>
                <a:gd name="T29" fmla="*/ 1 h 115"/>
                <a:gd name="T30" fmla="*/ 0 w 232"/>
                <a:gd name="T31" fmla="*/ 1 h 115"/>
                <a:gd name="T32" fmla="*/ 0 w 232"/>
                <a:gd name="T33" fmla="*/ 1 h 115"/>
                <a:gd name="T34" fmla="*/ 0 w 232"/>
                <a:gd name="T35" fmla="*/ 1 h 115"/>
                <a:gd name="T36" fmla="*/ 0 w 232"/>
                <a:gd name="T37" fmla="*/ 1 h 115"/>
                <a:gd name="T38" fmla="*/ 0 w 232"/>
                <a:gd name="T39" fmla="*/ 1 h 115"/>
                <a:gd name="T40" fmla="*/ 0 w 232"/>
                <a:gd name="T41" fmla="*/ 1 h 115"/>
                <a:gd name="T42" fmla="*/ 0 w 232"/>
                <a:gd name="T43" fmla="*/ 1 h 115"/>
                <a:gd name="T44" fmla="*/ 0 w 232"/>
                <a:gd name="T45" fmla="*/ 1 h 115"/>
                <a:gd name="T46" fmla="*/ 0 w 232"/>
                <a:gd name="T47" fmla="*/ 1 h 115"/>
                <a:gd name="T48" fmla="*/ 0 w 232"/>
                <a:gd name="T49" fmla="*/ 1 h 115"/>
                <a:gd name="T50" fmla="*/ 0 w 232"/>
                <a:gd name="T51" fmla="*/ 1 h 115"/>
                <a:gd name="T52" fmla="*/ 0 w 232"/>
                <a:gd name="T53" fmla="*/ 1 h 115"/>
                <a:gd name="T54" fmla="*/ 0 w 232"/>
                <a:gd name="T55" fmla="*/ 1 h 115"/>
                <a:gd name="T56" fmla="*/ 0 w 232"/>
                <a:gd name="T57" fmla="*/ 1 h 115"/>
                <a:gd name="T58" fmla="*/ 0 w 232"/>
                <a:gd name="T59" fmla="*/ 1 h 115"/>
                <a:gd name="T60" fmla="*/ 0 w 232"/>
                <a:gd name="T61" fmla="*/ 1 h 115"/>
                <a:gd name="T62" fmla="*/ 0 w 232"/>
                <a:gd name="T63" fmla="*/ 1 h 115"/>
                <a:gd name="T64" fmla="*/ 0 w 232"/>
                <a:gd name="T65" fmla="*/ 1 h 115"/>
                <a:gd name="T66" fmla="*/ 0 w 232"/>
                <a:gd name="T67" fmla="*/ 1 h 115"/>
                <a:gd name="T68" fmla="*/ 0 w 232"/>
                <a:gd name="T69" fmla="*/ 1 h 115"/>
                <a:gd name="T70" fmla="*/ 0 w 232"/>
                <a:gd name="T71" fmla="*/ 1 h 115"/>
                <a:gd name="T72" fmla="*/ 0 w 232"/>
                <a:gd name="T73" fmla="*/ 1 h 115"/>
                <a:gd name="T74" fmla="*/ 0 w 232"/>
                <a:gd name="T75" fmla="*/ 1 h 115"/>
                <a:gd name="T76" fmla="*/ 0 w 232"/>
                <a:gd name="T77" fmla="*/ 1 h 115"/>
                <a:gd name="T78" fmla="*/ 0 w 232"/>
                <a:gd name="T79" fmla="*/ 0 h 1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2"/>
                <a:gd name="T121" fmla="*/ 0 h 115"/>
                <a:gd name="T122" fmla="*/ 232 w 232"/>
                <a:gd name="T123" fmla="*/ 115 h 1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2" h="115">
                  <a:moveTo>
                    <a:pt x="181" y="0"/>
                  </a:moveTo>
                  <a:lnTo>
                    <a:pt x="181" y="0"/>
                  </a:lnTo>
                  <a:lnTo>
                    <a:pt x="112" y="10"/>
                  </a:lnTo>
                  <a:lnTo>
                    <a:pt x="61" y="20"/>
                  </a:lnTo>
                  <a:lnTo>
                    <a:pt x="26" y="30"/>
                  </a:lnTo>
                  <a:lnTo>
                    <a:pt x="6" y="41"/>
                  </a:lnTo>
                  <a:lnTo>
                    <a:pt x="0" y="53"/>
                  </a:lnTo>
                  <a:lnTo>
                    <a:pt x="6" y="65"/>
                  </a:lnTo>
                  <a:lnTo>
                    <a:pt x="23" y="73"/>
                  </a:lnTo>
                  <a:lnTo>
                    <a:pt x="45" y="82"/>
                  </a:lnTo>
                  <a:lnTo>
                    <a:pt x="72" y="89"/>
                  </a:lnTo>
                  <a:lnTo>
                    <a:pt x="102" y="96"/>
                  </a:lnTo>
                  <a:lnTo>
                    <a:pt x="132" y="101"/>
                  </a:lnTo>
                  <a:lnTo>
                    <a:pt x="162" y="107"/>
                  </a:lnTo>
                  <a:lnTo>
                    <a:pt x="188" y="110"/>
                  </a:lnTo>
                  <a:lnTo>
                    <a:pt x="209" y="113"/>
                  </a:lnTo>
                  <a:lnTo>
                    <a:pt x="224" y="114"/>
                  </a:lnTo>
                  <a:lnTo>
                    <a:pt x="229" y="115"/>
                  </a:lnTo>
                  <a:lnTo>
                    <a:pt x="232" y="107"/>
                  </a:lnTo>
                  <a:lnTo>
                    <a:pt x="227" y="106"/>
                  </a:lnTo>
                  <a:lnTo>
                    <a:pt x="212" y="105"/>
                  </a:lnTo>
                  <a:lnTo>
                    <a:pt x="191" y="101"/>
                  </a:lnTo>
                  <a:lnTo>
                    <a:pt x="165" y="98"/>
                  </a:lnTo>
                  <a:lnTo>
                    <a:pt x="135" y="93"/>
                  </a:lnTo>
                  <a:lnTo>
                    <a:pt x="105" y="87"/>
                  </a:lnTo>
                  <a:lnTo>
                    <a:pt x="75" y="81"/>
                  </a:lnTo>
                  <a:lnTo>
                    <a:pt x="51" y="73"/>
                  </a:lnTo>
                  <a:lnTo>
                    <a:pt x="29" y="67"/>
                  </a:lnTo>
                  <a:lnTo>
                    <a:pt x="15" y="58"/>
                  </a:lnTo>
                  <a:lnTo>
                    <a:pt x="12" y="53"/>
                  </a:lnTo>
                  <a:lnTo>
                    <a:pt x="15" y="47"/>
                  </a:lnTo>
                  <a:lnTo>
                    <a:pt x="31" y="39"/>
                  </a:lnTo>
                  <a:lnTo>
                    <a:pt x="64" y="29"/>
                  </a:lnTo>
                  <a:lnTo>
                    <a:pt x="115" y="18"/>
                  </a:lnTo>
                  <a:lnTo>
                    <a:pt x="184" y="8"/>
                  </a:lnTo>
                  <a:lnTo>
                    <a:pt x="1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 name="Freeform 1338"/>
            <p:cNvSpPr>
              <a:spLocks/>
            </p:cNvSpPr>
            <p:nvPr/>
          </p:nvSpPr>
          <p:spPr bwMode="auto">
            <a:xfrm>
              <a:off x="741" y="2361"/>
              <a:ext cx="264" cy="360"/>
            </a:xfrm>
            <a:custGeom>
              <a:avLst/>
              <a:gdLst>
                <a:gd name="T0" fmla="*/ 0 w 792"/>
                <a:gd name="T1" fmla="*/ 1 h 720"/>
                <a:gd name="T2" fmla="*/ 0 w 792"/>
                <a:gd name="T3" fmla="*/ 1 h 720"/>
                <a:gd name="T4" fmla="*/ 0 w 792"/>
                <a:gd name="T5" fmla="*/ 1 h 720"/>
                <a:gd name="T6" fmla="*/ 0 w 792"/>
                <a:gd name="T7" fmla="*/ 1 h 720"/>
                <a:gd name="T8" fmla="*/ 0 w 792"/>
                <a:gd name="T9" fmla="*/ 1 h 720"/>
                <a:gd name="T10" fmla="*/ 0 w 792"/>
                <a:gd name="T11" fmla="*/ 1 h 720"/>
                <a:gd name="T12" fmla="*/ 0 w 792"/>
                <a:gd name="T13" fmla="*/ 1 h 720"/>
                <a:gd name="T14" fmla="*/ 0 w 792"/>
                <a:gd name="T15" fmla="*/ 1 h 720"/>
                <a:gd name="T16" fmla="*/ 0 w 792"/>
                <a:gd name="T17" fmla="*/ 1 h 720"/>
                <a:gd name="T18" fmla="*/ 0 w 792"/>
                <a:gd name="T19" fmla="*/ 1 h 720"/>
                <a:gd name="T20" fmla="*/ 0 w 792"/>
                <a:gd name="T21" fmla="*/ 1 h 720"/>
                <a:gd name="T22" fmla="*/ 0 w 792"/>
                <a:gd name="T23" fmla="*/ 1 h 720"/>
                <a:gd name="T24" fmla="*/ 0 w 792"/>
                <a:gd name="T25" fmla="*/ 1 h 720"/>
                <a:gd name="T26" fmla="*/ 0 w 792"/>
                <a:gd name="T27" fmla="*/ 1 h 720"/>
                <a:gd name="T28" fmla="*/ 0 w 792"/>
                <a:gd name="T29" fmla="*/ 1 h 720"/>
                <a:gd name="T30" fmla="*/ 0 w 792"/>
                <a:gd name="T31" fmla="*/ 1 h 720"/>
                <a:gd name="T32" fmla="*/ 0 w 792"/>
                <a:gd name="T33" fmla="*/ 1 h 720"/>
                <a:gd name="T34" fmla="*/ 0 w 792"/>
                <a:gd name="T35" fmla="*/ 1 h 720"/>
                <a:gd name="T36" fmla="*/ 0 w 792"/>
                <a:gd name="T37" fmla="*/ 1 h 720"/>
                <a:gd name="T38" fmla="*/ 0 w 792"/>
                <a:gd name="T39" fmla="*/ 1 h 720"/>
                <a:gd name="T40" fmla="*/ 0 w 792"/>
                <a:gd name="T41" fmla="*/ 1 h 720"/>
                <a:gd name="T42" fmla="*/ 0 w 792"/>
                <a:gd name="T43" fmla="*/ 1 h 720"/>
                <a:gd name="T44" fmla="*/ 0 w 792"/>
                <a:gd name="T45" fmla="*/ 1 h 720"/>
                <a:gd name="T46" fmla="*/ 0 w 792"/>
                <a:gd name="T47" fmla="*/ 1 h 720"/>
                <a:gd name="T48" fmla="*/ 0 w 792"/>
                <a:gd name="T49" fmla="*/ 1 h 720"/>
                <a:gd name="T50" fmla="*/ 0 w 792"/>
                <a:gd name="T51" fmla="*/ 1 h 720"/>
                <a:gd name="T52" fmla="*/ 0 w 792"/>
                <a:gd name="T53" fmla="*/ 1 h 720"/>
                <a:gd name="T54" fmla="*/ 0 w 792"/>
                <a:gd name="T55" fmla="*/ 1 h 720"/>
                <a:gd name="T56" fmla="*/ 0 w 792"/>
                <a:gd name="T57" fmla="*/ 1 h 720"/>
                <a:gd name="T58" fmla="*/ 0 w 792"/>
                <a:gd name="T59" fmla="*/ 1 h 720"/>
                <a:gd name="T60" fmla="*/ 0 w 792"/>
                <a:gd name="T61" fmla="*/ 1 h 720"/>
                <a:gd name="T62" fmla="*/ 0 w 792"/>
                <a:gd name="T63" fmla="*/ 1 h 720"/>
                <a:gd name="T64" fmla="*/ 0 w 792"/>
                <a:gd name="T65" fmla="*/ 1 h 720"/>
                <a:gd name="T66" fmla="*/ 0 w 792"/>
                <a:gd name="T67" fmla="*/ 1 h 720"/>
                <a:gd name="T68" fmla="*/ 0 w 792"/>
                <a:gd name="T69" fmla="*/ 1 h 720"/>
                <a:gd name="T70" fmla="*/ 0 w 792"/>
                <a:gd name="T71" fmla="*/ 1 h 720"/>
                <a:gd name="T72" fmla="*/ 0 w 792"/>
                <a:gd name="T73" fmla="*/ 1 h 720"/>
                <a:gd name="T74" fmla="*/ 0 w 792"/>
                <a:gd name="T75" fmla="*/ 1 h 720"/>
                <a:gd name="T76" fmla="*/ 0 w 792"/>
                <a:gd name="T77" fmla="*/ 1 h 720"/>
                <a:gd name="T78" fmla="*/ 0 w 792"/>
                <a:gd name="T79" fmla="*/ 1 h 720"/>
                <a:gd name="T80" fmla="*/ 0 w 792"/>
                <a:gd name="T81" fmla="*/ 1 h 720"/>
                <a:gd name="T82" fmla="*/ 0 w 792"/>
                <a:gd name="T83" fmla="*/ 1 h 720"/>
                <a:gd name="T84" fmla="*/ 0 w 792"/>
                <a:gd name="T85" fmla="*/ 1 h 720"/>
                <a:gd name="T86" fmla="*/ 0 w 792"/>
                <a:gd name="T87" fmla="*/ 1 h 720"/>
                <a:gd name="T88" fmla="*/ 0 w 792"/>
                <a:gd name="T89" fmla="*/ 1 h 720"/>
                <a:gd name="T90" fmla="*/ 0 w 792"/>
                <a:gd name="T91" fmla="*/ 1 h 720"/>
                <a:gd name="T92" fmla="*/ 0 w 792"/>
                <a:gd name="T93" fmla="*/ 1 h 720"/>
                <a:gd name="T94" fmla="*/ 0 w 792"/>
                <a:gd name="T95" fmla="*/ 1 h 720"/>
                <a:gd name="T96" fmla="*/ 0 w 792"/>
                <a:gd name="T97" fmla="*/ 1 h 720"/>
                <a:gd name="T98" fmla="*/ 0 w 792"/>
                <a:gd name="T99" fmla="*/ 1 h 720"/>
                <a:gd name="T100" fmla="*/ 0 w 792"/>
                <a:gd name="T101" fmla="*/ 1 h 720"/>
                <a:gd name="T102" fmla="*/ 0 w 792"/>
                <a:gd name="T103" fmla="*/ 1 h 720"/>
                <a:gd name="T104" fmla="*/ 0 w 792"/>
                <a:gd name="T105" fmla="*/ 1 h 720"/>
                <a:gd name="T106" fmla="*/ 0 w 792"/>
                <a:gd name="T107" fmla="*/ 1 h 720"/>
                <a:gd name="T108" fmla="*/ 0 w 792"/>
                <a:gd name="T109" fmla="*/ 1 h 720"/>
                <a:gd name="T110" fmla="*/ 0 w 792"/>
                <a:gd name="T111" fmla="*/ 1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2"/>
                <a:gd name="T169" fmla="*/ 0 h 720"/>
                <a:gd name="T170" fmla="*/ 792 w 79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2" h="720">
                  <a:moveTo>
                    <a:pt x="631" y="633"/>
                  </a:moveTo>
                  <a:lnTo>
                    <a:pt x="620" y="630"/>
                  </a:lnTo>
                  <a:lnTo>
                    <a:pt x="610" y="629"/>
                  </a:lnTo>
                  <a:lnTo>
                    <a:pt x="601" y="627"/>
                  </a:lnTo>
                  <a:lnTo>
                    <a:pt x="590" y="626"/>
                  </a:lnTo>
                  <a:lnTo>
                    <a:pt x="580" y="626"/>
                  </a:lnTo>
                  <a:lnTo>
                    <a:pt x="569" y="625"/>
                  </a:lnTo>
                  <a:lnTo>
                    <a:pt x="559" y="626"/>
                  </a:lnTo>
                  <a:lnTo>
                    <a:pt x="548" y="627"/>
                  </a:lnTo>
                  <a:lnTo>
                    <a:pt x="526" y="630"/>
                  </a:lnTo>
                  <a:lnTo>
                    <a:pt x="503" y="634"/>
                  </a:lnTo>
                  <a:lnTo>
                    <a:pt x="483" y="636"/>
                  </a:lnTo>
                  <a:lnTo>
                    <a:pt x="460" y="637"/>
                  </a:lnTo>
                  <a:lnTo>
                    <a:pt x="438" y="639"/>
                  </a:lnTo>
                  <a:lnTo>
                    <a:pt x="417" y="640"/>
                  </a:lnTo>
                  <a:lnTo>
                    <a:pt x="394" y="640"/>
                  </a:lnTo>
                  <a:lnTo>
                    <a:pt x="373" y="641"/>
                  </a:lnTo>
                  <a:lnTo>
                    <a:pt x="351" y="642"/>
                  </a:lnTo>
                  <a:lnTo>
                    <a:pt x="330" y="643"/>
                  </a:lnTo>
                  <a:lnTo>
                    <a:pt x="309" y="644"/>
                  </a:lnTo>
                  <a:lnTo>
                    <a:pt x="287" y="647"/>
                  </a:lnTo>
                  <a:lnTo>
                    <a:pt x="266" y="649"/>
                  </a:lnTo>
                  <a:lnTo>
                    <a:pt x="245" y="652"/>
                  </a:lnTo>
                  <a:lnTo>
                    <a:pt x="222" y="655"/>
                  </a:lnTo>
                  <a:lnTo>
                    <a:pt x="201" y="660"/>
                  </a:lnTo>
                  <a:lnTo>
                    <a:pt x="194" y="662"/>
                  </a:lnTo>
                  <a:lnTo>
                    <a:pt x="188" y="664"/>
                  </a:lnTo>
                  <a:lnTo>
                    <a:pt x="180" y="666"/>
                  </a:lnTo>
                  <a:lnTo>
                    <a:pt x="175" y="668"/>
                  </a:lnTo>
                  <a:lnTo>
                    <a:pt x="167" y="671"/>
                  </a:lnTo>
                  <a:lnTo>
                    <a:pt x="161" y="674"/>
                  </a:lnTo>
                  <a:lnTo>
                    <a:pt x="155" y="677"/>
                  </a:lnTo>
                  <a:lnTo>
                    <a:pt x="149" y="680"/>
                  </a:lnTo>
                  <a:lnTo>
                    <a:pt x="142" y="686"/>
                  </a:lnTo>
                  <a:lnTo>
                    <a:pt x="133" y="693"/>
                  </a:lnTo>
                  <a:lnTo>
                    <a:pt x="125" y="701"/>
                  </a:lnTo>
                  <a:lnTo>
                    <a:pt x="119" y="707"/>
                  </a:lnTo>
                  <a:lnTo>
                    <a:pt x="112" y="714"/>
                  </a:lnTo>
                  <a:lnTo>
                    <a:pt x="104" y="718"/>
                  </a:lnTo>
                  <a:lnTo>
                    <a:pt x="98" y="720"/>
                  </a:lnTo>
                  <a:lnTo>
                    <a:pt x="91" y="718"/>
                  </a:lnTo>
                  <a:lnTo>
                    <a:pt x="70" y="705"/>
                  </a:lnTo>
                  <a:lnTo>
                    <a:pt x="59" y="691"/>
                  </a:lnTo>
                  <a:lnTo>
                    <a:pt x="55" y="674"/>
                  </a:lnTo>
                  <a:lnTo>
                    <a:pt x="56" y="656"/>
                  </a:lnTo>
                  <a:lnTo>
                    <a:pt x="64" y="638"/>
                  </a:lnTo>
                  <a:lnTo>
                    <a:pt x="73" y="619"/>
                  </a:lnTo>
                  <a:lnTo>
                    <a:pt x="85" y="600"/>
                  </a:lnTo>
                  <a:lnTo>
                    <a:pt x="97" y="583"/>
                  </a:lnTo>
                  <a:lnTo>
                    <a:pt x="98" y="579"/>
                  </a:lnTo>
                  <a:lnTo>
                    <a:pt x="98" y="574"/>
                  </a:lnTo>
                  <a:lnTo>
                    <a:pt x="95" y="568"/>
                  </a:lnTo>
                  <a:lnTo>
                    <a:pt x="89" y="562"/>
                  </a:lnTo>
                  <a:lnTo>
                    <a:pt x="85" y="558"/>
                  </a:lnTo>
                  <a:lnTo>
                    <a:pt x="80" y="553"/>
                  </a:lnTo>
                  <a:lnTo>
                    <a:pt x="77" y="548"/>
                  </a:lnTo>
                  <a:lnTo>
                    <a:pt x="76" y="543"/>
                  </a:lnTo>
                  <a:lnTo>
                    <a:pt x="74" y="538"/>
                  </a:lnTo>
                  <a:lnTo>
                    <a:pt x="74" y="532"/>
                  </a:lnTo>
                  <a:lnTo>
                    <a:pt x="76" y="528"/>
                  </a:lnTo>
                  <a:lnTo>
                    <a:pt x="77" y="522"/>
                  </a:lnTo>
                  <a:lnTo>
                    <a:pt x="82" y="512"/>
                  </a:lnTo>
                  <a:lnTo>
                    <a:pt x="86" y="501"/>
                  </a:lnTo>
                  <a:lnTo>
                    <a:pt x="91" y="490"/>
                  </a:lnTo>
                  <a:lnTo>
                    <a:pt x="94" y="479"/>
                  </a:lnTo>
                  <a:lnTo>
                    <a:pt x="98" y="467"/>
                  </a:lnTo>
                  <a:lnTo>
                    <a:pt x="101" y="457"/>
                  </a:lnTo>
                  <a:lnTo>
                    <a:pt x="104" y="446"/>
                  </a:lnTo>
                  <a:lnTo>
                    <a:pt x="107" y="434"/>
                  </a:lnTo>
                  <a:lnTo>
                    <a:pt x="110" y="423"/>
                  </a:lnTo>
                  <a:lnTo>
                    <a:pt x="112" y="412"/>
                  </a:lnTo>
                  <a:lnTo>
                    <a:pt x="113" y="400"/>
                  </a:lnTo>
                  <a:lnTo>
                    <a:pt x="115" y="390"/>
                  </a:lnTo>
                  <a:lnTo>
                    <a:pt x="115" y="378"/>
                  </a:lnTo>
                  <a:lnTo>
                    <a:pt x="115" y="366"/>
                  </a:lnTo>
                  <a:lnTo>
                    <a:pt x="113" y="355"/>
                  </a:lnTo>
                  <a:lnTo>
                    <a:pt x="112" y="343"/>
                  </a:lnTo>
                  <a:lnTo>
                    <a:pt x="95" y="343"/>
                  </a:lnTo>
                  <a:lnTo>
                    <a:pt x="77" y="343"/>
                  </a:lnTo>
                  <a:lnTo>
                    <a:pt x="61" y="342"/>
                  </a:lnTo>
                  <a:lnTo>
                    <a:pt x="44" y="341"/>
                  </a:lnTo>
                  <a:lnTo>
                    <a:pt x="29" y="337"/>
                  </a:lnTo>
                  <a:lnTo>
                    <a:pt x="18" y="331"/>
                  </a:lnTo>
                  <a:lnTo>
                    <a:pt x="7" y="324"/>
                  </a:lnTo>
                  <a:lnTo>
                    <a:pt x="3" y="313"/>
                  </a:lnTo>
                  <a:lnTo>
                    <a:pt x="0" y="297"/>
                  </a:lnTo>
                  <a:lnTo>
                    <a:pt x="0" y="280"/>
                  </a:lnTo>
                  <a:lnTo>
                    <a:pt x="1" y="262"/>
                  </a:lnTo>
                  <a:lnTo>
                    <a:pt x="4" y="244"/>
                  </a:lnTo>
                  <a:lnTo>
                    <a:pt x="7" y="224"/>
                  </a:lnTo>
                  <a:lnTo>
                    <a:pt x="12" y="206"/>
                  </a:lnTo>
                  <a:lnTo>
                    <a:pt x="18" y="188"/>
                  </a:lnTo>
                  <a:lnTo>
                    <a:pt x="23" y="169"/>
                  </a:lnTo>
                  <a:lnTo>
                    <a:pt x="31" y="152"/>
                  </a:lnTo>
                  <a:lnTo>
                    <a:pt x="37" y="136"/>
                  </a:lnTo>
                  <a:lnTo>
                    <a:pt x="43" y="122"/>
                  </a:lnTo>
                  <a:lnTo>
                    <a:pt x="49" y="109"/>
                  </a:lnTo>
                  <a:lnTo>
                    <a:pt x="55" y="97"/>
                  </a:lnTo>
                  <a:lnTo>
                    <a:pt x="59" y="89"/>
                  </a:lnTo>
                  <a:lnTo>
                    <a:pt x="62" y="83"/>
                  </a:lnTo>
                  <a:lnTo>
                    <a:pt x="65" y="80"/>
                  </a:lnTo>
                  <a:lnTo>
                    <a:pt x="89" y="62"/>
                  </a:lnTo>
                  <a:lnTo>
                    <a:pt x="118" y="47"/>
                  </a:lnTo>
                  <a:lnTo>
                    <a:pt x="149" y="36"/>
                  </a:lnTo>
                  <a:lnTo>
                    <a:pt x="183" y="29"/>
                  </a:lnTo>
                  <a:lnTo>
                    <a:pt x="218" y="22"/>
                  </a:lnTo>
                  <a:lnTo>
                    <a:pt x="249" y="18"/>
                  </a:lnTo>
                  <a:lnTo>
                    <a:pt x="276" y="15"/>
                  </a:lnTo>
                  <a:lnTo>
                    <a:pt x="299" y="13"/>
                  </a:lnTo>
                  <a:lnTo>
                    <a:pt x="303" y="10"/>
                  </a:lnTo>
                  <a:lnTo>
                    <a:pt x="308" y="6"/>
                  </a:lnTo>
                  <a:lnTo>
                    <a:pt x="312" y="2"/>
                  </a:lnTo>
                  <a:lnTo>
                    <a:pt x="318" y="0"/>
                  </a:lnTo>
                  <a:lnTo>
                    <a:pt x="334" y="1"/>
                  </a:lnTo>
                  <a:lnTo>
                    <a:pt x="354" y="3"/>
                  </a:lnTo>
                  <a:lnTo>
                    <a:pt x="376" y="7"/>
                  </a:lnTo>
                  <a:lnTo>
                    <a:pt x="399" y="13"/>
                  </a:lnTo>
                  <a:lnTo>
                    <a:pt x="423" y="19"/>
                  </a:lnTo>
                  <a:lnTo>
                    <a:pt x="447" y="26"/>
                  </a:lnTo>
                  <a:lnTo>
                    <a:pt x="471" y="32"/>
                  </a:lnTo>
                  <a:lnTo>
                    <a:pt x="493" y="38"/>
                  </a:lnTo>
                  <a:lnTo>
                    <a:pt x="514" y="45"/>
                  </a:lnTo>
                  <a:lnTo>
                    <a:pt x="535" y="51"/>
                  </a:lnTo>
                  <a:lnTo>
                    <a:pt x="556" y="59"/>
                  </a:lnTo>
                  <a:lnTo>
                    <a:pt x="577" y="68"/>
                  </a:lnTo>
                  <a:lnTo>
                    <a:pt x="598" y="76"/>
                  </a:lnTo>
                  <a:lnTo>
                    <a:pt x="617" y="86"/>
                  </a:lnTo>
                  <a:lnTo>
                    <a:pt x="635" y="97"/>
                  </a:lnTo>
                  <a:lnTo>
                    <a:pt x="654" y="108"/>
                  </a:lnTo>
                  <a:lnTo>
                    <a:pt x="671" y="119"/>
                  </a:lnTo>
                  <a:lnTo>
                    <a:pt x="686" y="131"/>
                  </a:lnTo>
                  <a:lnTo>
                    <a:pt x="701" y="144"/>
                  </a:lnTo>
                  <a:lnTo>
                    <a:pt x="714" y="158"/>
                  </a:lnTo>
                  <a:lnTo>
                    <a:pt x="725" y="172"/>
                  </a:lnTo>
                  <a:lnTo>
                    <a:pt x="734" y="188"/>
                  </a:lnTo>
                  <a:lnTo>
                    <a:pt x="741" y="204"/>
                  </a:lnTo>
                  <a:lnTo>
                    <a:pt x="747" y="220"/>
                  </a:lnTo>
                  <a:lnTo>
                    <a:pt x="749" y="226"/>
                  </a:lnTo>
                  <a:lnTo>
                    <a:pt x="753" y="239"/>
                  </a:lnTo>
                  <a:lnTo>
                    <a:pt x="758" y="258"/>
                  </a:lnTo>
                  <a:lnTo>
                    <a:pt x="762" y="277"/>
                  </a:lnTo>
                  <a:lnTo>
                    <a:pt x="768" y="298"/>
                  </a:lnTo>
                  <a:lnTo>
                    <a:pt x="773" y="315"/>
                  </a:lnTo>
                  <a:lnTo>
                    <a:pt x="776" y="328"/>
                  </a:lnTo>
                  <a:lnTo>
                    <a:pt x="776" y="334"/>
                  </a:lnTo>
                  <a:lnTo>
                    <a:pt x="776" y="347"/>
                  </a:lnTo>
                  <a:lnTo>
                    <a:pt x="779" y="361"/>
                  </a:lnTo>
                  <a:lnTo>
                    <a:pt x="785" y="376"/>
                  </a:lnTo>
                  <a:lnTo>
                    <a:pt x="789" y="390"/>
                  </a:lnTo>
                  <a:lnTo>
                    <a:pt x="792" y="404"/>
                  </a:lnTo>
                  <a:lnTo>
                    <a:pt x="792" y="417"/>
                  </a:lnTo>
                  <a:lnTo>
                    <a:pt x="786" y="428"/>
                  </a:lnTo>
                  <a:lnTo>
                    <a:pt x="774" y="439"/>
                  </a:lnTo>
                  <a:lnTo>
                    <a:pt x="762" y="424"/>
                  </a:lnTo>
                  <a:lnTo>
                    <a:pt x="746" y="412"/>
                  </a:lnTo>
                  <a:lnTo>
                    <a:pt x="725" y="406"/>
                  </a:lnTo>
                  <a:lnTo>
                    <a:pt x="704" y="403"/>
                  </a:lnTo>
                  <a:lnTo>
                    <a:pt x="683" y="405"/>
                  </a:lnTo>
                  <a:lnTo>
                    <a:pt x="663" y="410"/>
                  </a:lnTo>
                  <a:lnTo>
                    <a:pt x="647" y="420"/>
                  </a:lnTo>
                  <a:lnTo>
                    <a:pt x="635" y="433"/>
                  </a:lnTo>
                  <a:lnTo>
                    <a:pt x="628" y="448"/>
                  </a:lnTo>
                  <a:lnTo>
                    <a:pt x="625" y="463"/>
                  </a:lnTo>
                  <a:lnTo>
                    <a:pt x="623" y="479"/>
                  </a:lnTo>
                  <a:lnTo>
                    <a:pt x="623" y="494"/>
                  </a:lnTo>
                  <a:lnTo>
                    <a:pt x="626" y="511"/>
                  </a:lnTo>
                  <a:lnTo>
                    <a:pt x="628" y="527"/>
                  </a:lnTo>
                  <a:lnTo>
                    <a:pt x="631" y="543"/>
                  </a:lnTo>
                  <a:lnTo>
                    <a:pt x="634" y="559"/>
                  </a:lnTo>
                  <a:lnTo>
                    <a:pt x="631" y="633"/>
                  </a:lnTo>
                  <a:close/>
                </a:path>
              </a:pathLst>
            </a:custGeom>
            <a:solidFill>
              <a:srgbClr val="7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 name="Freeform 1339"/>
            <p:cNvSpPr>
              <a:spLocks/>
            </p:cNvSpPr>
            <p:nvPr/>
          </p:nvSpPr>
          <p:spPr bwMode="auto">
            <a:xfrm>
              <a:off x="923" y="2671"/>
              <a:ext cx="29" cy="8"/>
            </a:xfrm>
            <a:custGeom>
              <a:avLst/>
              <a:gdLst>
                <a:gd name="T0" fmla="*/ 0 w 85"/>
                <a:gd name="T1" fmla="*/ 1 h 16"/>
                <a:gd name="T2" fmla="*/ 0 w 85"/>
                <a:gd name="T3" fmla="*/ 1 h 16"/>
                <a:gd name="T4" fmla="*/ 0 w 85"/>
                <a:gd name="T5" fmla="*/ 1 h 16"/>
                <a:gd name="T6" fmla="*/ 0 w 85"/>
                <a:gd name="T7" fmla="*/ 1 h 16"/>
                <a:gd name="T8" fmla="*/ 0 w 85"/>
                <a:gd name="T9" fmla="*/ 1 h 16"/>
                <a:gd name="T10" fmla="*/ 0 w 85"/>
                <a:gd name="T11" fmla="*/ 1 h 16"/>
                <a:gd name="T12" fmla="*/ 0 w 85"/>
                <a:gd name="T13" fmla="*/ 1 h 16"/>
                <a:gd name="T14" fmla="*/ 0 w 85"/>
                <a:gd name="T15" fmla="*/ 1 h 16"/>
                <a:gd name="T16" fmla="*/ 0 w 85"/>
                <a:gd name="T17" fmla="*/ 1 h 16"/>
                <a:gd name="T18" fmla="*/ 0 w 85"/>
                <a:gd name="T19" fmla="*/ 1 h 16"/>
                <a:gd name="T20" fmla="*/ 0 w 85"/>
                <a:gd name="T21" fmla="*/ 1 h 16"/>
                <a:gd name="T22" fmla="*/ 0 w 85"/>
                <a:gd name="T23" fmla="*/ 1 h 16"/>
                <a:gd name="T24" fmla="*/ 0 w 85"/>
                <a:gd name="T25" fmla="*/ 1 h 16"/>
                <a:gd name="T26" fmla="*/ 0 w 85"/>
                <a:gd name="T27" fmla="*/ 1 h 16"/>
                <a:gd name="T28" fmla="*/ 0 w 85"/>
                <a:gd name="T29" fmla="*/ 1 h 16"/>
                <a:gd name="T30" fmla="*/ 0 w 85"/>
                <a:gd name="T31" fmla="*/ 1 h 16"/>
                <a:gd name="T32" fmla="*/ 0 w 85"/>
                <a:gd name="T33" fmla="*/ 0 h 16"/>
                <a:gd name="T34" fmla="*/ 0 w 85"/>
                <a:gd name="T35" fmla="*/ 1 h 16"/>
                <a:gd name="T36" fmla="*/ 0 w 85"/>
                <a:gd name="T37" fmla="*/ 1 h 16"/>
                <a:gd name="T38" fmla="*/ 0 w 85"/>
                <a:gd name="T39" fmla="*/ 1 h 16"/>
                <a:gd name="T40" fmla="*/ 0 w 85"/>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6"/>
                <a:gd name="T65" fmla="*/ 85 w 85"/>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6">
                  <a:moveTo>
                    <a:pt x="3" y="11"/>
                  </a:moveTo>
                  <a:lnTo>
                    <a:pt x="3" y="11"/>
                  </a:lnTo>
                  <a:lnTo>
                    <a:pt x="13" y="9"/>
                  </a:lnTo>
                  <a:lnTo>
                    <a:pt x="22" y="8"/>
                  </a:lnTo>
                  <a:lnTo>
                    <a:pt x="33" y="9"/>
                  </a:lnTo>
                  <a:lnTo>
                    <a:pt x="43" y="9"/>
                  </a:lnTo>
                  <a:lnTo>
                    <a:pt x="52" y="11"/>
                  </a:lnTo>
                  <a:lnTo>
                    <a:pt x="61" y="13"/>
                  </a:lnTo>
                  <a:lnTo>
                    <a:pt x="72" y="14"/>
                  </a:lnTo>
                  <a:lnTo>
                    <a:pt x="82" y="16"/>
                  </a:lnTo>
                  <a:lnTo>
                    <a:pt x="85" y="7"/>
                  </a:lnTo>
                  <a:lnTo>
                    <a:pt x="75" y="5"/>
                  </a:lnTo>
                  <a:lnTo>
                    <a:pt x="64" y="4"/>
                  </a:lnTo>
                  <a:lnTo>
                    <a:pt x="55" y="2"/>
                  </a:lnTo>
                  <a:lnTo>
                    <a:pt x="43" y="1"/>
                  </a:lnTo>
                  <a:lnTo>
                    <a:pt x="33" y="1"/>
                  </a:lnTo>
                  <a:lnTo>
                    <a:pt x="22" y="0"/>
                  </a:lnTo>
                  <a:lnTo>
                    <a:pt x="10" y="1"/>
                  </a:lnTo>
                  <a:lnTo>
                    <a:pt x="0" y="2"/>
                  </a:lnTo>
                  <a:lnTo>
                    <a:pt x="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 name="Freeform 1340"/>
            <p:cNvSpPr>
              <a:spLocks/>
            </p:cNvSpPr>
            <p:nvPr/>
          </p:nvSpPr>
          <p:spPr bwMode="auto">
            <a:xfrm>
              <a:off x="808" y="2672"/>
              <a:ext cx="116" cy="21"/>
            </a:xfrm>
            <a:custGeom>
              <a:avLst/>
              <a:gdLst>
                <a:gd name="T0" fmla="*/ 0 w 350"/>
                <a:gd name="T1" fmla="*/ 1 h 41"/>
                <a:gd name="T2" fmla="*/ 0 w 350"/>
                <a:gd name="T3" fmla="*/ 1 h 41"/>
                <a:gd name="T4" fmla="*/ 0 w 350"/>
                <a:gd name="T5" fmla="*/ 1 h 41"/>
                <a:gd name="T6" fmla="*/ 0 w 350"/>
                <a:gd name="T7" fmla="*/ 1 h 41"/>
                <a:gd name="T8" fmla="*/ 0 w 350"/>
                <a:gd name="T9" fmla="*/ 1 h 41"/>
                <a:gd name="T10" fmla="*/ 0 w 350"/>
                <a:gd name="T11" fmla="*/ 1 h 41"/>
                <a:gd name="T12" fmla="*/ 0 w 350"/>
                <a:gd name="T13" fmla="*/ 1 h 41"/>
                <a:gd name="T14" fmla="*/ 0 w 350"/>
                <a:gd name="T15" fmla="*/ 1 h 41"/>
                <a:gd name="T16" fmla="*/ 0 w 350"/>
                <a:gd name="T17" fmla="*/ 1 h 41"/>
                <a:gd name="T18" fmla="*/ 0 w 350"/>
                <a:gd name="T19" fmla="*/ 1 h 41"/>
                <a:gd name="T20" fmla="*/ 0 w 350"/>
                <a:gd name="T21" fmla="*/ 1 h 41"/>
                <a:gd name="T22" fmla="*/ 0 w 350"/>
                <a:gd name="T23" fmla="*/ 1 h 41"/>
                <a:gd name="T24" fmla="*/ 0 w 350"/>
                <a:gd name="T25" fmla="*/ 1 h 41"/>
                <a:gd name="T26" fmla="*/ 0 w 350"/>
                <a:gd name="T27" fmla="*/ 1 h 41"/>
                <a:gd name="T28" fmla="*/ 0 w 350"/>
                <a:gd name="T29" fmla="*/ 1 h 41"/>
                <a:gd name="T30" fmla="*/ 0 w 350"/>
                <a:gd name="T31" fmla="*/ 1 h 41"/>
                <a:gd name="T32" fmla="*/ 0 w 350"/>
                <a:gd name="T33" fmla="*/ 1 h 41"/>
                <a:gd name="T34" fmla="*/ 0 w 350"/>
                <a:gd name="T35" fmla="*/ 1 h 41"/>
                <a:gd name="T36" fmla="*/ 0 w 350"/>
                <a:gd name="T37" fmla="*/ 0 h 41"/>
                <a:gd name="T38" fmla="*/ 0 w 350"/>
                <a:gd name="T39" fmla="*/ 1 h 41"/>
                <a:gd name="T40" fmla="*/ 0 w 350"/>
                <a:gd name="T41" fmla="*/ 1 h 41"/>
                <a:gd name="T42" fmla="*/ 0 w 350"/>
                <a:gd name="T43" fmla="*/ 1 h 41"/>
                <a:gd name="T44" fmla="*/ 0 w 350"/>
                <a:gd name="T45" fmla="*/ 1 h 41"/>
                <a:gd name="T46" fmla="*/ 0 w 350"/>
                <a:gd name="T47" fmla="*/ 1 h 41"/>
                <a:gd name="T48" fmla="*/ 0 w 350"/>
                <a:gd name="T49" fmla="*/ 1 h 41"/>
                <a:gd name="T50" fmla="*/ 0 w 350"/>
                <a:gd name="T51" fmla="*/ 1 h 41"/>
                <a:gd name="T52" fmla="*/ 0 w 350"/>
                <a:gd name="T53" fmla="*/ 1 h 41"/>
                <a:gd name="T54" fmla="*/ 0 w 350"/>
                <a:gd name="T55" fmla="*/ 1 h 41"/>
                <a:gd name="T56" fmla="*/ 0 w 350"/>
                <a:gd name="T57" fmla="*/ 1 h 41"/>
                <a:gd name="T58" fmla="*/ 0 w 350"/>
                <a:gd name="T59" fmla="*/ 1 h 41"/>
                <a:gd name="T60" fmla="*/ 0 w 350"/>
                <a:gd name="T61" fmla="*/ 1 h 41"/>
                <a:gd name="T62" fmla="*/ 0 w 350"/>
                <a:gd name="T63" fmla="*/ 1 h 41"/>
                <a:gd name="T64" fmla="*/ 0 w 350"/>
                <a:gd name="T65" fmla="*/ 1 h 41"/>
                <a:gd name="T66" fmla="*/ 0 w 350"/>
                <a:gd name="T67" fmla="*/ 1 h 41"/>
                <a:gd name="T68" fmla="*/ 0 w 350"/>
                <a:gd name="T69" fmla="*/ 1 h 41"/>
                <a:gd name="T70" fmla="*/ 0 w 350"/>
                <a:gd name="T71" fmla="*/ 1 h 41"/>
                <a:gd name="T72" fmla="*/ 0 w 350"/>
                <a:gd name="T73" fmla="*/ 1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0"/>
                <a:gd name="T112" fmla="*/ 0 h 41"/>
                <a:gd name="T113" fmla="*/ 350 w 350"/>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0" h="41">
                  <a:moveTo>
                    <a:pt x="3" y="41"/>
                  </a:moveTo>
                  <a:lnTo>
                    <a:pt x="3" y="41"/>
                  </a:lnTo>
                  <a:lnTo>
                    <a:pt x="24" y="37"/>
                  </a:lnTo>
                  <a:lnTo>
                    <a:pt x="46" y="33"/>
                  </a:lnTo>
                  <a:lnTo>
                    <a:pt x="67" y="30"/>
                  </a:lnTo>
                  <a:lnTo>
                    <a:pt x="88" y="28"/>
                  </a:lnTo>
                  <a:lnTo>
                    <a:pt x="109" y="26"/>
                  </a:lnTo>
                  <a:lnTo>
                    <a:pt x="130" y="25"/>
                  </a:lnTo>
                  <a:lnTo>
                    <a:pt x="151" y="24"/>
                  </a:lnTo>
                  <a:lnTo>
                    <a:pt x="173" y="23"/>
                  </a:lnTo>
                  <a:lnTo>
                    <a:pt x="194" y="21"/>
                  </a:lnTo>
                  <a:lnTo>
                    <a:pt x="217" y="21"/>
                  </a:lnTo>
                  <a:lnTo>
                    <a:pt x="238" y="20"/>
                  </a:lnTo>
                  <a:lnTo>
                    <a:pt x="260" y="18"/>
                  </a:lnTo>
                  <a:lnTo>
                    <a:pt x="283" y="17"/>
                  </a:lnTo>
                  <a:lnTo>
                    <a:pt x="305" y="15"/>
                  </a:lnTo>
                  <a:lnTo>
                    <a:pt x="327" y="12"/>
                  </a:lnTo>
                  <a:lnTo>
                    <a:pt x="350" y="9"/>
                  </a:lnTo>
                  <a:lnTo>
                    <a:pt x="347" y="0"/>
                  </a:lnTo>
                  <a:lnTo>
                    <a:pt x="324" y="3"/>
                  </a:lnTo>
                  <a:lnTo>
                    <a:pt x="302" y="6"/>
                  </a:lnTo>
                  <a:lnTo>
                    <a:pt x="283" y="9"/>
                  </a:lnTo>
                  <a:lnTo>
                    <a:pt x="260" y="10"/>
                  </a:lnTo>
                  <a:lnTo>
                    <a:pt x="238" y="12"/>
                  </a:lnTo>
                  <a:lnTo>
                    <a:pt x="217" y="13"/>
                  </a:lnTo>
                  <a:lnTo>
                    <a:pt x="194" y="13"/>
                  </a:lnTo>
                  <a:lnTo>
                    <a:pt x="173" y="14"/>
                  </a:lnTo>
                  <a:lnTo>
                    <a:pt x="151" y="15"/>
                  </a:lnTo>
                  <a:lnTo>
                    <a:pt x="130" y="16"/>
                  </a:lnTo>
                  <a:lnTo>
                    <a:pt x="109" y="17"/>
                  </a:lnTo>
                  <a:lnTo>
                    <a:pt x="85" y="19"/>
                  </a:lnTo>
                  <a:lnTo>
                    <a:pt x="64" y="21"/>
                  </a:lnTo>
                  <a:lnTo>
                    <a:pt x="43" y="25"/>
                  </a:lnTo>
                  <a:lnTo>
                    <a:pt x="21" y="28"/>
                  </a:lnTo>
                  <a:lnTo>
                    <a:pt x="0" y="32"/>
                  </a:lnTo>
                  <a:lnTo>
                    <a:pt x="3"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 name="Freeform 1341"/>
            <p:cNvSpPr>
              <a:spLocks/>
            </p:cNvSpPr>
            <p:nvPr/>
          </p:nvSpPr>
          <p:spPr bwMode="auto">
            <a:xfrm>
              <a:off x="790" y="2689"/>
              <a:ext cx="19" cy="14"/>
            </a:xfrm>
            <a:custGeom>
              <a:avLst/>
              <a:gdLst>
                <a:gd name="T0" fmla="*/ 0 w 57"/>
                <a:gd name="T1" fmla="*/ 1 h 28"/>
                <a:gd name="T2" fmla="*/ 0 w 57"/>
                <a:gd name="T3" fmla="*/ 1 h 28"/>
                <a:gd name="T4" fmla="*/ 0 w 57"/>
                <a:gd name="T5" fmla="*/ 1 h 28"/>
                <a:gd name="T6" fmla="*/ 0 w 57"/>
                <a:gd name="T7" fmla="*/ 1 h 28"/>
                <a:gd name="T8" fmla="*/ 0 w 57"/>
                <a:gd name="T9" fmla="*/ 1 h 28"/>
                <a:gd name="T10" fmla="*/ 0 w 57"/>
                <a:gd name="T11" fmla="*/ 1 h 28"/>
                <a:gd name="T12" fmla="*/ 0 w 57"/>
                <a:gd name="T13" fmla="*/ 1 h 28"/>
                <a:gd name="T14" fmla="*/ 0 w 57"/>
                <a:gd name="T15" fmla="*/ 1 h 28"/>
                <a:gd name="T16" fmla="*/ 0 w 57"/>
                <a:gd name="T17" fmla="*/ 1 h 28"/>
                <a:gd name="T18" fmla="*/ 0 w 57"/>
                <a:gd name="T19" fmla="*/ 1 h 28"/>
                <a:gd name="T20" fmla="*/ 0 w 57"/>
                <a:gd name="T21" fmla="*/ 0 h 28"/>
                <a:gd name="T22" fmla="*/ 0 w 57"/>
                <a:gd name="T23" fmla="*/ 1 h 28"/>
                <a:gd name="T24" fmla="*/ 0 w 57"/>
                <a:gd name="T25" fmla="*/ 1 h 28"/>
                <a:gd name="T26" fmla="*/ 0 w 57"/>
                <a:gd name="T27" fmla="*/ 1 h 28"/>
                <a:gd name="T28" fmla="*/ 0 w 57"/>
                <a:gd name="T29" fmla="*/ 1 h 28"/>
                <a:gd name="T30" fmla="*/ 0 w 57"/>
                <a:gd name="T31" fmla="*/ 1 h 28"/>
                <a:gd name="T32" fmla="*/ 0 w 57"/>
                <a:gd name="T33" fmla="*/ 1 h 28"/>
                <a:gd name="T34" fmla="*/ 0 w 57"/>
                <a:gd name="T35" fmla="*/ 1 h 28"/>
                <a:gd name="T36" fmla="*/ 0 w 57"/>
                <a:gd name="T37" fmla="*/ 1 h 28"/>
                <a:gd name="T38" fmla="*/ 0 w 57"/>
                <a:gd name="T39" fmla="*/ 1 h 28"/>
                <a:gd name="T40" fmla="*/ 0 w 57"/>
                <a:gd name="T41" fmla="*/ 1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28"/>
                <a:gd name="T65" fmla="*/ 57 w 57"/>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28">
                  <a:moveTo>
                    <a:pt x="6" y="28"/>
                  </a:moveTo>
                  <a:lnTo>
                    <a:pt x="6" y="28"/>
                  </a:lnTo>
                  <a:lnTo>
                    <a:pt x="12" y="25"/>
                  </a:lnTo>
                  <a:lnTo>
                    <a:pt x="18" y="22"/>
                  </a:lnTo>
                  <a:lnTo>
                    <a:pt x="24" y="20"/>
                  </a:lnTo>
                  <a:lnTo>
                    <a:pt x="31" y="16"/>
                  </a:lnTo>
                  <a:lnTo>
                    <a:pt x="37" y="15"/>
                  </a:lnTo>
                  <a:lnTo>
                    <a:pt x="45" y="13"/>
                  </a:lnTo>
                  <a:lnTo>
                    <a:pt x="51" y="11"/>
                  </a:lnTo>
                  <a:lnTo>
                    <a:pt x="57" y="9"/>
                  </a:lnTo>
                  <a:lnTo>
                    <a:pt x="54" y="0"/>
                  </a:lnTo>
                  <a:lnTo>
                    <a:pt x="45" y="2"/>
                  </a:lnTo>
                  <a:lnTo>
                    <a:pt x="39" y="5"/>
                  </a:lnTo>
                  <a:lnTo>
                    <a:pt x="31" y="7"/>
                  </a:lnTo>
                  <a:lnTo>
                    <a:pt x="26" y="10"/>
                  </a:lnTo>
                  <a:lnTo>
                    <a:pt x="18" y="13"/>
                  </a:lnTo>
                  <a:lnTo>
                    <a:pt x="12" y="15"/>
                  </a:lnTo>
                  <a:lnTo>
                    <a:pt x="6" y="19"/>
                  </a:lnTo>
                  <a:lnTo>
                    <a:pt x="0" y="22"/>
                  </a:lnTo>
                  <a:lnTo>
                    <a:pt x="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 name="Freeform 1342"/>
            <p:cNvSpPr>
              <a:spLocks/>
            </p:cNvSpPr>
            <p:nvPr/>
          </p:nvSpPr>
          <p:spPr bwMode="auto">
            <a:xfrm>
              <a:off x="770" y="2699"/>
              <a:ext cx="22" cy="24"/>
            </a:xfrm>
            <a:custGeom>
              <a:avLst/>
              <a:gdLst>
                <a:gd name="T0" fmla="*/ 0 w 64"/>
                <a:gd name="T1" fmla="*/ 1 h 47"/>
                <a:gd name="T2" fmla="*/ 0 w 64"/>
                <a:gd name="T3" fmla="*/ 1 h 47"/>
                <a:gd name="T4" fmla="*/ 0 w 64"/>
                <a:gd name="T5" fmla="*/ 1 h 47"/>
                <a:gd name="T6" fmla="*/ 0 w 64"/>
                <a:gd name="T7" fmla="*/ 1 h 47"/>
                <a:gd name="T8" fmla="*/ 0 w 64"/>
                <a:gd name="T9" fmla="*/ 1 h 47"/>
                <a:gd name="T10" fmla="*/ 0 w 64"/>
                <a:gd name="T11" fmla="*/ 1 h 47"/>
                <a:gd name="T12" fmla="*/ 0 w 64"/>
                <a:gd name="T13" fmla="*/ 1 h 47"/>
                <a:gd name="T14" fmla="*/ 0 w 64"/>
                <a:gd name="T15" fmla="*/ 1 h 47"/>
                <a:gd name="T16" fmla="*/ 0 w 64"/>
                <a:gd name="T17" fmla="*/ 1 h 47"/>
                <a:gd name="T18" fmla="*/ 0 w 64"/>
                <a:gd name="T19" fmla="*/ 1 h 47"/>
                <a:gd name="T20" fmla="*/ 0 w 64"/>
                <a:gd name="T21" fmla="*/ 0 h 47"/>
                <a:gd name="T22" fmla="*/ 0 w 64"/>
                <a:gd name="T23" fmla="*/ 1 h 47"/>
                <a:gd name="T24" fmla="*/ 0 w 64"/>
                <a:gd name="T25" fmla="*/ 1 h 47"/>
                <a:gd name="T26" fmla="*/ 0 w 64"/>
                <a:gd name="T27" fmla="*/ 1 h 47"/>
                <a:gd name="T28" fmla="*/ 0 w 64"/>
                <a:gd name="T29" fmla="*/ 1 h 47"/>
                <a:gd name="T30" fmla="*/ 0 w 64"/>
                <a:gd name="T31" fmla="*/ 1 h 47"/>
                <a:gd name="T32" fmla="*/ 0 w 64"/>
                <a:gd name="T33" fmla="*/ 1 h 47"/>
                <a:gd name="T34" fmla="*/ 0 w 64"/>
                <a:gd name="T35" fmla="*/ 1 h 47"/>
                <a:gd name="T36" fmla="*/ 0 w 64"/>
                <a:gd name="T37" fmla="*/ 1 h 47"/>
                <a:gd name="T38" fmla="*/ 0 w 64"/>
                <a:gd name="T39" fmla="*/ 1 h 47"/>
                <a:gd name="T40" fmla="*/ 0 w 64"/>
                <a:gd name="T41" fmla="*/ 1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47"/>
                <a:gd name="T65" fmla="*/ 64 w 64"/>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47">
                  <a:moveTo>
                    <a:pt x="0" y="44"/>
                  </a:moveTo>
                  <a:lnTo>
                    <a:pt x="0" y="44"/>
                  </a:lnTo>
                  <a:lnTo>
                    <a:pt x="10" y="47"/>
                  </a:lnTo>
                  <a:lnTo>
                    <a:pt x="19" y="44"/>
                  </a:lnTo>
                  <a:lnTo>
                    <a:pt x="28" y="40"/>
                  </a:lnTo>
                  <a:lnTo>
                    <a:pt x="36" y="32"/>
                  </a:lnTo>
                  <a:lnTo>
                    <a:pt x="42" y="26"/>
                  </a:lnTo>
                  <a:lnTo>
                    <a:pt x="49" y="18"/>
                  </a:lnTo>
                  <a:lnTo>
                    <a:pt x="58" y="12"/>
                  </a:lnTo>
                  <a:lnTo>
                    <a:pt x="64" y="6"/>
                  </a:lnTo>
                  <a:lnTo>
                    <a:pt x="58" y="0"/>
                  </a:lnTo>
                  <a:lnTo>
                    <a:pt x="49" y="5"/>
                  </a:lnTo>
                  <a:lnTo>
                    <a:pt x="40" y="14"/>
                  </a:lnTo>
                  <a:lnTo>
                    <a:pt x="33" y="21"/>
                  </a:lnTo>
                  <a:lnTo>
                    <a:pt x="27" y="28"/>
                  </a:lnTo>
                  <a:lnTo>
                    <a:pt x="19" y="33"/>
                  </a:lnTo>
                  <a:lnTo>
                    <a:pt x="13" y="38"/>
                  </a:lnTo>
                  <a:lnTo>
                    <a:pt x="10" y="39"/>
                  </a:lnTo>
                  <a:lnTo>
                    <a:pt x="6" y="38"/>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 name="Freeform 1343"/>
            <p:cNvSpPr>
              <a:spLocks/>
            </p:cNvSpPr>
            <p:nvPr/>
          </p:nvSpPr>
          <p:spPr bwMode="auto">
            <a:xfrm>
              <a:off x="757" y="2651"/>
              <a:ext cx="18" cy="71"/>
            </a:xfrm>
            <a:custGeom>
              <a:avLst/>
              <a:gdLst>
                <a:gd name="T0" fmla="*/ 0 w 54"/>
                <a:gd name="T1" fmla="*/ 0 h 140"/>
                <a:gd name="T2" fmla="*/ 0 w 54"/>
                <a:gd name="T3" fmla="*/ 0 h 140"/>
                <a:gd name="T4" fmla="*/ 0 w 54"/>
                <a:gd name="T5" fmla="*/ 1 h 140"/>
                <a:gd name="T6" fmla="*/ 0 w 54"/>
                <a:gd name="T7" fmla="*/ 1 h 140"/>
                <a:gd name="T8" fmla="*/ 0 w 54"/>
                <a:gd name="T9" fmla="*/ 1 h 140"/>
                <a:gd name="T10" fmla="*/ 0 w 54"/>
                <a:gd name="T11" fmla="*/ 1 h 140"/>
                <a:gd name="T12" fmla="*/ 0 w 54"/>
                <a:gd name="T13" fmla="*/ 1 h 140"/>
                <a:gd name="T14" fmla="*/ 0 w 54"/>
                <a:gd name="T15" fmla="*/ 1 h 140"/>
                <a:gd name="T16" fmla="*/ 0 w 54"/>
                <a:gd name="T17" fmla="*/ 1 h 140"/>
                <a:gd name="T18" fmla="*/ 0 w 54"/>
                <a:gd name="T19" fmla="*/ 1 h 140"/>
                <a:gd name="T20" fmla="*/ 0 w 54"/>
                <a:gd name="T21" fmla="*/ 1 h 140"/>
                <a:gd name="T22" fmla="*/ 0 w 54"/>
                <a:gd name="T23" fmla="*/ 1 h 140"/>
                <a:gd name="T24" fmla="*/ 0 w 54"/>
                <a:gd name="T25" fmla="*/ 1 h 140"/>
                <a:gd name="T26" fmla="*/ 0 w 54"/>
                <a:gd name="T27" fmla="*/ 1 h 140"/>
                <a:gd name="T28" fmla="*/ 0 w 54"/>
                <a:gd name="T29" fmla="*/ 1 h 140"/>
                <a:gd name="T30" fmla="*/ 0 w 54"/>
                <a:gd name="T31" fmla="*/ 1 h 140"/>
                <a:gd name="T32" fmla="*/ 0 w 54"/>
                <a:gd name="T33" fmla="*/ 1 h 140"/>
                <a:gd name="T34" fmla="*/ 0 w 54"/>
                <a:gd name="T35" fmla="*/ 1 h 140"/>
                <a:gd name="T36" fmla="*/ 0 w 54"/>
                <a:gd name="T37" fmla="*/ 1 h 140"/>
                <a:gd name="T38" fmla="*/ 0 w 54"/>
                <a:gd name="T39" fmla="*/ 1 h 140"/>
                <a:gd name="T40" fmla="*/ 0 w 54"/>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140"/>
                <a:gd name="T65" fmla="*/ 54 w 54"/>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140">
                  <a:moveTo>
                    <a:pt x="42" y="0"/>
                  </a:moveTo>
                  <a:lnTo>
                    <a:pt x="42" y="0"/>
                  </a:lnTo>
                  <a:lnTo>
                    <a:pt x="30" y="17"/>
                  </a:lnTo>
                  <a:lnTo>
                    <a:pt x="18" y="36"/>
                  </a:lnTo>
                  <a:lnTo>
                    <a:pt x="9" y="56"/>
                  </a:lnTo>
                  <a:lnTo>
                    <a:pt x="1" y="74"/>
                  </a:lnTo>
                  <a:lnTo>
                    <a:pt x="0" y="93"/>
                  </a:lnTo>
                  <a:lnTo>
                    <a:pt x="4" y="111"/>
                  </a:lnTo>
                  <a:lnTo>
                    <a:pt x="16" y="127"/>
                  </a:lnTo>
                  <a:lnTo>
                    <a:pt x="39" y="140"/>
                  </a:lnTo>
                  <a:lnTo>
                    <a:pt x="45" y="134"/>
                  </a:lnTo>
                  <a:lnTo>
                    <a:pt x="25" y="121"/>
                  </a:lnTo>
                  <a:lnTo>
                    <a:pt x="16" y="109"/>
                  </a:lnTo>
                  <a:lnTo>
                    <a:pt x="12" y="93"/>
                  </a:lnTo>
                  <a:lnTo>
                    <a:pt x="13" y="76"/>
                  </a:lnTo>
                  <a:lnTo>
                    <a:pt x="21" y="58"/>
                  </a:lnTo>
                  <a:lnTo>
                    <a:pt x="30" y="39"/>
                  </a:lnTo>
                  <a:lnTo>
                    <a:pt x="42" y="21"/>
                  </a:lnTo>
                  <a:lnTo>
                    <a:pt x="54" y="4"/>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 name="Freeform 1344"/>
            <p:cNvSpPr>
              <a:spLocks/>
            </p:cNvSpPr>
            <p:nvPr/>
          </p:nvSpPr>
          <p:spPr bwMode="auto">
            <a:xfrm>
              <a:off x="769" y="2641"/>
              <a:ext cx="7" cy="13"/>
            </a:xfrm>
            <a:custGeom>
              <a:avLst/>
              <a:gdLst>
                <a:gd name="T0" fmla="*/ 0 w 19"/>
                <a:gd name="T1" fmla="*/ 1 h 26"/>
                <a:gd name="T2" fmla="*/ 0 w 19"/>
                <a:gd name="T3" fmla="*/ 1 h 26"/>
                <a:gd name="T4" fmla="*/ 0 w 19"/>
                <a:gd name="T5" fmla="*/ 1 h 26"/>
                <a:gd name="T6" fmla="*/ 0 w 19"/>
                <a:gd name="T7" fmla="*/ 1 h 26"/>
                <a:gd name="T8" fmla="*/ 0 w 19"/>
                <a:gd name="T9" fmla="*/ 1 h 26"/>
                <a:gd name="T10" fmla="*/ 0 w 19"/>
                <a:gd name="T11" fmla="*/ 1 h 26"/>
                <a:gd name="T12" fmla="*/ 0 w 19"/>
                <a:gd name="T13" fmla="*/ 1 h 26"/>
                <a:gd name="T14" fmla="*/ 0 w 19"/>
                <a:gd name="T15" fmla="*/ 1 h 26"/>
                <a:gd name="T16" fmla="*/ 0 w 19"/>
                <a:gd name="T17" fmla="*/ 1 h 26"/>
                <a:gd name="T18" fmla="*/ 0 w 19"/>
                <a:gd name="T19" fmla="*/ 1 h 26"/>
                <a:gd name="T20" fmla="*/ 0 w 19"/>
                <a:gd name="T21" fmla="*/ 0 h 26"/>
                <a:gd name="T22" fmla="*/ 0 w 19"/>
                <a:gd name="T23" fmla="*/ 0 h 26"/>
                <a:gd name="T24" fmla="*/ 0 w 19"/>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6"/>
                <a:gd name="T41" fmla="*/ 19 w 19"/>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6">
                  <a:moveTo>
                    <a:pt x="0" y="7"/>
                  </a:moveTo>
                  <a:lnTo>
                    <a:pt x="0" y="7"/>
                  </a:lnTo>
                  <a:lnTo>
                    <a:pt x="4" y="11"/>
                  </a:lnTo>
                  <a:lnTo>
                    <a:pt x="7" y="16"/>
                  </a:lnTo>
                  <a:lnTo>
                    <a:pt x="7" y="20"/>
                  </a:lnTo>
                  <a:lnTo>
                    <a:pt x="6" y="22"/>
                  </a:lnTo>
                  <a:lnTo>
                    <a:pt x="18" y="26"/>
                  </a:lnTo>
                  <a:lnTo>
                    <a:pt x="19" y="20"/>
                  </a:lnTo>
                  <a:lnTo>
                    <a:pt x="19" y="14"/>
                  </a:lnTo>
                  <a:lnTo>
                    <a:pt x="16" y="7"/>
                  </a:lnTo>
                  <a:lnTo>
                    <a:pt x="9"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 name="Freeform 1345"/>
            <p:cNvSpPr>
              <a:spLocks/>
            </p:cNvSpPr>
            <p:nvPr/>
          </p:nvSpPr>
          <p:spPr bwMode="auto">
            <a:xfrm>
              <a:off x="764" y="2622"/>
              <a:ext cx="8" cy="22"/>
            </a:xfrm>
            <a:custGeom>
              <a:avLst/>
              <a:gdLst>
                <a:gd name="T0" fmla="*/ 0 w 26"/>
                <a:gd name="T1" fmla="*/ 0 h 45"/>
                <a:gd name="T2" fmla="*/ 0 w 26"/>
                <a:gd name="T3" fmla="*/ 0 h 45"/>
                <a:gd name="T4" fmla="*/ 0 w 26"/>
                <a:gd name="T5" fmla="*/ 0 h 45"/>
                <a:gd name="T6" fmla="*/ 0 w 26"/>
                <a:gd name="T7" fmla="*/ 0 h 45"/>
                <a:gd name="T8" fmla="*/ 0 w 26"/>
                <a:gd name="T9" fmla="*/ 0 h 45"/>
                <a:gd name="T10" fmla="*/ 0 w 26"/>
                <a:gd name="T11" fmla="*/ 0 h 45"/>
                <a:gd name="T12" fmla="*/ 0 w 26"/>
                <a:gd name="T13" fmla="*/ 0 h 45"/>
                <a:gd name="T14" fmla="*/ 0 w 26"/>
                <a:gd name="T15" fmla="*/ 0 h 45"/>
                <a:gd name="T16" fmla="*/ 0 w 26"/>
                <a:gd name="T17" fmla="*/ 0 h 45"/>
                <a:gd name="T18" fmla="*/ 0 w 26"/>
                <a:gd name="T19" fmla="*/ 0 h 45"/>
                <a:gd name="T20" fmla="*/ 0 w 26"/>
                <a:gd name="T21" fmla="*/ 0 h 45"/>
                <a:gd name="T22" fmla="*/ 0 w 26"/>
                <a:gd name="T23" fmla="*/ 0 h 45"/>
                <a:gd name="T24" fmla="*/ 0 w 26"/>
                <a:gd name="T25" fmla="*/ 0 h 45"/>
                <a:gd name="T26" fmla="*/ 0 w 26"/>
                <a:gd name="T27" fmla="*/ 0 h 45"/>
                <a:gd name="T28" fmla="*/ 0 w 26"/>
                <a:gd name="T29" fmla="*/ 0 h 45"/>
                <a:gd name="T30" fmla="*/ 0 w 26"/>
                <a:gd name="T31" fmla="*/ 0 h 45"/>
                <a:gd name="T32" fmla="*/ 0 w 26"/>
                <a:gd name="T33" fmla="*/ 0 h 45"/>
                <a:gd name="T34" fmla="*/ 0 w 26"/>
                <a:gd name="T35" fmla="*/ 0 h 45"/>
                <a:gd name="T36" fmla="*/ 0 w 26"/>
                <a:gd name="T37" fmla="*/ 0 h 45"/>
                <a:gd name="T38" fmla="*/ 0 w 26"/>
                <a:gd name="T39" fmla="*/ 0 h 45"/>
                <a:gd name="T40" fmla="*/ 0 w 26"/>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45"/>
                <a:gd name="T65" fmla="*/ 26 w 26"/>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45">
                  <a:moveTo>
                    <a:pt x="3" y="0"/>
                  </a:moveTo>
                  <a:lnTo>
                    <a:pt x="3" y="0"/>
                  </a:lnTo>
                  <a:lnTo>
                    <a:pt x="2" y="6"/>
                  </a:lnTo>
                  <a:lnTo>
                    <a:pt x="0" y="11"/>
                  </a:lnTo>
                  <a:lnTo>
                    <a:pt x="0" y="17"/>
                  </a:lnTo>
                  <a:lnTo>
                    <a:pt x="2" y="23"/>
                  </a:lnTo>
                  <a:lnTo>
                    <a:pt x="3" y="28"/>
                  </a:lnTo>
                  <a:lnTo>
                    <a:pt x="8" y="34"/>
                  </a:lnTo>
                  <a:lnTo>
                    <a:pt x="12" y="39"/>
                  </a:lnTo>
                  <a:lnTo>
                    <a:pt x="17" y="45"/>
                  </a:lnTo>
                  <a:lnTo>
                    <a:pt x="26" y="38"/>
                  </a:lnTo>
                  <a:lnTo>
                    <a:pt x="21" y="35"/>
                  </a:lnTo>
                  <a:lnTo>
                    <a:pt x="17" y="30"/>
                  </a:lnTo>
                  <a:lnTo>
                    <a:pt x="15" y="26"/>
                  </a:lnTo>
                  <a:lnTo>
                    <a:pt x="14" y="21"/>
                  </a:lnTo>
                  <a:lnTo>
                    <a:pt x="12" y="17"/>
                  </a:lnTo>
                  <a:lnTo>
                    <a:pt x="12" y="11"/>
                  </a:lnTo>
                  <a:lnTo>
                    <a:pt x="14" y="8"/>
                  </a:lnTo>
                  <a:lnTo>
                    <a:pt x="15" y="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 name="Freeform 1346"/>
            <p:cNvSpPr>
              <a:spLocks/>
            </p:cNvSpPr>
            <p:nvPr/>
          </p:nvSpPr>
          <p:spPr bwMode="auto">
            <a:xfrm>
              <a:off x="765" y="2530"/>
              <a:ext cx="16" cy="93"/>
            </a:xfrm>
            <a:custGeom>
              <a:avLst/>
              <a:gdLst>
                <a:gd name="T0" fmla="*/ 0 w 50"/>
                <a:gd name="T1" fmla="*/ 1 h 185"/>
                <a:gd name="T2" fmla="*/ 0 w 50"/>
                <a:gd name="T3" fmla="*/ 1 h 185"/>
                <a:gd name="T4" fmla="*/ 0 w 50"/>
                <a:gd name="T5" fmla="*/ 1 h 185"/>
                <a:gd name="T6" fmla="*/ 0 w 50"/>
                <a:gd name="T7" fmla="*/ 1 h 185"/>
                <a:gd name="T8" fmla="*/ 0 w 50"/>
                <a:gd name="T9" fmla="*/ 1 h 185"/>
                <a:gd name="T10" fmla="*/ 0 w 50"/>
                <a:gd name="T11" fmla="*/ 1 h 185"/>
                <a:gd name="T12" fmla="*/ 0 w 50"/>
                <a:gd name="T13" fmla="*/ 1 h 185"/>
                <a:gd name="T14" fmla="*/ 0 w 50"/>
                <a:gd name="T15" fmla="*/ 1 h 185"/>
                <a:gd name="T16" fmla="*/ 0 w 50"/>
                <a:gd name="T17" fmla="*/ 1 h 185"/>
                <a:gd name="T18" fmla="*/ 0 w 50"/>
                <a:gd name="T19" fmla="*/ 1 h 185"/>
                <a:gd name="T20" fmla="*/ 0 w 50"/>
                <a:gd name="T21" fmla="*/ 1 h 185"/>
                <a:gd name="T22" fmla="*/ 0 w 50"/>
                <a:gd name="T23" fmla="*/ 1 h 185"/>
                <a:gd name="T24" fmla="*/ 0 w 50"/>
                <a:gd name="T25" fmla="*/ 1 h 185"/>
                <a:gd name="T26" fmla="*/ 0 w 50"/>
                <a:gd name="T27" fmla="*/ 1 h 185"/>
                <a:gd name="T28" fmla="*/ 0 w 50"/>
                <a:gd name="T29" fmla="*/ 1 h 185"/>
                <a:gd name="T30" fmla="*/ 0 w 50"/>
                <a:gd name="T31" fmla="*/ 1 h 185"/>
                <a:gd name="T32" fmla="*/ 0 w 50"/>
                <a:gd name="T33" fmla="*/ 1 h 185"/>
                <a:gd name="T34" fmla="*/ 0 w 50"/>
                <a:gd name="T35" fmla="*/ 1 h 185"/>
                <a:gd name="T36" fmla="*/ 0 w 50"/>
                <a:gd name="T37" fmla="*/ 1 h 185"/>
                <a:gd name="T38" fmla="*/ 0 w 50"/>
                <a:gd name="T39" fmla="*/ 1 h 185"/>
                <a:gd name="T40" fmla="*/ 0 w 50"/>
                <a:gd name="T41" fmla="*/ 1 h 185"/>
                <a:gd name="T42" fmla="*/ 0 w 50"/>
                <a:gd name="T43" fmla="*/ 1 h 185"/>
                <a:gd name="T44" fmla="*/ 0 w 50"/>
                <a:gd name="T45" fmla="*/ 1 h 185"/>
                <a:gd name="T46" fmla="*/ 0 w 50"/>
                <a:gd name="T47" fmla="*/ 1 h 185"/>
                <a:gd name="T48" fmla="*/ 0 w 50"/>
                <a:gd name="T49" fmla="*/ 1 h 185"/>
                <a:gd name="T50" fmla="*/ 0 w 50"/>
                <a:gd name="T51" fmla="*/ 1 h 185"/>
                <a:gd name="T52" fmla="*/ 0 w 50"/>
                <a:gd name="T53" fmla="*/ 1 h 185"/>
                <a:gd name="T54" fmla="*/ 0 w 50"/>
                <a:gd name="T55" fmla="*/ 1 h 185"/>
                <a:gd name="T56" fmla="*/ 0 w 50"/>
                <a:gd name="T57" fmla="*/ 1 h 185"/>
                <a:gd name="T58" fmla="*/ 0 w 50"/>
                <a:gd name="T59" fmla="*/ 1 h 185"/>
                <a:gd name="T60" fmla="*/ 0 w 50"/>
                <a:gd name="T61" fmla="*/ 1 h 185"/>
                <a:gd name="T62" fmla="*/ 0 w 50"/>
                <a:gd name="T63" fmla="*/ 1 h 185"/>
                <a:gd name="T64" fmla="*/ 0 w 50"/>
                <a:gd name="T65" fmla="*/ 1 h 185"/>
                <a:gd name="T66" fmla="*/ 0 w 50"/>
                <a:gd name="T67" fmla="*/ 1 h 185"/>
                <a:gd name="T68" fmla="*/ 0 w 50"/>
                <a:gd name="T69" fmla="*/ 1 h 185"/>
                <a:gd name="T70" fmla="*/ 0 w 50"/>
                <a:gd name="T71" fmla="*/ 0 h 185"/>
                <a:gd name="T72" fmla="*/ 0 w 50"/>
                <a:gd name="T73" fmla="*/ 1 h 185"/>
                <a:gd name="T74" fmla="*/ 0 w 50"/>
                <a:gd name="T75" fmla="*/ 0 h 185"/>
                <a:gd name="T76" fmla="*/ 0 w 50"/>
                <a:gd name="T77" fmla="*/ 0 h 185"/>
                <a:gd name="T78" fmla="*/ 0 w 50"/>
                <a:gd name="T79" fmla="*/ 1 h 1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0"/>
                <a:gd name="T121" fmla="*/ 0 h 185"/>
                <a:gd name="T122" fmla="*/ 50 w 50"/>
                <a:gd name="T123" fmla="*/ 185 h 1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0" h="185">
                  <a:moveTo>
                    <a:pt x="41" y="8"/>
                  </a:moveTo>
                  <a:lnTo>
                    <a:pt x="35" y="4"/>
                  </a:lnTo>
                  <a:lnTo>
                    <a:pt x="36" y="16"/>
                  </a:lnTo>
                  <a:lnTo>
                    <a:pt x="38" y="27"/>
                  </a:lnTo>
                  <a:lnTo>
                    <a:pt x="38" y="39"/>
                  </a:lnTo>
                  <a:lnTo>
                    <a:pt x="38" y="51"/>
                  </a:lnTo>
                  <a:lnTo>
                    <a:pt x="36" y="61"/>
                  </a:lnTo>
                  <a:lnTo>
                    <a:pt x="35" y="73"/>
                  </a:lnTo>
                  <a:lnTo>
                    <a:pt x="33" y="83"/>
                  </a:lnTo>
                  <a:lnTo>
                    <a:pt x="30" y="94"/>
                  </a:lnTo>
                  <a:lnTo>
                    <a:pt x="27" y="106"/>
                  </a:lnTo>
                  <a:lnTo>
                    <a:pt x="24" y="116"/>
                  </a:lnTo>
                  <a:lnTo>
                    <a:pt x="21" y="127"/>
                  </a:lnTo>
                  <a:lnTo>
                    <a:pt x="17" y="139"/>
                  </a:lnTo>
                  <a:lnTo>
                    <a:pt x="14" y="150"/>
                  </a:lnTo>
                  <a:lnTo>
                    <a:pt x="9" y="161"/>
                  </a:lnTo>
                  <a:lnTo>
                    <a:pt x="5" y="172"/>
                  </a:lnTo>
                  <a:lnTo>
                    <a:pt x="0" y="182"/>
                  </a:lnTo>
                  <a:lnTo>
                    <a:pt x="12" y="185"/>
                  </a:lnTo>
                  <a:lnTo>
                    <a:pt x="17" y="174"/>
                  </a:lnTo>
                  <a:lnTo>
                    <a:pt x="21" y="163"/>
                  </a:lnTo>
                  <a:lnTo>
                    <a:pt x="26" y="152"/>
                  </a:lnTo>
                  <a:lnTo>
                    <a:pt x="29" y="141"/>
                  </a:lnTo>
                  <a:lnTo>
                    <a:pt x="33" y="129"/>
                  </a:lnTo>
                  <a:lnTo>
                    <a:pt x="36" y="119"/>
                  </a:lnTo>
                  <a:lnTo>
                    <a:pt x="39" y="108"/>
                  </a:lnTo>
                  <a:lnTo>
                    <a:pt x="42" y="96"/>
                  </a:lnTo>
                  <a:lnTo>
                    <a:pt x="45" y="85"/>
                  </a:lnTo>
                  <a:lnTo>
                    <a:pt x="47" y="73"/>
                  </a:lnTo>
                  <a:lnTo>
                    <a:pt x="48" y="61"/>
                  </a:lnTo>
                  <a:lnTo>
                    <a:pt x="50" y="51"/>
                  </a:lnTo>
                  <a:lnTo>
                    <a:pt x="50" y="39"/>
                  </a:lnTo>
                  <a:lnTo>
                    <a:pt x="50" y="27"/>
                  </a:lnTo>
                  <a:lnTo>
                    <a:pt x="48" y="16"/>
                  </a:lnTo>
                  <a:lnTo>
                    <a:pt x="47" y="4"/>
                  </a:lnTo>
                  <a:lnTo>
                    <a:pt x="41" y="0"/>
                  </a:lnTo>
                  <a:lnTo>
                    <a:pt x="47" y="4"/>
                  </a:lnTo>
                  <a:lnTo>
                    <a:pt x="47" y="0"/>
                  </a:lnTo>
                  <a:lnTo>
                    <a:pt x="41" y="0"/>
                  </a:lnTo>
                  <a:lnTo>
                    <a:pt x="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 name="Freeform 1347"/>
            <p:cNvSpPr>
              <a:spLocks/>
            </p:cNvSpPr>
            <p:nvPr/>
          </p:nvSpPr>
          <p:spPr bwMode="auto">
            <a:xfrm>
              <a:off x="740" y="2517"/>
              <a:ext cx="38" cy="18"/>
            </a:xfrm>
            <a:custGeom>
              <a:avLst/>
              <a:gdLst>
                <a:gd name="T0" fmla="*/ 0 w 115"/>
                <a:gd name="T1" fmla="*/ 1 h 35"/>
                <a:gd name="T2" fmla="*/ 0 w 115"/>
                <a:gd name="T3" fmla="*/ 1 h 35"/>
                <a:gd name="T4" fmla="*/ 0 w 115"/>
                <a:gd name="T5" fmla="*/ 1 h 35"/>
                <a:gd name="T6" fmla="*/ 0 w 115"/>
                <a:gd name="T7" fmla="*/ 1 h 35"/>
                <a:gd name="T8" fmla="*/ 0 w 115"/>
                <a:gd name="T9" fmla="*/ 1 h 35"/>
                <a:gd name="T10" fmla="*/ 0 w 115"/>
                <a:gd name="T11" fmla="*/ 1 h 35"/>
                <a:gd name="T12" fmla="*/ 0 w 115"/>
                <a:gd name="T13" fmla="*/ 1 h 35"/>
                <a:gd name="T14" fmla="*/ 0 w 115"/>
                <a:gd name="T15" fmla="*/ 1 h 35"/>
                <a:gd name="T16" fmla="*/ 0 w 115"/>
                <a:gd name="T17" fmla="*/ 1 h 35"/>
                <a:gd name="T18" fmla="*/ 0 w 115"/>
                <a:gd name="T19" fmla="*/ 1 h 35"/>
                <a:gd name="T20" fmla="*/ 0 w 115"/>
                <a:gd name="T21" fmla="*/ 1 h 35"/>
                <a:gd name="T22" fmla="*/ 0 w 115"/>
                <a:gd name="T23" fmla="*/ 1 h 35"/>
                <a:gd name="T24" fmla="*/ 0 w 115"/>
                <a:gd name="T25" fmla="*/ 1 h 35"/>
                <a:gd name="T26" fmla="*/ 0 w 115"/>
                <a:gd name="T27" fmla="*/ 1 h 35"/>
                <a:gd name="T28" fmla="*/ 0 w 115"/>
                <a:gd name="T29" fmla="*/ 1 h 35"/>
                <a:gd name="T30" fmla="*/ 0 w 115"/>
                <a:gd name="T31" fmla="*/ 1 h 35"/>
                <a:gd name="T32" fmla="*/ 0 w 115"/>
                <a:gd name="T33" fmla="*/ 1 h 35"/>
                <a:gd name="T34" fmla="*/ 0 w 115"/>
                <a:gd name="T35" fmla="*/ 1 h 35"/>
                <a:gd name="T36" fmla="*/ 0 w 115"/>
                <a:gd name="T37" fmla="*/ 0 h 35"/>
                <a:gd name="T38" fmla="*/ 0 w 115"/>
                <a:gd name="T39" fmla="*/ 0 h 35"/>
                <a:gd name="T40" fmla="*/ 0 w 115"/>
                <a:gd name="T41" fmla="*/ 1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5"/>
                <a:gd name="T64" fmla="*/ 0 h 35"/>
                <a:gd name="T65" fmla="*/ 115 w 115"/>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5" h="35">
                  <a:moveTo>
                    <a:pt x="0" y="2"/>
                  </a:moveTo>
                  <a:lnTo>
                    <a:pt x="0" y="2"/>
                  </a:lnTo>
                  <a:lnTo>
                    <a:pt x="6" y="14"/>
                  </a:lnTo>
                  <a:lnTo>
                    <a:pt x="16" y="22"/>
                  </a:lnTo>
                  <a:lnTo>
                    <a:pt x="29" y="29"/>
                  </a:lnTo>
                  <a:lnTo>
                    <a:pt x="46" y="33"/>
                  </a:lnTo>
                  <a:lnTo>
                    <a:pt x="64" y="34"/>
                  </a:lnTo>
                  <a:lnTo>
                    <a:pt x="80" y="35"/>
                  </a:lnTo>
                  <a:lnTo>
                    <a:pt x="98" y="35"/>
                  </a:lnTo>
                  <a:lnTo>
                    <a:pt x="115" y="35"/>
                  </a:lnTo>
                  <a:lnTo>
                    <a:pt x="115" y="27"/>
                  </a:lnTo>
                  <a:lnTo>
                    <a:pt x="98" y="27"/>
                  </a:lnTo>
                  <a:lnTo>
                    <a:pt x="80" y="27"/>
                  </a:lnTo>
                  <a:lnTo>
                    <a:pt x="64" y="26"/>
                  </a:lnTo>
                  <a:lnTo>
                    <a:pt x="49" y="25"/>
                  </a:lnTo>
                  <a:lnTo>
                    <a:pt x="35" y="20"/>
                  </a:lnTo>
                  <a:lnTo>
                    <a:pt x="25" y="16"/>
                  </a:lnTo>
                  <a:lnTo>
                    <a:pt x="15" y="9"/>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 name="Freeform 1348"/>
            <p:cNvSpPr>
              <a:spLocks/>
            </p:cNvSpPr>
            <p:nvPr/>
          </p:nvSpPr>
          <p:spPr bwMode="auto">
            <a:xfrm>
              <a:off x="739" y="2400"/>
              <a:ext cx="25" cy="118"/>
            </a:xfrm>
            <a:custGeom>
              <a:avLst/>
              <a:gdLst>
                <a:gd name="T0" fmla="*/ 0 w 76"/>
                <a:gd name="T1" fmla="*/ 0 h 237"/>
                <a:gd name="T2" fmla="*/ 0 w 76"/>
                <a:gd name="T3" fmla="*/ 0 h 237"/>
                <a:gd name="T4" fmla="*/ 0 w 76"/>
                <a:gd name="T5" fmla="*/ 0 h 237"/>
                <a:gd name="T6" fmla="*/ 0 w 76"/>
                <a:gd name="T7" fmla="*/ 0 h 237"/>
                <a:gd name="T8" fmla="*/ 0 w 76"/>
                <a:gd name="T9" fmla="*/ 0 h 237"/>
                <a:gd name="T10" fmla="*/ 0 w 76"/>
                <a:gd name="T11" fmla="*/ 0 h 237"/>
                <a:gd name="T12" fmla="*/ 0 w 76"/>
                <a:gd name="T13" fmla="*/ 0 h 237"/>
                <a:gd name="T14" fmla="*/ 0 w 76"/>
                <a:gd name="T15" fmla="*/ 0 h 237"/>
                <a:gd name="T16" fmla="*/ 0 w 76"/>
                <a:gd name="T17" fmla="*/ 0 h 237"/>
                <a:gd name="T18" fmla="*/ 0 w 76"/>
                <a:gd name="T19" fmla="*/ 0 h 237"/>
                <a:gd name="T20" fmla="*/ 0 w 76"/>
                <a:gd name="T21" fmla="*/ 0 h 237"/>
                <a:gd name="T22" fmla="*/ 0 w 76"/>
                <a:gd name="T23" fmla="*/ 0 h 237"/>
                <a:gd name="T24" fmla="*/ 0 w 76"/>
                <a:gd name="T25" fmla="*/ 0 h 237"/>
                <a:gd name="T26" fmla="*/ 0 w 76"/>
                <a:gd name="T27" fmla="*/ 0 h 237"/>
                <a:gd name="T28" fmla="*/ 0 w 76"/>
                <a:gd name="T29" fmla="*/ 0 h 237"/>
                <a:gd name="T30" fmla="*/ 0 w 76"/>
                <a:gd name="T31" fmla="*/ 0 h 237"/>
                <a:gd name="T32" fmla="*/ 0 w 76"/>
                <a:gd name="T33" fmla="*/ 0 h 237"/>
                <a:gd name="T34" fmla="*/ 0 w 76"/>
                <a:gd name="T35" fmla="*/ 0 h 237"/>
                <a:gd name="T36" fmla="*/ 0 w 76"/>
                <a:gd name="T37" fmla="*/ 0 h 237"/>
                <a:gd name="T38" fmla="*/ 0 w 76"/>
                <a:gd name="T39" fmla="*/ 0 h 237"/>
                <a:gd name="T40" fmla="*/ 0 w 76"/>
                <a:gd name="T41" fmla="*/ 0 h 237"/>
                <a:gd name="T42" fmla="*/ 0 w 76"/>
                <a:gd name="T43" fmla="*/ 0 h 237"/>
                <a:gd name="T44" fmla="*/ 0 w 76"/>
                <a:gd name="T45" fmla="*/ 0 h 237"/>
                <a:gd name="T46" fmla="*/ 0 w 76"/>
                <a:gd name="T47" fmla="*/ 0 h 237"/>
                <a:gd name="T48" fmla="*/ 0 w 76"/>
                <a:gd name="T49" fmla="*/ 0 h 237"/>
                <a:gd name="T50" fmla="*/ 0 w 76"/>
                <a:gd name="T51" fmla="*/ 0 h 237"/>
                <a:gd name="T52" fmla="*/ 0 w 76"/>
                <a:gd name="T53" fmla="*/ 0 h 237"/>
                <a:gd name="T54" fmla="*/ 0 w 76"/>
                <a:gd name="T55" fmla="*/ 0 h 237"/>
                <a:gd name="T56" fmla="*/ 0 w 76"/>
                <a:gd name="T57" fmla="*/ 0 h 237"/>
                <a:gd name="T58" fmla="*/ 0 w 76"/>
                <a:gd name="T59" fmla="*/ 0 h 237"/>
                <a:gd name="T60" fmla="*/ 0 w 76"/>
                <a:gd name="T61" fmla="*/ 0 h 237"/>
                <a:gd name="T62" fmla="*/ 0 w 76"/>
                <a:gd name="T63" fmla="*/ 0 h 237"/>
                <a:gd name="T64" fmla="*/ 0 w 76"/>
                <a:gd name="T65" fmla="*/ 0 h 237"/>
                <a:gd name="T66" fmla="*/ 0 w 76"/>
                <a:gd name="T67" fmla="*/ 0 h 237"/>
                <a:gd name="T68" fmla="*/ 0 w 76"/>
                <a:gd name="T69" fmla="*/ 0 h 237"/>
                <a:gd name="T70" fmla="*/ 0 w 76"/>
                <a:gd name="T71" fmla="*/ 0 h 237"/>
                <a:gd name="T72" fmla="*/ 0 w 76"/>
                <a:gd name="T73" fmla="*/ 0 h 2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237"/>
                <a:gd name="T113" fmla="*/ 76 w 76"/>
                <a:gd name="T114" fmla="*/ 237 h 2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237">
                  <a:moveTo>
                    <a:pt x="67" y="0"/>
                  </a:moveTo>
                  <a:lnTo>
                    <a:pt x="67" y="0"/>
                  </a:lnTo>
                  <a:lnTo>
                    <a:pt x="62" y="4"/>
                  </a:lnTo>
                  <a:lnTo>
                    <a:pt x="59" y="11"/>
                  </a:lnTo>
                  <a:lnTo>
                    <a:pt x="55" y="19"/>
                  </a:lnTo>
                  <a:lnTo>
                    <a:pt x="49" y="31"/>
                  </a:lnTo>
                  <a:lnTo>
                    <a:pt x="43" y="44"/>
                  </a:lnTo>
                  <a:lnTo>
                    <a:pt x="37" y="58"/>
                  </a:lnTo>
                  <a:lnTo>
                    <a:pt x="31" y="74"/>
                  </a:lnTo>
                  <a:lnTo>
                    <a:pt x="24" y="91"/>
                  </a:lnTo>
                  <a:lnTo>
                    <a:pt x="18" y="109"/>
                  </a:lnTo>
                  <a:lnTo>
                    <a:pt x="12" y="128"/>
                  </a:lnTo>
                  <a:lnTo>
                    <a:pt x="7" y="146"/>
                  </a:lnTo>
                  <a:lnTo>
                    <a:pt x="4" y="167"/>
                  </a:lnTo>
                  <a:lnTo>
                    <a:pt x="1" y="185"/>
                  </a:lnTo>
                  <a:lnTo>
                    <a:pt x="0" y="203"/>
                  </a:lnTo>
                  <a:lnTo>
                    <a:pt x="0" y="220"/>
                  </a:lnTo>
                  <a:lnTo>
                    <a:pt x="3" y="237"/>
                  </a:lnTo>
                  <a:lnTo>
                    <a:pt x="15" y="235"/>
                  </a:lnTo>
                  <a:lnTo>
                    <a:pt x="12" y="220"/>
                  </a:lnTo>
                  <a:lnTo>
                    <a:pt x="12" y="203"/>
                  </a:lnTo>
                  <a:lnTo>
                    <a:pt x="13" y="185"/>
                  </a:lnTo>
                  <a:lnTo>
                    <a:pt x="16" y="167"/>
                  </a:lnTo>
                  <a:lnTo>
                    <a:pt x="19" y="148"/>
                  </a:lnTo>
                  <a:lnTo>
                    <a:pt x="24" y="130"/>
                  </a:lnTo>
                  <a:lnTo>
                    <a:pt x="29" y="112"/>
                  </a:lnTo>
                  <a:lnTo>
                    <a:pt x="35" y="93"/>
                  </a:lnTo>
                  <a:lnTo>
                    <a:pt x="43" y="76"/>
                  </a:lnTo>
                  <a:lnTo>
                    <a:pt x="49" y="60"/>
                  </a:lnTo>
                  <a:lnTo>
                    <a:pt x="55" y="46"/>
                  </a:lnTo>
                  <a:lnTo>
                    <a:pt x="61" y="33"/>
                  </a:lnTo>
                  <a:lnTo>
                    <a:pt x="67" y="21"/>
                  </a:lnTo>
                  <a:lnTo>
                    <a:pt x="71" y="13"/>
                  </a:lnTo>
                  <a:lnTo>
                    <a:pt x="74" y="8"/>
                  </a:lnTo>
                  <a:lnTo>
                    <a:pt x="76" y="5"/>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 name="Freeform 1349"/>
            <p:cNvSpPr>
              <a:spLocks/>
            </p:cNvSpPr>
            <p:nvPr/>
          </p:nvSpPr>
          <p:spPr bwMode="auto">
            <a:xfrm>
              <a:off x="761" y="2365"/>
              <a:ext cx="80" cy="37"/>
            </a:xfrm>
            <a:custGeom>
              <a:avLst/>
              <a:gdLst>
                <a:gd name="T0" fmla="*/ 0 w 239"/>
                <a:gd name="T1" fmla="*/ 0 h 74"/>
                <a:gd name="T2" fmla="*/ 0 w 239"/>
                <a:gd name="T3" fmla="*/ 0 h 74"/>
                <a:gd name="T4" fmla="*/ 0 w 239"/>
                <a:gd name="T5" fmla="*/ 1 h 74"/>
                <a:gd name="T6" fmla="*/ 0 w 239"/>
                <a:gd name="T7" fmla="*/ 1 h 74"/>
                <a:gd name="T8" fmla="*/ 0 w 239"/>
                <a:gd name="T9" fmla="*/ 1 h 74"/>
                <a:gd name="T10" fmla="*/ 0 w 239"/>
                <a:gd name="T11" fmla="*/ 1 h 74"/>
                <a:gd name="T12" fmla="*/ 0 w 239"/>
                <a:gd name="T13" fmla="*/ 1 h 74"/>
                <a:gd name="T14" fmla="*/ 0 w 239"/>
                <a:gd name="T15" fmla="*/ 1 h 74"/>
                <a:gd name="T16" fmla="*/ 0 w 239"/>
                <a:gd name="T17" fmla="*/ 1 h 74"/>
                <a:gd name="T18" fmla="*/ 0 w 239"/>
                <a:gd name="T19" fmla="*/ 1 h 74"/>
                <a:gd name="T20" fmla="*/ 0 w 239"/>
                <a:gd name="T21" fmla="*/ 1 h 74"/>
                <a:gd name="T22" fmla="*/ 0 w 239"/>
                <a:gd name="T23" fmla="*/ 1 h 74"/>
                <a:gd name="T24" fmla="*/ 0 w 239"/>
                <a:gd name="T25" fmla="*/ 1 h 74"/>
                <a:gd name="T26" fmla="*/ 0 w 239"/>
                <a:gd name="T27" fmla="*/ 1 h 74"/>
                <a:gd name="T28" fmla="*/ 0 w 239"/>
                <a:gd name="T29" fmla="*/ 1 h 74"/>
                <a:gd name="T30" fmla="*/ 0 w 239"/>
                <a:gd name="T31" fmla="*/ 1 h 74"/>
                <a:gd name="T32" fmla="*/ 0 w 239"/>
                <a:gd name="T33" fmla="*/ 1 h 74"/>
                <a:gd name="T34" fmla="*/ 0 w 239"/>
                <a:gd name="T35" fmla="*/ 1 h 74"/>
                <a:gd name="T36" fmla="*/ 0 w 239"/>
                <a:gd name="T37" fmla="*/ 1 h 74"/>
                <a:gd name="T38" fmla="*/ 0 w 239"/>
                <a:gd name="T39" fmla="*/ 1 h 74"/>
                <a:gd name="T40" fmla="*/ 0 w 239"/>
                <a:gd name="T41" fmla="*/ 0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9"/>
                <a:gd name="T64" fmla="*/ 0 h 74"/>
                <a:gd name="T65" fmla="*/ 239 w 239"/>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9" h="74">
                  <a:moveTo>
                    <a:pt x="236" y="0"/>
                  </a:moveTo>
                  <a:lnTo>
                    <a:pt x="236" y="0"/>
                  </a:lnTo>
                  <a:lnTo>
                    <a:pt x="214" y="2"/>
                  </a:lnTo>
                  <a:lnTo>
                    <a:pt x="187" y="6"/>
                  </a:lnTo>
                  <a:lnTo>
                    <a:pt x="155" y="10"/>
                  </a:lnTo>
                  <a:lnTo>
                    <a:pt x="121" y="16"/>
                  </a:lnTo>
                  <a:lnTo>
                    <a:pt x="87" y="24"/>
                  </a:lnTo>
                  <a:lnTo>
                    <a:pt x="54" y="36"/>
                  </a:lnTo>
                  <a:lnTo>
                    <a:pt x="24" y="51"/>
                  </a:lnTo>
                  <a:lnTo>
                    <a:pt x="0" y="69"/>
                  </a:lnTo>
                  <a:lnTo>
                    <a:pt x="9" y="74"/>
                  </a:lnTo>
                  <a:lnTo>
                    <a:pt x="33" y="57"/>
                  </a:lnTo>
                  <a:lnTo>
                    <a:pt x="60" y="42"/>
                  </a:lnTo>
                  <a:lnTo>
                    <a:pt x="90" y="33"/>
                  </a:lnTo>
                  <a:lnTo>
                    <a:pt x="124" y="25"/>
                  </a:lnTo>
                  <a:lnTo>
                    <a:pt x="158" y="19"/>
                  </a:lnTo>
                  <a:lnTo>
                    <a:pt x="190" y="14"/>
                  </a:lnTo>
                  <a:lnTo>
                    <a:pt x="217" y="11"/>
                  </a:lnTo>
                  <a:lnTo>
                    <a:pt x="239" y="9"/>
                  </a:lnTo>
                  <a:lnTo>
                    <a:pt x="2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 name="Freeform 1350"/>
            <p:cNvSpPr>
              <a:spLocks/>
            </p:cNvSpPr>
            <p:nvPr/>
          </p:nvSpPr>
          <p:spPr bwMode="auto">
            <a:xfrm>
              <a:off x="840" y="2359"/>
              <a:ext cx="7" cy="10"/>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w 21"/>
                <a:gd name="T11" fmla="*/ 0 h 22"/>
                <a:gd name="T12" fmla="*/ 0 w 21"/>
                <a:gd name="T13" fmla="*/ 0 h 22"/>
                <a:gd name="T14" fmla="*/ 0 w 21"/>
                <a:gd name="T15" fmla="*/ 0 h 22"/>
                <a:gd name="T16" fmla="*/ 0 w 21"/>
                <a:gd name="T17" fmla="*/ 0 h 22"/>
                <a:gd name="T18" fmla="*/ 0 w 21"/>
                <a:gd name="T19" fmla="*/ 0 h 22"/>
                <a:gd name="T20" fmla="*/ 0 w 21"/>
                <a:gd name="T21" fmla="*/ 0 h 22"/>
                <a:gd name="T22" fmla="*/ 0 w 21"/>
                <a:gd name="T23" fmla="*/ 0 h 22"/>
                <a:gd name="T24" fmla="*/ 0 w 21"/>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2"/>
                <a:gd name="T41" fmla="*/ 21 w 2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2">
                  <a:moveTo>
                    <a:pt x="21" y="0"/>
                  </a:moveTo>
                  <a:lnTo>
                    <a:pt x="21" y="0"/>
                  </a:lnTo>
                  <a:lnTo>
                    <a:pt x="11" y="4"/>
                  </a:lnTo>
                  <a:lnTo>
                    <a:pt x="6" y="9"/>
                  </a:lnTo>
                  <a:lnTo>
                    <a:pt x="2" y="12"/>
                  </a:lnTo>
                  <a:lnTo>
                    <a:pt x="0" y="13"/>
                  </a:lnTo>
                  <a:lnTo>
                    <a:pt x="3" y="22"/>
                  </a:lnTo>
                  <a:lnTo>
                    <a:pt x="11" y="19"/>
                  </a:lnTo>
                  <a:lnTo>
                    <a:pt x="15" y="13"/>
                  </a:lnTo>
                  <a:lnTo>
                    <a:pt x="20" y="10"/>
                  </a:lnTo>
                  <a:lnTo>
                    <a:pt x="21" y="9"/>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 name="Freeform 1351"/>
            <p:cNvSpPr>
              <a:spLocks/>
            </p:cNvSpPr>
            <p:nvPr/>
          </p:nvSpPr>
          <p:spPr bwMode="auto">
            <a:xfrm>
              <a:off x="847" y="2359"/>
              <a:ext cx="59" cy="23"/>
            </a:xfrm>
            <a:custGeom>
              <a:avLst/>
              <a:gdLst>
                <a:gd name="T0" fmla="*/ 0 w 176"/>
                <a:gd name="T1" fmla="*/ 0 h 48"/>
                <a:gd name="T2" fmla="*/ 0 w 176"/>
                <a:gd name="T3" fmla="*/ 0 h 48"/>
                <a:gd name="T4" fmla="*/ 0 w 176"/>
                <a:gd name="T5" fmla="*/ 0 h 48"/>
                <a:gd name="T6" fmla="*/ 0 w 176"/>
                <a:gd name="T7" fmla="*/ 0 h 48"/>
                <a:gd name="T8" fmla="*/ 0 w 176"/>
                <a:gd name="T9" fmla="*/ 0 h 48"/>
                <a:gd name="T10" fmla="*/ 0 w 176"/>
                <a:gd name="T11" fmla="*/ 0 h 48"/>
                <a:gd name="T12" fmla="*/ 0 w 176"/>
                <a:gd name="T13" fmla="*/ 0 h 48"/>
                <a:gd name="T14" fmla="*/ 0 w 176"/>
                <a:gd name="T15" fmla="*/ 0 h 48"/>
                <a:gd name="T16" fmla="*/ 0 w 176"/>
                <a:gd name="T17" fmla="*/ 0 h 48"/>
                <a:gd name="T18" fmla="*/ 0 w 176"/>
                <a:gd name="T19" fmla="*/ 0 h 48"/>
                <a:gd name="T20" fmla="*/ 0 w 176"/>
                <a:gd name="T21" fmla="*/ 0 h 48"/>
                <a:gd name="T22" fmla="*/ 0 w 176"/>
                <a:gd name="T23" fmla="*/ 0 h 48"/>
                <a:gd name="T24" fmla="*/ 0 w 176"/>
                <a:gd name="T25" fmla="*/ 0 h 48"/>
                <a:gd name="T26" fmla="*/ 0 w 176"/>
                <a:gd name="T27" fmla="*/ 0 h 48"/>
                <a:gd name="T28" fmla="*/ 0 w 176"/>
                <a:gd name="T29" fmla="*/ 0 h 48"/>
                <a:gd name="T30" fmla="*/ 0 w 176"/>
                <a:gd name="T31" fmla="*/ 0 h 48"/>
                <a:gd name="T32" fmla="*/ 0 w 176"/>
                <a:gd name="T33" fmla="*/ 0 h 48"/>
                <a:gd name="T34" fmla="*/ 0 w 176"/>
                <a:gd name="T35" fmla="*/ 0 h 48"/>
                <a:gd name="T36" fmla="*/ 0 w 176"/>
                <a:gd name="T37" fmla="*/ 0 h 48"/>
                <a:gd name="T38" fmla="*/ 0 w 176"/>
                <a:gd name="T39" fmla="*/ 0 h 48"/>
                <a:gd name="T40" fmla="*/ 0 w 176"/>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48"/>
                <a:gd name="T65" fmla="*/ 176 w 176"/>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48">
                  <a:moveTo>
                    <a:pt x="176" y="39"/>
                  </a:moveTo>
                  <a:lnTo>
                    <a:pt x="176" y="39"/>
                  </a:lnTo>
                  <a:lnTo>
                    <a:pt x="154" y="33"/>
                  </a:lnTo>
                  <a:lnTo>
                    <a:pt x="130" y="26"/>
                  </a:lnTo>
                  <a:lnTo>
                    <a:pt x="106" y="20"/>
                  </a:lnTo>
                  <a:lnTo>
                    <a:pt x="82" y="13"/>
                  </a:lnTo>
                  <a:lnTo>
                    <a:pt x="60" y="8"/>
                  </a:lnTo>
                  <a:lnTo>
                    <a:pt x="37" y="4"/>
                  </a:lnTo>
                  <a:lnTo>
                    <a:pt x="16" y="1"/>
                  </a:lnTo>
                  <a:lnTo>
                    <a:pt x="0" y="0"/>
                  </a:lnTo>
                  <a:lnTo>
                    <a:pt x="0" y="9"/>
                  </a:lnTo>
                  <a:lnTo>
                    <a:pt x="16" y="10"/>
                  </a:lnTo>
                  <a:lnTo>
                    <a:pt x="34" y="12"/>
                  </a:lnTo>
                  <a:lnTo>
                    <a:pt x="57" y="16"/>
                  </a:lnTo>
                  <a:lnTo>
                    <a:pt x="79" y="22"/>
                  </a:lnTo>
                  <a:lnTo>
                    <a:pt x="103" y="28"/>
                  </a:lnTo>
                  <a:lnTo>
                    <a:pt x="127" y="35"/>
                  </a:lnTo>
                  <a:lnTo>
                    <a:pt x="151" y="41"/>
                  </a:lnTo>
                  <a:lnTo>
                    <a:pt x="173" y="48"/>
                  </a:lnTo>
                  <a:lnTo>
                    <a:pt x="176"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 name="Freeform 1352"/>
            <p:cNvSpPr>
              <a:spLocks/>
            </p:cNvSpPr>
            <p:nvPr/>
          </p:nvSpPr>
          <p:spPr bwMode="auto">
            <a:xfrm>
              <a:off x="905" y="2378"/>
              <a:ext cx="87" cy="94"/>
            </a:xfrm>
            <a:custGeom>
              <a:avLst/>
              <a:gdLst>
                <a:gd name="T0" fmla="*/ 0 w 262"/>
                <a:gd name="T1" fmla="*/ 1 h 187"/>
                <a:gd name="T2" fmla="*/ 0 w 262"/>
                <a:gd name="T3" fmla="*/ 1 h 187"/>
                <a:gd name="T4" fmla="*/ 0 w 262"/>
                <a:gd name="T5" fmla="*/ 1 h 187"/>
                <a:gd name="T6" fmla="*/ 0 w 262"/>
                <a:gd name="T7" fmla="*/ 1 h 187"/>
                <a:gd name="T8" fmla="*/ 0 w 262"/>
                <a:gd name="T9" fmla="*/ 1 h 187"/>
                <a:gd name="T10" fmla="*/ 0 w 262"/>
                <a:gd name="T11" fmla="*/ 1 h 187"/>
                <a:gd name="T12" fmla="*/ 0 w 262"/>
                <a:gd name="T13" fmla="*/ 1 h 187"/>
                <a:gd name="T14" fmla="*/ 0 w 262"/>
                <a:gd name="T15" fmla="*/ 1 h 187"/>
                <a:gd name="T16" fmla="*/ 0 w 262"/>
                <a:gd name="T17" fmla="*/ 1 h 187"/>
                <a:gd name="T18" fmla="*/ 0 w 262"/>
                <a:gd name="T19" fmla="*/ 1 h 187"/>
                <a:gd name="T20" fmla="*/ 0 w 262"/>
                <a:gd name="T21" fmla="*/ 1 h 187"/>
                <a:gd name="T22" fmla="*/ 0 w 262"/>
                <a:gd name="T23" fmla="*/ 1 h 187"/>
                <a:gd name="T24" fmla="*/ 0 w 262"/>
                <a:gd name="T25" fmla="*/ 1 h 187"/>
                <a:gd name="T26" fmla="*/ 0 w 262"/>
                <a:gd name="T27" fmla="*/ 1 h 187"/>
                <a:gd name="T28" fmla="*/ 0 w 262"/>
                <a:gd name="T29" fmla="*/ 1 h 187"/>
                <a:gd name="T30" fmla="*/ 0 w 262"/>
                <a:gd name="T31" fmla="*/ 1 h 187"/>
                <a:gd name="T32" fmla="*/ 0 w 262"/>
                <a:gd name="T33" fmla="*/ 1 h 187"/>
                <a:gd name="T34" fmla="*/ 0 w 262"/>
                <a:gd name="T35" fmla="*/ 0 h 187"/>
                <a:gd name="T36" fmla="*/ 0 w 262"/>
                <a:gd name="T37" fmla="*/ 1 h 187"/>
                <a:gd name="T38" fmla="*/ 0 w 262"/>
                <a:gd name="T39" fmla="*/ 1 h 187"/>
                <a:gd name="T40" fmla="*/ 0 w 262"/>
                <a:gd name="T41" fmla="*/ 1 h 187"/>
                <a:gd name="T42" fmla="*/ 0 w 262"/>
                <a:gd name="T43" fmla="*/ 1 h 187"/>
                <a:gd name="T44" fmla="*/ 0 w 262"/>
                <a:gd name="T45" fmla="*/ 1 h 187"/>
                <a:gd name="T46" fmla="*/ 0 w 262"/>
                <a:gd name="T47" fmla="*/ 1 h 187"/>
                <a:gd name="T48" fmla="*/ 0 w 262"/>
                <a:gd name="T49" fmla="*/ 1 h 187"/>
                <a:gd name="T50" fmla="*/ 0 w 262"/>
                <a:gd name="T51" fmla="*/ 1 h 187"/>
                <a:gd name="T52" fmla="*/ 0 w 262"/>
                <a:gd name="T53" fmla="*/ 1 h 187"/>
                <a:gd name="T54" fmla="*/ 0 w 262"/>
                <a:gd name="T55" fmla="*/ 1 h 187"/>
                <a:gd name="T56" fmla="*/ 0 w 262"/>
                <a:gd name="T57" fmla="*/ 1 h 187"/>
                <a:gd name="T58" fmla="*/ 0 w 262"/>
                <a:gd name="T59" fmla="*/ 1 h 187"/>
                <a:gd name="T60" fmla="*/ 0 w 262"/>
                <a:gd name="T61" fmla="*/ 1 h 187"/>
                <a:gd name="T62" fmla="*/ 0 w 262"/>
                <a:gd name="T63" fmla="*/ 1 h 187"/>
                <a:gd name="T64" fmla="*/ 0 w 262"/>
                <a:gd name="T65" fmla="*/ 1 h 187"/>
                <a:gd name="T66" fmla="*/ 0 w 262"/>
                <a:gd name="T67" fmla="*/ 1 h 187"/>
                <a:gd name="T68" fmla="*/ 0 w 262"/>
                <a:gd name="T69" fmla="*/ 1 h 187"/>
                <a:gd name="T70" fmla="*/ 0 w 262"/>
                <a:gd name="T71" fmla="*/ 1 h 187"/>
                <a:gd name="T72" fmla="*/ 0 w 262"/>
                <a:gd name="T73" fmla="*/ 1 h 1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2"/>
                <a:gd name="T112" fmla="*/ 0 h 187"/>
                <a:gd name="T113" fmla="*/ 262 w 262"/>
                <a:gd name="T114" fmla="*/ 187 h 1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2" h="187">
                  <a:moveTo>
                    <a:pt x="262" y="185"/>
                  </a:moveTo>
                  <a:lnTo>
                    <a:pt x="262" y="185"/>
                  </a:lnTo>
                  <a:lnTo>
                    <a:pt x="256" y="169"/>
                  </a:lnTo>
                  <a:lnTo>
                    <a:pt x="249" y="152"/>
                  </a:lnTo>
                  <a:lnTo>
                    <a:pt x="240" y="136"/>
                  </a:lnTo>
                  <a:lnTo>
                    <a:pt x="228" y="122"/>
                  </a:lnTo>
                  <a:lnTo>
                    <a:pt x="214" y="108"/>
                  </a:lnTo>
                  <a:lnTo>
                    <a:pt x="199" y="94"/>
                  </a:lnTo>
                  <a:lnTo>
                    <a:pt x="184" y="82"/>
                  </a:lnTo>
                  <a:lnTo>
                    <a:pt x="168" y="70"/>
                  </a:lnTo>
                  <a:lnTo>
                    <a:pt x="149" y="60"/>
                  </a:lnTo>
                  <a:lnTo>
                    <a:pt x="129" y="49"/>
                  </a:lnTo>
                  <a:lnTo>
                    <a:pt x="110" y="39"/>
                  </a:lnTo>
                  <a:lnTo>
                    <a:pt x="89" y="30"/>
                  </a:lnTo>
                  <a:lnTo>
                    <a:pt x="68" y="21"/>
                  </a:lnTo>
                  <a:lnTo>
                    <a:pt x="47" y="13"/>
                  </a:lnTo>
                  <a:lnTo>
                    <a:pt x="26" y="7"/>
                  </a:lnTo>
                  <a:lnTo>
                    <a:pt x="3" y="0"/>
                  </a:lnTo>
                  <a:lnTo>
                    <a:pt x="0" y="9"/>
                  </a:lnTo>
                  <a:lnTo>
                    <a:pt x="20" y="15"/>
                  </a:lnTo>
                  <a:lnTo>
                    <a:pt x="41" y="22"/>
                  </a:lnTo>
                  <a:lnTo>
                    <a:pt x="62" y="29"/>
                  </a:lnTo>
                  <a:lnTo>
                    <a:pt x="83" y="37"/>
                  </a:lnTo>
                  <a:lnTo>
                    <a:pt x="104" y="46"/>
                  </a:lnTo>
                  <a:lnTo>
                    <a:pt x="123" y="55"/>
                  </a:lnTo>
                  <a:lnTo>
                    <a:pt x="140" y="66"/>
                  </a:lnTo>
                  <a:lnTo>
                    <a:pt x="159" y="77"/>
                  </a:lnTo>
                  <a:lnTo>
                    <a:pt x="175" y="89"/>
                  </a:lnTo>
                  <a:lnTo>
                    <a:pt x="190" y="101"/>
                  </a:lnTo>
                  <a:lnTo>
                    <a:pt x="205" y="113"/>
                  </a:lnTo>
                  <a:lnTo>
                    <a:pt x="219" y="127"/>
                  </a:lnTo>
                  <a:lnTo>
                    <a:pt x="228" y="141"/>
                  </a:lnTo>
                  <a:lnTo>
                    <a:pt x="237" y="155"/>
                  </a:lnTo>
                  <a:lnTo>
                    <a:pt x="244" y="171"/>
                  </a:lnTo>
                  <a:lnTo>
                    <a:pt x="250" y="187"/>
                  </a:lnTo>
                  <a:lnTo>
                    <a:pt x="262"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 name="Freeform 1353"/>
            <p:cNvSpPr>
              <a:spLocks/>
            </p:cNvSpPr>
            <p:nvPr/>
          </p:nvSpPr>
          <p:spPr bwMode="auto">
            <a:xfrm>
              <a:off x="988" y="2470"/>
              <a:ext cx="14" cy="59"/>
            </a:xfrm>
            <a:custGeom>
              <a:avLst/>
              <a:gdLst>
                <a:gd name="T0" fmla="*/ 0 w 41"/>
                <a:gd name="T1" fmla="*/ 1 h 117"/>
                <a:gd name="T2" fmla="*/ 0 w 41"/>
                <a:gd name="T3" fmla="*/ 1 h 117"/>
                <a:gd name="T4" fmla="*/ 0 w 41"/>
                <a:gd name="T5" fmla="*/ 1 h 117"/>
                <a:gd name="T6" fmla="*/ 0 w 41"/>
                <a:gd name="T7" fmla="*/ 1 h 117"/>
                <a:gd name="T8" fmla="*/ 0 w 41"/>
                <a:gd name="T9" fmla="*/ 1 h 117"/>
                <a:gd name="T10" fmla="*/ 0 w 41"/>
                <a:gd name="T11" fmla="*/ 1 h 117"/>
                <a:gd name="T12" fmla="*/ 0 w 41"/>
                <a:gd name="T13" fmla="*/ 1 h 117"/>
                <a:gd name="T14" fmla="*/ 0 w 41"/>
                <a:gd name="T15" fmla="*/ 1 h 117"/>
                <a:gd name="T16" fmla="*/ 0 w 41"/>
                <a:gd name="T17" fmla="*/ 1 h 117"/>
                <a:gd name="T18" fmla="*/ 0 w 41"/>
                <a:gd name="T19" fmla="*/ 0 h 117"/>
                <a:gd name="T20" fmla="*/ 0 w 41"/>
                <a:gd name="T21" fmla="*/ 1 h 117"/>
                <a:gd name="T22" fmla="*/ 0 w 41"/>
                <a:gd name="T23" fmla="*/ 1 h 117"/>
                <a:gd name="T24" fmla="*/ 0 w 41"/>
                <a:gd name="T25" fmla="*/ 1 h 117"/>
                <a:gd name="T26" fmla="*/ 0 w 41"/>
                <a:gd name="T27" fmla="*/ 1 h 117"/>
                <a:gd name="T28" fmla="*/ 0 w 41"/>
                <a:gd name="T29" fmla="*/ 1 h 117"/>
                <a:gd name="T30" fmla="*/ 0 w 41"/>
                <a:gd name="T31" fmla="*/ 1 h 117"/>
                <a:gd name="T32" fmla="*/ 0 w 41"/>
                <a:gd name="T33" fmla="*/ 1 h 117"/>
                <a:gd name="T34" fmla="*/ 0 w 41"/>
                <a:gd name="T35" fmla="*/ 1 h 117"/>
                <a:gd name="T36" fmla="*/ 0 w 41"/>
                <a:gd name="T37" fmla="*/ 1 h 117"/>
                <a:gd name="T38" fmla="*/ 0 w 41"/>
                <a:gd name="T39" fmla="*/ 1 h 117"/>
                <a:gd name="T40" fmla="*/ 0 w 41"/>
                <a:gd name="T41" fmla="*/ 1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117"/>
                <a:gd name="T65" fmla="*/ 41 w 41"/>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117">
                  <a:moveTo>
                    <a:pt x="41" y="115"/>
                  </a:moveTo>
                  <a:lnTo>
                    <a:pt x="41" y="117"/>
                  </a:lnTo>
                  <a:lnTo>
                    <a:pt x="41" y="109"/>
                  </a:lnTo>
                  <a:lnTo>
                    <a:pt x="38" y="95"/>
                  </a:lnTo>
                  <a:lnTo>
                    <a:pt x="33" y="78"/>
                  </a:lnTo>
                  <a:lnTo>
                    <a:pt x="27" y="57"/>
                  </a:lnTo>
                  <a:lnTo>
                    <a:pt x="23" y="38"/>
                  </a:lnTo>
                  <a:lnTo>
                    <a:pt x="18" y="19"/>
                  </a:lnTo>
                  <a:lnTo>
                    <a:pt x="14" y="6"/>
                  </a:lnTo>
                  <a:lnTo>
                    <a:pt x="12" y="0"/>
                  </a:lnTo>
                  <a:lnTo>
                    <a:pt x="0" y="2"/>
                  </a:lnTo>
                  <a:lnTo>
                    <a:pt x="2" y="9"/>
                  </a:lnTo>
                  <a:lnTo>
                    <a:pt x="6" y="21"/>
                  </a:lnTo>
                  <a:lnTo>
                    <a:pt x="11" y="40"/>
                  </a:lnTo>
                  <a:lnTo>
                    <a:pt x="15" y="59"/>
                  </a:lnTo>
                  <a:lnTo>
                    <a:pt x="21" y="80"/>
                  </a:lnTo>
                  <a:lnTo>
                    <a:pt x="26" y="97"/>
                  </a:lnTo>
                  <a:lnTo>
                    <a:pt x="29" y="109"/>
                  </a:lnTo>
                  <a:lnTo>
                    <a:pt x="29" y="114"/>
                  </a:lnTo>
                  <a:lnTo>
                    <a:pt x="29" y="115"/>
                  </a:lnTo>
                  <a:lnTo>
                    <a:pt x="41"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 name="Freeform 1354"/>
            <p:cNvSpPr>
              <a:spLocks/>
            </p:cNvSpPr>
            <p:nvPr/>
          </p:nvSpPr>
          <p:spPr bwMode="auto">
            <a:xfrm>
              <a:off x="997" y="2528"/>
              <a:ext cx="10" cy="56"/>
            </a:xfrm>
            <a:custGeom>
              <a:avLst/>
              <a:gdLst>
                <a:gd name="T0" fmla="*/ 0 w 30"/>
                <a:gd name="T1" fmla="*/ 0 h 113"/>
                <a:gd name="T2" fmla="*/ 0 w 30"/>
                <a:gd name="T3" fmla="*/ 0 h 113"/>
                <a:gd name="T4" fmla="*/ 0 w 30"/>
                <a:gd name="T5" fmla="*/ 0 h 113"/>
                <a:gd name="T6" fmla="*/ 0 w 30"/>
                <a:gd name="T7" fmla="*/ 0 h 113"/>
                <a:gd name="T8" fmla="*/ 0 w 30"/>
                <a:gd name="T9" fmla="*/ 0 h 113"/>
                <a:gd name="T10" fmla="*/ 0 w 30"/>
                <a:gd name="T11" fmla="*/ 0 h 113"/>
                <a:gd name="T12" fmla="*/ 0 w 30"/>
                <a:gd name="T13" fmla="*/ 0 h 113"/>
                <a:gd name="T14" fmla="*/ 0 w 30"/>
                <a:gd name="T15" fmla="*/ 0 h 113"/>
                <a:gd name="T16" fmla="*/ 0 w 30"/>
                <a:gd name="T17" fmla="*/ 0 h 113"/>
                <a:gd name="T18" fmla="*/ 0 w 30"/>
                <a:gd name="T19" fmla="*/ 0 h 113"/>
                <a:gd name="T20" fmla="*/ 0 w 30"/>
                <a:gd name="T21" fmla="*/ 0 h 113"/>
                <a:gd name="T22" fmla="*/ 0 w 30"/>
                <a:gd name="T23" fmla="*/ 0 h 113"/>
                <a:gd name="T24" fmla="*/ 0 w 30"/>
                <a:gd name="T25" fmla="*/ 0 h 113"/>
                <a:gd name="T26" fmla="*/ 0 w 30"/>
                <a:gd name="T27" fmla="*/ 0 h 113"/>
                <a:gd name="T28" fmla="*/ 0 w 30"/>
                <a:gd name="T29" fmla="*/ 0 h 113"/>
                <a:gd name="T30" fmla="*/ 0 w 30"/>
                <a:gd name="T31" fmla="*/ 0 h 113"/>
                <a:gd name="T32" fmla="*/ 0 w 30"/>
                <a:gd name="T33" fmla="*/ 0 h 113"/>
                <a:gd name="T34" fmla="*/ 0 w 30"/>
                <a:gd name="T35" fmla="*/ 0 h 113"/>
                <a:gd name="T36" fmla="*/ 0 w 30"/>
                <a:gd name="T37" fmla="*/ 0 h 113"/>
                <a:gd name="T38" fmla="*/ 0 w 30"/>
                <a:gd name="T39" fmla="*/ 0 h 113"/>
                <a:gd name="T40" fmla="*/ 0 w 30"/>
                <a:gd name="T41" fmla="*/ 0 h 113"/>
                <a:gd name="T42" fmla="*/ 0 w 30"/>
                <a:gd name="T43" fmla="*/ 0 h 113"/>
                <a:gd name="T44" fmla="*/ 0 w 30"/>
                <a:gd name="T45" fmla="*/ 0 h 113"/>
                <a:gd name="T46" fmla="*/ 0 w 30"/>
                <a:gd name="T47" fmla="*/ 0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113"/>
                <a:gd name="T74" fmla="*/ 30 w 30"/>
                <a:gd name="T75" fmla="*/ 113 h 1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113">
                  <a:moveTo>
                    <a:pt x="0" y="106"/>
                  </a:moveTo>
                  <a:lnTo>
                    <a:pt x="11" y="108"/>
                  </a:lnTo>
                  <a:lnTo>
                    <a:pt x="23" y="97"/>
                  </a:lnTo>
                  <a:lnTo>
                    <a:pt x="30" y="84"/>
                  </a:lnTo>
                  <a:lnTo>
                    <a:pt x="30" y="70"/>
                  </a:lnTo>
                  <a:lnTo>
                    <a:pt x="27" y="54"/>
                  </a:lnTo>
                  <a:lnTo>
                    <a:pt x="23" y="40"/>
                  </a:lnTo>
                  <a:lnTo>
                    <a:pt x="17" y="26"/>
                  </a:lnTo>
                  <a:lnTo>
                    <a:pt x="14" y="13"/>
                  </a:lnTo>
                  <a:lnTo>
                    <a:pt x="14" y="0"/>
                  </a:lnTo>
                  <a:lnTo>
                    <a:pt x="2" y="0"/>
                  </a:lnTo>
                  <a:lnTo>
                    <a:pt x="2" y="13"/>
                  </a:lnTo>
                  <a:lnTo>
                    <a:pt x="5" y="29"/>
                  </a:lnTo>
                  <a:lnTo>
                    <a:pt x="11" y="43"/>
                  </a:lnTo>
                  <a:lnTo>
                    <a:pt x="15" y="57"/>
                  </a:lnTo>
                  <a:lnTo>
                    <a:pt x="18" y="70"/>
                  </a:lnTo>
                  <a:lnTo>
                    <a:pt x="18" y="81"/>
                  </a:lnTo>
                  <a:lnTo>
                    <a:pt x="14" y="92"/>
                  </a:lnTo>
                  <a:lnTo>
                    <a:pt x="2" y="102"/>
                  </a:lnTo>
                  <a:lnTo>
                    <a:pt x="12" y="104"/>
                  </a:lnTo>
                  <a:lnTo>
                    <a:pt x="0" y="106"/>
                  </a:lnTo>
                  <a:lnTo>
                    <a:pt x="3" y="113"/>
                  </a:lnTo>
                  <a:lnTo>
                    <a:pt x="11" y="108"/>
                  </a:lnTo>
                  <a:lnTo>
                    <a:pt x="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 name="Freeform 1355"/>
            <p:cNvSpPr>
              <a:spLocks/>
            </p:cNvSpPr>
            <p:nvPr/>
          </p:nvSpPr>
          <p:spPr bwMode="auto">
            <a:xfrm>
              <a:off x="951" y="2560"/>
              <a:ext cx="50" cy="21"/>
            </a:xfrm>
            <a:custGeom>
              <a:avLst/>
              <a:gdLst>
                <a:gd name="T0" fmla="*/ 0 w 151"/>
                <a:gd name="T1" fmla="*/ 1 h 42"/>
                <a:gd name="T2" fmla="*/ 0 w 151"/>
                <a:gd name="T3" fmla="*/ 1 h 42"/>
                <a:gd name="T4" fmla="*/ 0 w 151"/>
                <a:gd name="T5" fmla="*/ 1 h 42"/>
                <a:gd name="T6" fmla="*/ 0 w 151"/>
                <a:gd name="T7" fmla="*/ 1 h 42"/>
                <a:gd name="T8" fmla="*/ 0 w 151"/>
                <a:gd name="T9" fmla="*/ 1 h 42"/>
                <a:gd name="T10" fmla="*/ 0 w 151"/>
                <a:gd name="T11" fmla="*/ 1 h 42"/>
                <a:gd name="T12" fmla="*/ 0 w 151"/>
                <a:gd name="T13" fmla="*/ 1 h 42"/>
                <a:gd name="T14" fmla="*/ 0 w 151"/>
                <a:gd name="T15" fmla="*/ 1 h 42"/>
                <a:gd name="T16" fmla="*/ 0 w 151"/>
                <a:gd name="T17" fmla="*/ 1 h 42"/>
                <a:gd name="T18" fmla="*/ 0 w 151"/>
                <a:gd name="T19" fmla="*/ 1 h 42"/>
                <a:gd name="T20" fmla="*/ 0 w 151"/>
                <a:gd name="T21" fmla="*/ 1 h 42"/>
                <a:gd name="T22" fmla="*/ 0 w 151"/>
                <a:gd name="T23" fmla="*/ 1 h 42"/>
                <a:gd name="T24" fmla="*/ 0 w 151"/>
                <a:gd name="T25" fmla="*/ 1 h 42"/>
                <a:gd name="T26" fmla="*/ 0 w 151"/>
                <a:gd name="T27" fmla="*/ 1 h 42"/>
                <a:gd name="T28" fmla="*/ 0 w 151"/>
                <a:gd name="T29" fmla="*/ 0 h 42"/>
                <a:gd name="T30" fmla="*/ 0 w 151"/>
                <a:gd name="T31" fmla="*/ 1 h 42"/>
                <a:gd name="T32" fmla="*/ 0 w 151"/>
                <a:gd name="T33" fmla="*/ 1 h 42"/>
                <a:gd name="T34" fmla="*/ 0 w 151"/>
                <a:gd name="T35" fmla="*/ 1 h 42"/>
                <a:gd name="T36" fmla="*/ 0 w 151"/>
                <a:gd name="T37" fmla="*/ 1 h 42"/>
                <a:gd name="T38" fmla="*/ 0 w 151"/>
                <a:gd name="T39" fmla="*/ 1 h 42"/>
                <a:gd name="T40" fmla="*/ 0 w 151"/>
                <a:gd name="T41" fmla="*/ 1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42"/>
                <a:gd name="T65" fmla="*/ 151 w 151"/>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42">
                  <a:moveTo>
                    <a:pt x="12" y="37"/>
                  </a:moveTo>
                  <a:lnTo>
                    <a:pt x="12" y="36"/>
                  </a:lnTo>
                  <a:lnTo>
                    <a:pt x="22" y="25"/>
                  </a:lnTo>
                  <a:lnTo>
                    <a:pt x="37" y="15"/>
                  </a:lnTo>
                  <a:lnTo>
                    <a:pt x="55" y="11"/>
                  </a:lnTo>
                  <a:lnTo>
                    <a:pt x="75" y="9"/>
                  </a:lnTo>
                  <a:lnTo>
                    <a:pt x="94" y="12"/>
                  </a:lnTo>
                  <a:lnTo>
                    <a:pt x="114" y="17"/>
                  </a:lnTo>
                  <a:lnTo>
                    <a:pt x="129" y="28"/>
                  </a:lnTo>
                  <a:lnTo>
                    <a:pt x="139" y="42"/>
                  </a:lnTo>
                  <a:lnTo>
                    <a:pt x="151" y="40"/>
                  </a:lnTo>
                  <a:lnTo>
                    <a:pt x="138" y="24"/>
                  </a:lnTo>
                  <a:lnTo>
                    <a:pt x="120" y="11"/>
                  </a:lnTo>
                  <a:lnTo>
                    <a:pt x="97" y="3"/>
                  </a:lnTo>
                  <a:lnTo>
                    <a:pt x="75" y="0"/>
                  </a:lnTo>
                  <a:lnTo>
                    <a:pt x="52" y="2"/>
                  </a:lnTo>
                  <a:lnTo>
                    <a:pt x="31" y="9"/>
                  </a:lnTo>
                  <a:lnTo>
                    <a:pt x="14" y="19"/>
                  </a:lnTo>
                  <a:lnTo>
                    <a:pt x="0" y="34"/>
                  </a:lnTo>
                  <a:lnTo>
                    <a:pt x="0" y="33"/>
                  </a:lnTo>
                  <a:lnTo>
                    <a:pt x="1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 name="Freeform 1356"/>
            <p:cNvSpPr>
              <a:spLocks/>
            </p:cNvSpPr>
            <p:nvPr/>
          </p:nvSpPr>
          <p:spPr bwMode="auto">
            <a:xfrm>
              <a:off x="947" y="2576"/>
              <a:ext cx="8" cy="65"/>
            </a:xfrm>
            <a:custGeom>
              <a:avLst/>
              <a:gdLst>
                <a:gd name="T0" fmla="*/ 0 w 24"/>
                <a:gd name="T1" fmla="*/ 1 h 128"/>
                <a:gd name="T2" fmla="*/ 0 w 24"/>
                <a:gd name="T3" fmla="*/ 1 h 128"/>
                <a:gd name="T4" fmla="*/ 0 w 24"/>
                <a:gd name="T5" fmla="*/ 1 h 128"/>
                <a:gd name="T6" fmla="*/ 0 w 24"/>
                <a:gd name="T7" fmla="*/ 1 h 128"/>
                <a:gd name="T8" fmla="*/ 0 w 24"/>
                <a:gd name="T9" fmla="*/ 1 h 128"/>
                <a:gd name="T10" fmla="*/ 0 w 24"/>
                <a:gd name="T11" fmla="*/ 1 h 128"/>
                <a:gd name="T12" fmla="*/ 0 w 24"/>
                <a:gd name="T13" fmla="*/ 1 h 128"/>
                <a:gd name="T14" fmla="*/ 0 w 24"/>
                <a:gd name="T15" fmla="*/ 1 h 128"/>
                <a:gd name="T16" fmla="*/ 0 w 24"/>
                <a:gd name="T17" fmla="*/ 1 h 128"/>
                <a:gd name="T18" fmla="*/ 0 w 24"/>
                <a:gd name="T19" fmla="*/ 1 h 128"/>
                <a:gd name="T20" fmla="*/ 0 w 24"/>
                <a:gd name="T21" fmla="*/ 0 h 128"/>
                <a:gd name="T22" fmla="*/ 0 w 24"/>
                <a:gd name="T23" fmla="*/ 1 h 128"/>
                <a:gd name="T24" fmla="*/ 0 w 24"/>
                <a:gd name="T25" fmla="*/ 1 h 128"/>
                <a:gd name="T26" fmla="*/ 0 w 24"/>
                <a:gd name="T27" fmla="*/ 1 h 128"/>
                <a:gd name="T28" fmla="*/ 0 w 24"/>
                <a:gd name="T29" fmla="*/ 1 h 128"/>
                <a:gd name="T30" fmla="*/ 0 w 24"/>
                <a:gd name="T31" fmla="*/ 1 h 128"/>
                <a:gd name="T32" fmla="*/ 0 w 24"/>
                <a:gd name="T33" fmla="*/ 1 h 128"/>
                <a:gd name="T34" fmla="*/ 0 w 24"/>
                <a:gd name="T35" fmla="*/ 1 h 128"/>
                <a:gd name="T36" fmla="*/ 0 w 24"/>
                <a:gd name="T37" fmla="*/ 1 h 128"/>
                <a:gd name="T38" fmla="*/ 0 w 24"/>
                <a:gd name="T39" fmla="*/ 1 h 128"/>
                <a:gd name="T40" fmla="*/ 0 w 24"/>
                <a:gd name="T41" fmla="*/ 1 h 128"/>
                <a:gd name="T42" fmla="*/ 0 w 24"/>
                <a:gd name="T43" fmla="*/ 1 h 128"/>
                <a:gd name="T44" fmla="*/ 0 w 24"/>
                <a:gd name="T45" fmla="*/ 1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128"/>
                <a:gd name="T71" fmla="*/ 24 w 24"/>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128">
                  <a:moveTo>
                    <a:pt x="23" y="128"/>
                  </a:moveTo>
                  <a:lnTo>
                    <a:pt x="23" y="128"/>
                  </a:lnTo>
                  <a:lnTo>
                    <a:pt x="20" y="111"/>
                  </a:lnTo>
                  <a:lnTo>
                    <a:pt x="17" y="96"/>
                  </a:lnTo>
                  <a:lnTo>
                    <a:pt x="15" y="80"/>
                  </a:lnTo>
                  <a:lnTo>
                    <a:pt x="12" y="63"/>
                  </a:lnTo>
                  <a:lnTo>
                    <a:pt x="12" y="48"/>
                  </a:lnTo>
                  <a:lnTo>
                    <a:pt x="14" y="32"/>
                  </a:lnTo>
                  <a:lnTo>
                    <a:pt x="17" y="18"/>
                  </a:lnTo>
                  <a:lnTo>
                    <a:pt x="24" y="4"/>
                  </a:lnTo>
                  <a:lnTo>
                    <a:pt x="12" y="0"/>
                  </a:lnTo>
                  <a:lnTo>
                    <a:pt x="5" y="16"/>
                  </a:lnTo>
                  <a:lnTo>
                    <a:pt x="2" y="32"/>
                  </a:lnTo>
                  <a:lnTo>
                    <a:pt x="0" y="48"/>
                  </a:lnTo>
                  <a:lnTo>
                    <a:pt x="0" y="63"/>
                  </a:lnTo>
                  <a:lnTo>
                    <a:pt x="3" y="80"/>
                  </a:lnTo>
                  <a:lnTo>
                    <a:pt x="5" y="96"/>
                  </a:lnTo>
                  <a:lnTo>
                    <a:pt x="8" y="113"/>
                  </a:lnTo>
                  <a:lnTo>
                    <a:pt x="11" y="128"/>
                  </a:lnTo>
                  <a:lnTo>
                    <a:pt x="23"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 name="Freeform 1357"/>
            <p:cNvSpPr>
              <a:spLocks/>
            </p:cNvSpPr>
            <p:nvPr/>
          </p:nvSpPr>
          <p:spPr bwMode="auto">
            <a:xfrm>
              <a:off x="949" y="2641"/>
              <a:ext cx="5" cy="39"/>
            </a:xfrm>
            <a:custGeom>
              <a:avLst/>
              <a:gdLst>
                <a:gd name="T0" fmla="*/ 0 w 15"/>
                <a:gd name="T1" fmla="*/ 0 h 79"/>
                <a:gd name="T2" fmla="*/ 0 w 15"/>
                <a:gd name="T3" fmla="*/ 0 h 79"/>
                <a:gd name="T4" fmla="*/ 0 w 15"/>
                <a:gd name="T5" fmla="*/ 0 h 79"/>
                <a:gd name="T6" fmla="*/ 0 w 15"/>
                <a:gd name="T7" fmla="*/ 0 h 79"/>
                <a:gd name="T8" fmla="*/ 0 w 15"/>
                <a:gd name="T9" fmla="*/ 0 h 79"/>
                <a:gd name="T10" fmla="*/ 0 w 15"/>
                <a:gd name="T11" fmla="*/ 0 h 79"/>
                <a:gd name="T12" fmla="*/ 0 w 15"/>
                <a:gd name="T13" fmla="*/ 0 h 79"/>
                <a:gd name="T14" fmla="*/ 0 w 15"/>
                <a:gd name="T15" fmla="*/ 0 h 79"/>
                <a:gd name="T16" fmla="*/ 0 w 15"/>
                <a:gd name="T17" fmla="*/ 0 h 79"/>
                <a:gd name="T18" fmla="*/ 0 w 15"/>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9"/>
                <a:gd name="T32" fmla="*/ 15 w 15"/>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9">
                  <a:moveTo>
                    <a:pt x="4" y="78"/>
                  </a:moveTo>
                  <a:lnTo>
                    <a:pt x="12" y="74"/>
                  </a:lnTo>
                  <a:lnTo>
                    <a:pt x="15" y="0"/>
                  </a:lnTo>
                  <a:lnTo>
                    <a:pt x="3" y="0"/>
                  </a:lnTo>
                  <a:lnTo>
                    <a:pt x="0" y="74"/>
                  </a:lnTo>
                  <a:lnTo>
                    <a:pt x="7" y="69"/>
                  </a:lnTo>
                  <a:lnTo>
                    <a:pt x="4" y="78"/>
                  </a:lnTo>
                  <a:lnTo>
                    <a:pt x="12" y="79"/>
                  </a:lnTo>
                  <a:lnTo>
                    <a:pt x="12" y="74"/>
                  </a:lnTo>
                  <a:lnTo>
                    <a:pt x="4"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 name="Freeform 1358"/>
            <p:cNvSpPr>
              <a:spLocks/>
            </p:cNvSpPr>
            <p:nvPr/>
          </p:nvSpPr>
          <p:spPr bwMode="auto">
            <a:xfrm>
              <a:off x="835" y="2279"/>
              <a:ext cx="105" cy="187"/>
            </a:xfrm>
            <a:custGeom>
              <a:avLst/>
              <a:gdLst>
                <a:gd name="T0" fmla="*/ 0 w 317"/>
                <a:gd name="T1" fmla="*/ 1 h 374"/>
                <a:gd name="T2" fmla="*/ 0 w 317"/>
                <a:gd name="T3" fmla="*/ 1 h 374"/>
                <a:gd name="T4" fmla="*/ 0 w 317"/>
                <a:gd name="T5" fmla="*/ 1 h 374"/>
                <a:gd name="T6" fmla="*/ 0 w 317"/>
                <a:gd name="T7" fmla="*/ 1 h 374"/>
                <a:gd name="T8" fmla="*/ 0 w 317"/>
                <a:gd name="T9" fmla="*/ 1 h 374"/>
                <a:gd name="T10" fmla="*/ 0 w 317"/>
                <a:gd name="T11" fmla="*/ 1 h 374"/>
                <a:gd name="T12" fmla="*/ 0 w 317"/>
                <a:gd name="T13" fmla="*/ 1 h 374"/>
                <a:gd name="T14" fmla="*/ 0 w 317"/>
                <a:gd name="T15" fmla="*/ 1 h 374"/>
                <a:gd name="T16" fmla="*/ 0 w 317"/>
                <a:gd name="T17" fmla="*/ 1 h 374"/>
                <a:gd name="T18" fmla="*/ 0 w 317"/>
                <a:gd name="T19" fmla="*/ 1 h 374"/>
                <a:gd name="T20" fmla="*/ 0 w 317"/>
                <a:gd name="T21" fmla="*/ 1 h 374"/>
                <a:gd name="T22" fmla="*/ 0 w 317"/>
                <a:gd name="T23" fmla="*/ 1 h 374"/>
                <a:gd name="T24" fmla="*/ 0 w 317"/>
                <a:gd name="T25" fmla="*/ 1 h 374"/>
                <a:gd name="T26" fmla="*/ 0 w 317"/>
                <a:gd name="T27" fmla="*/ 1 h 374"/>
                <a:gd name="T28" fmla="*/ 0 w 317"/>
                <a:gd name="T29" fmla="*/ 1 h 374"/>
                <a:gd name="T30" fmla="*/ 0 w 317"/>
                <a:gd name="T31" fmla="*/ 1 h 374"/>
                <a:gd name="T32" fmla="*/ 0 w 317"/>
                <a:gd name="T33" fmla="*/ 1 h 374"/>
                <a:gd name="T34" fmla="*/ 0 w 317"/>
                <a:gd name="T35" fmla="*/ 1 h 374"/>
                <a:gd name="T36" fmla="*/ 0 w 317"/>
                <a:gd name="T37" fmla="*/ 1 h 374"/>
                <a:gd name="T38" fmla="*/ 0 w 317"/>
                <a:gd name="T39" fmla="*/ 1 h 374"/>
                <a:gd name="T40" fmla="*/ 0 w 317"/>
                <a:gd name="T41" fmla="*/ 1 h 374"/>
                <a:gd name="T42" fmla="*/ 0 w 317"/>
                <a:gd name="T43" fmla="*/ 1 h 374"/>
                <a:gd name="T44" fmla="*/ 0 w 317"/>
                <a:gd name="T45" fmla="*/ 1 h 374"/>
                <a:gd name="T46" fmla="*/ 0 w 317"/>
                <a:gd name="T47" fmla="*/ 1 h 374"/>
                <a:gd name="T48" fmla="*/ 0 w 317"/>
                <a:gd name="T49" fmla="*/ 1 h 374"/>
                <a:gd name="T50" fmla="*/ 0 w 317"/>
                <a:gd name="T51" fmla="*/ 1 h 374"/>
                <a:gd name="T52" fmla="*/ 0 w 317"/>
                <a:gd name="T53" fmla="*/ 1 h 374"/>
                <a:gd name="T54" fmla="*/ 0 w 317"/>
                <a:gd name="T55" fmla="*/ 1 h 374"/>
                <a:gd name="T56" fmla="*/ 0 w 317"/>
                <a:gd name="T57" fmla="*/ 1 h 374"/>
                <a:gd name="T58" fmla="*/ 0 w 317"/>
                <a:gd name="T59" fmla="*/ 1 h 374"/>
                <a:gd name="T60" fmla="*/ 0 w 317"/>
                <a:gd name="T61" fmla="*/ 1 h 374"/>
                <a:gd name="T62" fmla="*/ 0 w 317"/>
                <a:gd name="T63" fmla="*/ 1 h 374"/>
                <a:gd name="T64" fmla="*/ 0 w 317"/>
                <a:gd name="T65" fmla="*/ 1 h 374"/>
                <a:gd name="T66" fmla="*/ 0 w 317"/>
                <a:gd name="T67" fmla="*/ 1 h 374"/>
                <a:gd name="T68" fmla="*/ 0 w 317"/>
                <a:gd name="T69" fmla="*/ 0 h 374"/>
                <a:gd name="T70" fmla="*/ 0 w 317"/>
                <a:gd name="T71" fmla="*/ 1 h 374"/>
                <a:gd name="T72" fmla="*/ 0 w 317"/>
                <a:gd name="T73" fmla="*/ 1 h 374"/>
                <a:gd name="T74" fmla="*/ 0 w 317"/>
                <a:gd name="T75" fmla="*/ 1 h 374"/>
                <a:gd name="T76" fmla="*/ 0 w 317"/>
                <a:gd name="T77" fmla="*/ 1 h 374"/>
                <a:gd name="T78" fmla="*/ 0 w 317"/>
                <a:gd name="T79" fmla="*/ 1 h 374"/>
                <a:gd name="T80" fmla="*/ 0 w 317"/>
                <a:gd name="T81" fmla="*/ 1 h 374"/>
                <a:gd name="T82" fmla="*/ 0 w 317"/>
                <a:gd name="T83" fmla="*/ 1 h 374"/>
                <a:gd name="T84" fmla="*/ 0 w 317"/>
                <a:gd name="T85" fmla="*/ 1 h 374"/>
                <a:gd name="T86" fmla="*/ 0 w 317"/>
                <a:gd name="T87" fmla="*/ 1 h 374"/>
                <a:gd name="T88" fmla="*/ 0 w 317"/>
                <a:gd name="T89" fmla="*/ 1 h 374"/>
                <a:gd name="T90" fmla="*/ 0 w 317"/>
                <a:gd name="T91" fmla="*/ 1 h 374"/>
                <a:gd name="T92" fmla="*/ 0 w 317"/>
                <a:gd name="T93" fmla="*/ 1 h 3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7"/>
                <a:gd name="T142" fmla="*/ 0 h 374"/>
                <a:gd name="T143" fmla="*/ 317 w 317"/>
                <a:gd name="T144" fmla="*/ 374 h 3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7" h="374">
                  <a:moveTo>
                    <a:pt x="39" y="150"/>
                  </a:moveTo>
                  <a:lnTo>
                    <a:pt x="37" y="174"/>
                  </a:lnTo>
                  <a:lnTo>
                    <a:pt x="45" y="196"/>
                  </a:lnTo>
                  <a:lnTo>
                    <a:pt x="56" y="215"/>
                  </a:lnTo>
                  <a:lnTo>
                    <a:pt x="73" y="234"/>
                  </a:lnTo>
                  <a:lnTo>
                    <a:pt x="92" y="251"/>
                  </a:lnTo>
                  <a:lnTo>
                    <a:pt x="115" y="268"/>
                  </a:lnTo>
                  <a:lnTo>
                    <a:pt x="136" y="287"/>
                  </a:lnTo>
                  <a:lnTo>
                    <a:pt x="157" y="306"/>
                  </a:lnTo>
                  <a:lnTo>
                    <a:pt x="164" y="314"/>
                  </a:lnTo>
                  <a:lnTo>
                    <a:pt x="169" y="322"/>
                  </a:lnTo>
                  <a:lnTo>
                    <a:pt x="173" y="331"/>
                  </a:lnTo>
                  <a:lnTo>
                    <a:pt x="178" y="340"/>
                  </a:lnTo>
                  <a:lnTo>
                    <a:pt x="181" y="349"/>
                  </a:lnTo>
                  <a:lnTo>
                    <a:pt x="185" y="358"/>
                  </a:lnTo>
                  <a:lnTo>
                    <a:pt x="191" y="367"/>
                  </a:lnTo>
                  <a:lnTo>
                    <a:pt x="199" y="374"/>
                  </a:lnTo>
                  <a:lnTo>
                    <a:pt x="212" y="360"/>
                  </a:lnTo>
                  <a:lnTo>
                    <a:pt x="222" y="344"/>
                  </a:lnTo>
                  <a:lnTo>
                    <a:pt x="231" y="327"/>
                  </a:lnTo>
                  <a:lnTo>
                    <a:pt x="237" y="309"/>
                  </a:lnTo>
                  <a:lnTo>
                    <a:pt x="237" y="292"/>
                  </a:lnTo>
                  <a:lnTo>
                    <a:pt x="234" y="275"/>
                  </a:lnTo>
                  <a:lnTo>
                    <a:pt x="227" y="258"/>
                  </a:lnTo>
                  <a:lnTo>
                    <a:pt x="212" y="242"/>
                  </a:lnTo>
                  <a:lnTo>
                    <a:pt x="208" y="238"/>
                  </a:lnTo>
                  <a:lnTo>
                    <a:pt x="206" y="234"/>
                  </a:lnTo>
                  <a:lnTo>
                    <a:pt x="208" y="228"/>
                  </a:lnTo>
                  <a:lnTo>
                    <a:pt x="209" y="223"/>
                  </a:lnTo>
                  <a:lnTo>
                    <a:pt x="212" y="218"/>
                  </a:lnTo>
                  <a:lnTo>
                    <a:pt x="216" y="212"/>
                  </a:lnTo>
                  <a:lnTo>
                    <a:pt x="221" y="208"/>
                  </a:lnTo>
                  <a:lnTo>
                    <a:pt x="224" y="202"/>
                  </a:lnTo>
                  <a:lnTo>
                    <a:pt x="228" y="198"/>
                  </a:lnTo>
                  <a:lnTo>
                    <a:pt x="233" y="193"/>
                  </a:lnTo>
                  <a:lnTo>
                    <a:pt x="236" y="188"/>
                  </a:lnTo>
                  <a:lnTo>
                    <a:pt x="240" y="183"/>
                  </a:lnTo>
                  <a:lnTo>
                    <a:pt x="245" y="179"/>
                  </a:lnTo>
                  <a:lnTo>
                    <a:pt x="249" y="174"/>
                  </a:lnTo>
                  <a:lnTo>
                    <a:pt x="254" y="169"/>
                  </a:lnTo>
                  <a:lnTo>
                    <a:pt x="257" y="165"/>
                  </a:lnTo>
                  <a:lnTo>
                    <a:pt x="264" y="153"/>
                  </a:lnTo>
                  <a:lnTo>
                    <a:pt x="272" y="142"/>
                  </a:lnTo>
                  <a:lnTo>
                    <a:pt x="278" y="130"/>
                  </a:lnTo>
                  <a:lnTo>
                    <a:pt x="284" y="118"/>
                  </a:lnTo>
                  <a:lnTo>
                    <a:pt x="290" y="106"/>
                  </a:lnTo>
                  <a:lnTo>
                    <a:pt x="296" y="93"/>
                  </a:lnTo>
                  <a:lnTo>
                    <a:pt x="302" y="81"/>
                  </a:lnTo>
                  <a:lnTo>
                    <a:pt x="308" y="70"/>
                  </a:lnTo>
                  <a:lnTo>
                    <a:pt x="311" y="62"/>
                  </a:lnTo>
                  <a:lnTo>
                    <a:pt x="314" y="52"/>
                  </a:lnTo>
                  <a:lnTo>
                    <a:pt x="315" y="43"/>
                  </a:lnTo>
                  <a:lnTo>
                    <a:pt x="317" y="33"/>
                  </a:lnTo>
                  <a:lnTo>
                    <a:pt x="315" y="24"/>
                  </a:lnTo>
                  <a:lnTo>
                    <a:pt x="311" y="16"/>
                  </a:lnTo>
                  <a:lnTo>
                    <a:pt x="305" y="10"/>
                  </a:lnTo>
                  <a:lnTo>
                    <a:pt x="294" y="7"/>
                  </a:lnTo>
                  <a:lnTo>
                    <a:pt x="288" y="8"/>
                  </a:lnTo>
                  <a:lnTo>
                    <a:pt x="284" y="11"/>
                  </a:lnTo>
                  <a:lnTo>
                    <a:pt x="276" y="15"/>
                  </a:lnTo>
                  <a:lnTo>
                    <a:pt x="269" y="17"/>
                  </a:lnTo>
                  <a:lnTo>
                    <a:pt x="249" y="17"/>
                  </a:lnTo>
                  <a:lnTo>
                    <a:pt x="231" y="16"/>
                  </a:lnTo>
                  <a:lnTo>
                    <a:pt x="213" y="13"/>
                  </a:lnTo>
                  <a:lnTo>
                    <a:pt x="196" y="11"/>
                  </a:lnTo>
                  <a:lnTo>
                    <a:pt x="178" y="8"/>
                  </a:lnTo>
                  <a:lnTo>
                    <a:pt x="158" y="5"/>
                  </a:lnTo>
                  <a:lnTo>
                    <a:pt x="140" y="3"/>
                  </a:lnTo>
                  <a:lnTo>
                    <a:pt x="122" y="0"/>
                  </a:lnTo>
                  <a:lnTo>
                    <a:pt x="113" y="0"/>
                  </a:lnTo>
                  <a:lnTo>
                    <a:pt x="106" y="2"/>
                  </a:lnTo>
                  <a:lnTo>
                    <a:pt x="98" y="4"/>
                  </a:lnTo>
                  <a:lnTo>
                    <a:pt x="91" y="6"/>
                  </a:lnTo>
                  <a:lnTo>
                    <a:pt x="83" y="9"/>
                  </a:lnTo>
                  <a:lnTo>
                    <a:pt x="76" y="12"/>
                  </a:lnTo>
                  <a:lnTo>
                    <a:pt x="70" y="17"/>
                  </a:lnTo>
                  <a:lnTo>
                    <a:pt x="64" y="21"/>
                  </a:lnTo>
                  <a:lnTo>
                    <a:pt x="59" y="23"/>
                  </a:lnTo>
                  <a:lnTo>
                    <a:pt x="53" y="24"/>
                  </a:lnTo>
                  <a:lnTo>
                    <a:pt x="48" y="25"/>
                  </a:lnTo>
                  <a:lnTo>
                    <a:pt x="42" y="24"/>
                  </a:lnTo>
                  <a:lnTo>
                    <a:pt x="36" y="24"/>
                  </a:lnTo>
                  <a:lnTo>
                    <a:pt x="30" y="24"/>
                  </a:lnTo>
                  <a:lnTo>
                    <a:pt x="24" y="25"/>
                  </a:lnTo>
                  <a:lnTo>
                    <a:pt x="19" y="27"/>
                  </a:lnTo>
                  <a:lnTo>
                    <a:pt x="7" y="38"/>
                  </a:lnTo>
                  <a:lnTo>
                    <a:pt x="1" y="49"/>
                  </a:lnTo>
                  <a:lnTo>
                    <a:pt x="0" y="61"/>
                  </a:lnTo>
                  <a:lnTo>
                    <a:pt x="1" y="73"/>
                  </a:lnTo>
                  <a:lnTo>
                    <a:pt x="6" y="85"/>
                  </a:lnTo>
                  <a:lnTo>
                    <a:pt x="10" y="97"/>
                  </a:lnTo>
                  <a:lnTo>
                    <a:pt x="16" y="110"/>
                  </a:lnTo>
                  <a:lnTo>
                    <a:pt x="22" y="123"/>
                  </a:lnTo>
                  <a:lnTo>
                    <a:pt x="39" y="150"/>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 name="Freeform 1359"/>
            <p:cNvSpPr>
              <a:spLocks/>
            </p:cNvSpPr>
            <p:nvPr/>
          </p:nvSpPr>
          <p:spPr bwMode="auto">
            <a:xfrm>
              <a:off x="845" y="2353"/>
              <a:ext cx="43" cy="80"/>
            </a:xfrm>
            <a:custGeom>
              <a:avLst/>
              <a:gdLst>
                <a:gd name="T0" fmla="*/ 0 w 130"/>
                <a:gd name="T1" fmla="*/ 1 h 160"/>
                <a:gd name="T2" fmla="*/ 0 w 130"/>
                <a:gd name="T3" fmla="*/ 1 h 160"/>
                <a:gd name="T4" fmla="*/ 0 w 130"/>
                <a:gd name="T5" fmla="*/ 1 h 160"/>
                <a:gd name="T6" fmla="*/ 0 w 130"/>
                <a:gd name="T7" fmla="*/ 1 h 160"/>
                <a:gd name="T8" fmla="*/ 0 w 130"/>
                <a:gd name="T9" fmla="*/ 1 h 160"/>
                <a:gd name="T10" fmla="*/ 0 w 130"/>
                <a:gd name="T11" fmla="*/ 1 h 160"/>
                <a:gd name="T12" fmla="*/ 0 w 130"/>
                <a:gd name="T13" fmla="*/ 1 h 160"/>
                <a:gd name="T14" fmla="*/ 0 w 130"/>
                <a:gd name="T15" fmla="*/ 1 h 160"/>
                <a:gd name="T16" fmla="*/ 0 w 130"/>
                <a:gd name="T17" fmla="*/ 1 h 160"/>
                <a:gd name="T18" fmla="*/ 0 w 130"/>
                <a:gd name="T19" fmla="*/ 1 h 160"/>
                <a:gd name="T20" fmla="*/ 0 w 130"/>
                <a:gd name="T21" fmla="*/ 0 h 160"/>
                <a:gd name="T22" fmla="*/ 0 w 130"/>
                <a:gd name="T23" fmla="*/ 1 h 160"/>
                <a:gd name="T24" fmla="*/ 0 w 130"/>
                <a:gd name="T25" fmla="*/ 1 h 160"/>
                <a:gd name="T26" fmla="*/ 0 w 130"/>
                <a:gd name="T27" fmla="*/ 1 h 160"/>
                <a:gd name="T28" fmla="*/ 0 w 130"/>
                <a:gd name="T29" fmla="*/ 1 h 160"/>
                <a:gd name="T30" fmla="*/ 0 w 130"/>
                <a:gd name="T31" fmla="*/ 1 h 160"/>
                <a:gd name="T32" fmla="*/ 0 w 130"/>
                <a:gd name="T33" fmla="*/ 1 h 160"/>
                <a:gd name="T34" fmla="*/ 0 w 130"/>
                <a:gd name="T35" fmla="*/ 1 h 160"/>
                <a:gd name="T36" fmla="*/ 0 w 130"/>
                <a:gd name="T37" fmla="*/ 1 h 160"/>
                <a:gd name="T38" fmla="*/ 0 w 130"/>
                <a:gd name="T39" fmla="*/ 1 h 160"/>
                <a:gd name="T40" fmla="*/ 0 w 130"/>
                <a:gd name="T41" fmla="*/ 1 h 1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0"/>
                <a:gd name="T64" fmla="*/ 0 h 160"/>
                <a:gd name="T65" fmla="*/ 130 w 130"/>
                <a:gd name="T66" fmla="*/ 160 h 1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0" h="160">
                  <a:moveTo>
                    <a:pt x="130" y="156"/>
                  </a:moveTo>
                  <a:lnTo>
                    <a:pt x="130" y="156"/>
                  </a:lnTo>
                  <a:lnTo>
                    <a:pt x="109" y="137"/>
                  </a:lnTo>
                  <a:lnTo>
                    <a:pt x="88" y="117"/>
                  </a:lnTo>
                  <a:lnTo>
                    <a:pt x="66" y="100"/>
                  </a:lnTo>
                  <a:lnTo>
                    <a:pt x="46" y="84"/>
                  </a:lnTo>
                  <a:lnTo>
                    <a:pt x="31" y="65"/>
                  </a:lnTo>
                  <a:lnTo>
                    <a:pt x="20" y="47"/>
                  </a:lnTo>
                  <a:lnTo>
                    <a:pt x="12" y="26"/>
                  </a:lnTo>
                  <a:lnTo>
                    <a:pt x="14" y="3"/>
                  </a:lnTo>
                  <a:lnTo>
                    <a:pt x="2" y="0"/>
                  </a:lnTo>
                  <a:lnTo>
                    <a:pt x="0" y="26"/>
                  </a:lnTo>
                  <a:lnTo>
                    <a:pt x="8" y="49"/>
                  </a:lnTo>
                  <a:lnTo>
                    <a:pt x="20" y="70"/>
                  </a:lnTo>
                  <a:lnTo>
                    <a:pt x="37" y="88"/>
                  </a:lnTo>
                  <a:lnTo>
                    <a:pt x="57" y="106"/>
                  </a:lnTo>
                  <a:lnTo>
                    <a:pt x="79" y="124"/>
                  </a:lnTo>
                  <a:lnTo>
                    <a:pt x="100" y="141"/>
                  </a:lnTo>
                  <a:lnTo>
                    <a:pt x="121" y="160"/>
                  </a:lnTo>
                  <a:lnTo>
                    <a:pt x="130" y="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 name="Freeform 1360"/>
            <p:cNvSpPr>
              <a:spLocks/>
            </p:cNvSpPr>
            <p:nvPr/>
          </p:nvSpPr>
          <p:spPr bwMode="auto">
            <a:xfrm>
              <a:off x="885" y="2431"/>
              <a:ext cx="17" cy="39"/>
            </a:xfrm>
            <a:custGeom>
              <a:avLst/>
              <a:gdLst>
                <a:gd name="T0" fmla="*/ 0 w 51"/>
                <a:gd name="T1" fmla="*/ 1 h 78"/>
                <a:gd name="T2" fmla="*/ 0 w 51"/>
                <a:gd name="T3" fmla="*/ 1 h 78"/>
                <a:gd name="T4" fmla="*/ 0 w 51"/>
                <a:gd name="T5" fmla="*/ 1 h 78"/>
                <a:gd name="T6" fmla="*/ 0 w 51"/>
                <a:gd name="T7" fmla="*/ 1 h 78"/>
                <a:gd name="T8" fmla="*/ 0 w 51"/>
                <a:gd name="T9" fmla="*/ 1 h 78"/>
                <a:gd name="T10" fmla="*/ 0 w 51"/>
                <a:gd name="T11" fmla="*/ 1 h 78"/>
                <a:gd name="T12" fmla="*/ 0 w 51"/>
                <a:gd name="T13" fmla="*/ 1 h 78"/>
                <a:gd name="T14" fmla="*/ 0 w 51"/>
                <a:gd name="T15" fmla="*/ 1 h 78"/>
                <a:gd name="T16" fmla="*/ 0 w 51"/>
                <a:gd name="T17" fmla="*/ 1 h 78"/>
                <a:gd name="T18" fmla="*/ 0 w 51"/>
                <a:gd name="T19" fmla="*/ 0 h 78"/>
                <a:gd name="T20" fmla="*/ 0 w 51"/>
                <a:gd name="T21" fmla="*/ 1 h 78"/>
                <a:gd name="T22" fmla="*/ 0 w 51"/>
                <a:gd name="T23" fmla="*/ 1 h 78"/>
                <a:gd name="T24" fmla="*/ 0 w 51"/>
                <a:gd name="T25" fmla="*/ 1 h 78"/>
                <a:gd name="T26" fmla="*/ 0 w 51"/>
                <a:gd name="T27" fmla="*/ 1 h 78"/>
                <a:gd name="T28" fmla="*/ 0 w 51"/>
                <a:gd name="T29" fmla="*/ 1 h 78"/>
                <a:gd name="T30" fmla="*/ 0 w 51"/>
                <a:gd name="T31" fmla="*/ 1 h 78"/>
                <a:gd name="T32" fmla="*/ 0 w 51"/>
                <a:gd name="T33" fmla="*/ 1 h 78"/>
                <a:gd name="T34" fmla="*/ 0 w 51"/>
                <a:gd name="T35" fmla="*/ 1 h 78"/>
                <a:gd name="T36" fmla="*/ 0 w 51"/>
                <a:gd name="T37" fmla="*/ 1 h 78"/>
                <a:gd name="T38" fmla="*/ 0 w 51"/>
                <a:gd name="T39" fmla="*/ 1 h 78"/>
                <a:gd name="T40" fmla="*/ 0 w 51"/>
                <a:gd name="T41" fmla="*/ 1 h 78"/>
                <a:gd name="T42" fmla="*/ 0 w 51"/>
                <a:gd name="T43" fmla="*/ 1 h 78"/>
                <a:gd name="T44" fmla="*/ 0 w 51"/>
                <a:gd name="T45" fmla="*/ 1 h 78"/>
                <a:gd name="T46" fmla="*/ 0 w 51"/>
                <a:gd name="T47" fmla="*/ 1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78"/>
                <a:gd name="T74" fmla="*/ 51 w 51"/>
                <a:gd name="T75" fmla="*/ 78 h 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78">
                  <a:moveTo>
                    <a:pt x="42" y="68"/>
                  </a:moveTo>
                  <a:lnTo>
                    <a:pt x="51" y="68"/>
                  </a:lnTo>
                  <a:lnTo>
                    <a:pt x="44" y="61"/>
                  </a:lnTo>
                  <a:lnTo>
                    <a:pt x="39" y="52"/>
                  </a:lnTo>
                  <a:lnTo>
                    <a:pt x="35" y="44"/>
                  </a:lnTo>
                  <a:lnTo>
                    <a:pt x="32" y="35"/>
                  </a:lnTo>
                  <a:lnTo>
                    <a:pt x="27" y="26"/>
                  </a:lnTo>
                  <a:lnTo>
                    <a:pt x="23" y="17"/>
                  </a:lnTo>
                  <a:lnTo>
                    <a:pt x="18" y="8"/>
                  </a:lnTo>
                  <a:lnTo>
                    <a:pt x="9" y="0"/>
                  </a:lnTo>
                  <a:lnTo>
                    <a:pt x="0" y="4"/>
                  </a:lnTo>
                  <a:lnTo>
                    <a:pt x="6" y="12"/>
                  </a:lnTo>
                  <a:lnTo>
                    <a:pt x="11" y="19"/>
                  </a:lnTo>
                  <a:lnTo>
                    <a:pt x="15" y="28"/>
                  </a:lnTo>
                  <a:lnTo>
                    <a:pt x="20" y="37"/>
                  </a:lnTo>
                  <a:lnTo>
                    <a:pt x="23" y="46"/>
                  </a:lnTo>
                  <a:lnTo>
                    <a:pt x="27" y="56"/>
                  </a:lnTo>
                  <a:lnTo>
                    <a:pt x="35" y="65"/>
                  </a:lnTo>
                  <a:lnTo>
                    <a:pt x="42" y="72"/>
                  </a:lnTo>
                  <a:lnTo>
                    <a:pt x="51" y="72"/>
                  </a:lnTo>
                  <a:lnTo>
                    <a:pt x="42" y="72"/>
                  </a:lnTo>
                  <a:lnTo>
                    <a:pt x="47" y="78"/>
                  </a:lnTo>
                  <a:lnTo>
                    <a:pt x="51" y="72"/>
                  </a:lnTo>
                  <a:lnTo>
                    <a:pt x="42"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 name="Freeform 1361"/>
            <p:cNvSpPr>
              <a:spLocks/>
            </p:cNvSpPr>
            <p:nvPr/>
          </p:nvSpPr>
          <p:spPr bwMode="auto">
            <a:xfrm>
              <a:off x="899" y="2399"/>
              <a:ext cx="17" cy="68"/>
            </a:xfrm>
            <a:custGeom>
              <a:avLst/>
              <a:gdLst>
                <a:gd name="T0" fmla="*/ 0 w 49"/>
                <a:gd name="T1" fmla="*/ 0 h 137"/>
                <a:gd name="T2" fmla="*/ 0 w 49"/>
                <a:gd name="T3" fmla="*/ 0 h 137"/>
                <a:gd name="T4" fmla="*/ 0 w 49"/>
                <a:gd name="T5" fmla="*/ 0 h 137"/>
                <a:gd name="T6" fmla="*/ 0 w 49"/>
                <a:gd name="T7" fmla="*/ 0 h 137"/>
                <a:gd name="T8" fmla="*/ 0 w 49"/>
                <a:gd name="T9" fmla="*/ 0 h 137"/>
                <a:gd name="T10" fmla="*/ 0 w 49"/>
                <a:gd name="T11" fmla="*/ 0 h 137"/>
                <a:gd name="T12" fmla="*/ 0 w 49"/>
                <a:gd name="T13" fmla="*/ 0 h 137"/>
                <a:gd name="T14" fmla="*/ 0 w 49"/>
                <a:gd name="T15" fmla="*/ 0 h 137"/>
                <a:gd name="T16" fmla="*/ 0 w 49"/>
                <a:gd name="T17" fmla="*/ 0 h 137"/>
                <a:gd name="T18" fmla="*/ 0 w 49"/>
                <a:gd name="T19" fmla="*/ 0 h 137"/>
                <a:gd name="T20" fmla="*/ 0 w 49"/>
                <a:gd name="T21" fmla="*/ 0 h 137"/>
                <a:gd name="T22" fmla="*/ 0 w 49"/>
                <a:gd name="T23" fmla="*/ 0 h 137"/>
                <a:gd name="T24" fmla="*/ 0 w 49"/>
                <a:gd name="T25" fmla="*/ 0 h 137"/>
                <a:gd name="T26" fmla="*/ 0 w 49"/>
                <a:gd name="T27" fmla="*/ 0 h 137"/>
                <a:gd name="T28" fmla="*/ 0 w 49"/>
                <a:gd name="T29" fmla="*/ 0 h 137"/>
                <a:gd name="T30" fmla="*/ 0 w 49"/>
                <a:gd name="T31" fmla="*/ 0 h 137"/>
                <a:gd name="T32" fmla="*/ 0 w 49"/>
                <a:gd name="T33" fmla="*/ 0 h 137"/>
                <a:gd name="T34" fmla="*/ 0 w 49"/>
                <a:gd name="T35" fmla="*/ 0 h 137"/>
                <a:gd name="T36" fmla="*/ 0 w 49"/>
                <a:gd name="T37" fmla="*/ 0 h 137"/>
                <a:gd name="T38" fmla="*/ 0 w 49"/>
                <a:gd name="T39" fmla="*/ 0 h 137"/>
                <a:gd name="T40" fmla="*/ 0 w 49"/>
                <a:gd name="T41" fmla="*/ 0 h 1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37"/>
                <a:gd name="T65" fmla="*/ 49 w 49"/>
                <a:gd name="T66" fmla="*/ 137 h 1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37">
                  <a:moveTo>
                    <a:pt x="14" y="7"/>
                  </a:moveTo>
                  <a:lnTo>
                    <a:pt x="14" y="7"/>
                  </a:lnTo>
                  <a:lnTo>
                    <a:pt x="27" y="21"/>
                  </a:lnTo>
                  <a:lnTo>
                    <a:pt x="34" y="37"/>
                  </a:lnTo>
                  <a:lnTo>
                    <a:pt x="37" y="53"/>
                  </a:lnTo>
                  <a:lnTo>
                    <a:pt x="37" y="70"/>
                  </a:lnTo>
                  <a:lnTo>
                    <a:pt x="31" y="87"/>
                  </a:lnTo>
                  <a:lnTo>
                    <a:pt x="22" y="103"/>
                  </a:lnTo>
                  <a:lnTo>
                    <a:pt x="14" y="119"/>
                  </a:lnTo>
                  <a:lnTo>
                    <a:pt x="0" y="133"/>
                  </a:lnTo>
                  <a:lnTo>
                    <a:pt x="9" y="137"/>
                  </a:lnTo>
                  <a:lnTo>
                    <a:pt x="22" y="123"/>
                  </a:lnTo>
                  <a:lnTo>
                    <a:pt x="34" y="107"/>
                  </a:lnTo>
                  <a:lnTo>
                    <a:pt x="43" y="89"/>
                  </a:lnTo>
                  <a:lnTo>
                    <a:pt x="49" y="70"/>
                  </a:lnTo>
                  <a:lnTo>
                    <a:pt x="49" y="53"/>
                  </a:lnTo>
                  <a:lnTo>
                    <a:pt x="46" y="35"/>
                  </a:lnTo>
                  <a:lnTo>
                    <a:pt x="39" y="16"/>
                  </a:lnTo>
                  <a:lnTo>
                    <a:pt x="22" y="0"/>
                  </a:lnTo>
                  <a:lnTo>
                    <a:pt x="1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 name="Freeform 1362"/>
            <p:cNvSpPr>
              <a:spLocks/>
            </p:cNvSpPr>
            <p:nvPr/>
          </p:nvSpPr>
          <p:spPr bwMode="auto">
            <a:xfrm>
              <a:off x="901" y="2379"/>
              <a:ext cx="10" cy="23"/>
            </a:xfrm>
            <a:custGeom>
              <a:avLst/>
              <a:gdLst>
                <a:gd name="T0" fmla="*/ 0 w 30"/>
                <a:gd name="T1" fmla="*/ 0 h 46"/>
                <a:gd name="T2" fmla="*/ 0 w 30"/>
                <a:gd name="T3" fmla="*/ 0 h 46"/>
                <a:gd name="T4" fmla="*/ 0 w 30"/>
                <a:gd name="T5" fmla="*/ 1 h 46"/>
                <a:gd name="T6" fmla="*/ 0 w 30"/>
                <a:gd name="T7" fmla="*/ 1 h 46"/>
                <a:gd name="T8" fmla="*/ 0 w 30"/>
                <a:gd name="T9" fmla="*/ 1 h 46"/>
                <a:gd name="T10" fmla="*/ 0 w 30"/>
                <a:gd name="T11" fmla="*/ 1 h 46"/>
                <a:gd name="T12" fmla="*/ 0 w 30"/>
                <a:gd name="T13" fmla="*/ 1 h 46"/>
                <a:gd name="T14" fmla="*/ 0 w 30"/>
                <a:gd name="T15" fmla="*/ 1 h 46"/>
                <a:gd name="T16" fmla="*/ 0 w 30"/>
                <a:gd name="T17" fmla="*/ 1 h 46"/>
                <a:gd name="T18" fmla="*/ 0 w 30"/>
                <a:gd name="T19" fmla="*/ 1 h 46"/>
                <a:gd name="T20" fmla="*/ 0 w 30"/>
                <a:gd name="T21" fmla="*/ 1 h 46"/>
                <a:gd name="T22" fmla="*/ 0 w 30"/>
                <a:gd name="T23" fmla="*/ 1 h 46"/>
                <a:gd name="T24" fmla="*/ 0 w 30"/>
                <a:gd name="T25" fmla="*/ 1 h 46"/>
                <a:gd name="T26" fmla="*/ 0 w 30"/>
                <a:gd name="T27" fmla="*/ 1 h 46"/>
                <a:gd name="T28" fmla="*/ 0 w 30"/>
                <a:gd name="T29" fmla="*/ 1 h 46"/>
                <a:gd name="T30" fmla="*/ 0 w 30"/>
                <a:gd name="T31" fmla="*/ 1 h 46"/>
                <a:gd name="T32" fmla="*/ 0 w 30"/>
                <a:gd name="T33" fmla="*/ 1 h 46"/>
                <a:gd name="T34" fmla="*/ 0 w 30"/>
                <a:gd name="T35" fmla="*/ 1 h 46"/>
                <a:gd name="T36" fmla="*/ 0 w 30"/>
                <a:gd name="T37" fmla="*/ 1 h 46"/>
                <a:gd name="T38" fmla="*/ 0 w 30"/>
                <a:gd name="T39" fmla="*/ 1 h 46"/>
                <a:gd name="T40" fmla="*/ 0 w 30"/>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46"/>
                <a:gd name="T65" fmla="*/ 30 w 30"/>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46">
                  <a:moveTo>
                    <a:pt x="19" y="0"/>
                  </a:moveTo>
                  <a:lnTo>
                    <a:pt x="18" y="0"/>
                  </a:lnTo>
                  <a:lnTo>
                    <a:pt x="16" y="6"/>
                  </a:lnTo>
                  <a:lnTo>
                    <a:pt x="12" y="10"/>
                  </a:lnTo>
                  <a:lnTo>
                    <a:pt x="6" y="15"/>
                  </a:lnTo>
                  <a:lnTo>
                    <a:pt x="3" y="22"/>
                  </a:lnTo>
                  <a:lnTo>
                    <a:pt x="2" y="27"/>
                  </a:lnTo>
                  <a:lnTo>
                    <a:pt x="0" y="34"/>
                  </a:lnTo>
                  <a:lnTo>
                    <a:pt x="2" y="40"/>
                  </a:lnTo>
                  <a:lnTo>
                    <a:pt x="8" y="46"/>
                  </a:lnTo>
                  <a:lnTo>
                    <a:pt x="16" y="39"/>
                  </a:lnTo>
                  <a:lnTo>
                    <a:pt x="13" y="36"/>
                  </a:lnTo>
                  <a:lnTo>
                    <a:pt x="12" y="34"/>
                  </a:lnTo>
                  <a:lnTo>
                    <a:pt x="13" y="29"/>
                  </a:lnTo>
                  <a:lnTo>
                    <a:pt x="15" y="24"/>
                  </a:lnTo>
                  <a:lnTo>
                    <a:pt x="18" y="20"/>
                  </a:lnTo>
                  <a:lnTo>
                    <a:pt x="21" y="14"/>
                  </a:lnTo>
                  <a:lnTo>
                    <a:pt x="25" y="10"/>
                  </a:lnTo>
                  <a:lnTo>
                    <a:pt x="30" y="5"/>
                  </a:lnTo>
                  <a:lnTo>
                    <a:pt x="28" y="5"/>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 name="Freeform 1363"/>
            <p:cNvSpPr>
              <a:spLocks/>
            </p:cNvSpPr>
            <p:nvPr/>
          </p:nvSpPr>
          <p:spPr bwMode="auto">
            <a:xfrm>
              <a:off x="908" y="2360"/>
              <a:ext cx="14" cy="21"/>
            </a:xfrm>
            <a:custGeom>
              <a:avLst/>
              <a:gdLst>
                <a:gd name="T0" fmla="*/ 0 w 44"/>
                <a:gd name="T1" fmla="*/ 0 h 42"/>
                <a:gd name="T2" fmla="*/ 0 w 44"/>
                <a:gd name="T3" fmla="*/ 0 h 42"/>
                <a:gd name="T4" fmla="*/ 0 w 44"/>
                <a:gd name="T5" fmla="*/ 1 h 42"/>
                <a:gd name="T6" fmla="*/ 0 w 44"/>
                <a:gd name="T7" fmla="*/ 1 h 42"/>
                <a:gd name="T8" fmla="*/ 0 w 44"/>
                <a:gd name="T9" fmla="*/ 1 h 42"/>
                <a:gd name="T10" fmla="*/ 0 w 44"/>
                <a:gd name="T11" fmla="*/ 1 h 42"/>
                <a:gd name="T12" fmla="*/ 0 w 44"/>
                <a:gd name="T13" fmla="*/ 1 h 42"/>
                <a:gd name="T14" fmla="*/ 0 w 44"/>
                <a:gd name="T15" fmla="*/ 1 h 42"/>
                <a:gd name="T16" fmla="*/ 0 w 44"/>
                <a:gd name="T17" fmla="*/ 1 h 42"/>
                <a:gd name="T18" fmla="*/ 0 w 44"/>
                <a:gd name="T19" fmla="*/ 1 h 42"/>
                <a:gd name="T20" fmla="*/ 0 w 44"/>
                <a:gd name="T21" fmla="*/ 1 h 42"/>
                <a:gd name="T22" fmla="*/ 0 w 44"/>
                <a:gd name="T23" fmla="*/ 1 h 42"/>
                <a:gd name="T24" fmla="*/ 0 w 44"/>
                <a:gd name="T25" fmla="*/ 1 h 42"/>
                <a:gd name="T26" fmla="*/ 0 w 44"/>
                <a:gd name="T27" fmla="*/ 1 h 42"/>
                <a:gd name="T28" fmla="*/ 0 w 44"/>
                <a:gd name="T29" fmla="*/ 1 h 42"/>
                <a:gd name="T30" fmla="*/ 0 w 44"/>
                <a:gd name="T31" fmla="*/ 1 h 42"/>
                <a:gd name="T32" fmla="*/ 0 w 44"/>
                <a:gd name="T33" fmla="*/ 1 h 42"/>
                <a:gd name="T34" fmla="*/ 0 w 44"/>
                <a:gd name="T35" fmla="*/ 1 h 42"/>
                <a:gd name="T36" fmla="*/ 0 w 44"/>
                <a:gd name="T37" fmla="*/ 1 h 42"/>
                <a:gd name="T38" fmla="*/ 0 w 44"/>
                <a:gd name="T39" fmla="*/ 1 h 42"/>
                <a:gd name="T40" fmla="*/ 0 w 44"/>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2"/>
                <a:gd name="T65" fmla="*/ 44 w 44"/>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2">
                  <a:moveTo>
                    <a:pt x="32" y="0"/>
                  </a:moveTo>
                  <a:lnTo>
                    <a:pt x="32" y="0"/>
                  </a:lnTo>
                  <a:lnTo>
                    <a:pt x="30" y="4"/>
                  </a:lnTo>
                  <a:lnTo>
                    <a:pt x="26" y="9"/>
                  </a:lnTo>
                  <a:lnTo>
                    <a:pt x="21" y="14"/>
                  </a:lnTo>
                  <a:lnTo>
                    <a:pt x="17" y="18"/>
                  </a:lnTo>
                  <a:lnTo>
                    <a:pt x="12" y="23"/>
                  </a:lnTo>
                  <a:lnTo>
                    <a:pt x="9" y="28"/>
                  </a:lnTo>
                  <a:lnTo>
                    <a:pt x="5" y="33"/>
                  </a:lnTo>
                  <a:lnTo>
                    <a:pt x="0" y="37"/>
                  </a:lnTo>
                  <a:lnTo>
                    <a:pt x="9" y="42"/>
                  </a:lnTo>
                  <a:lnTo>
                    <a:pt x="14" y="37"/>
                  </a:lnTo>
                  <a:lnTo>
                    <a:pt x="18" y="32"/>
                  </a:lnTo>
                  <a:lnTo>
                    <a:pt x="21" y="28"/>
                  </a:lnTo>
                  <a:lnTo>
                    <a:pt x="26" y="22"/>
                  </a:lnTo>
                  <a:lnTo>
                    <a:pt x="30" y="18"/>
                  </a:lnTo>
                  <a:lnTo>
                    <a:pt x="35" y="14"/>
                  </a:lnTo>
                  <a:lnTo>
                    <a:pt x="39" y="8"/>
                  </a:lnTo>
                  <a:lnTo>
                    <a:pt x="44" y="4"/>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 name="Freeform 1364"/>
            <p:cNvSpPr>
              <a:spLocks/>
            </p:cNvSpPr>
            <p:nvPr/>
          </p:nvSpPr>
          <p:spPr bwMode="auto">
            <a:xfrm>
              <a:off x="918" y="2313"/>
              <a:ext cx="21" cy="49"/>
            </a:xfrm>
            <a:custGeom>
              <a:avLst/>
              <a:gdLst>
                <a:gd name="T0" fmla="*/ 0 w 63"/>
                <a:gd name="T1" fmla="*/ 0 h 98"/>
                <a:gd name="T2" fmla="*/ 0 w 63"/>
                <a:gd name="T3" fmla="*/ 0 h 98"/>
                <a:gd name="T4" fmla="*/ 0 w 63"/>
                <a:gd name="T5" fmla="*/ 1 h 98"/>
                <a:gd name="T6" fmla="*/ 0 w 63"/>
                <a:gd name="T7" fmla="*/ 1 h 98"/>
                <a:gd name="T8" fmla="*/ 0 w 63"/>
                <a:gd name="T9" fmla="*/ 1 h 98"/>
                <a:gd name="T10" fmla="*/ 0 w 63"/>
                <a:gd name="T11" fmla="*/ 1 h 98"/>
                <a:gd name="T12" fmla="*/ 0 w 63"/>
                <a:gd name="T13" fmla="*/ 1 h 98"/>
                <a:gd name="T14" fmla="*/ 0 w 63"/>
                <a:gd name="T15" fmla="*/ 1 h 98"/>
                <a:gd name="T16" fmla="*/ 0 w 63"/>
                <a:gd name="T17" fmla="*/ 1 h 98"/>
                <a:gd name="T18" fmla="*/ 0 w 63"/>
                <a:gd name="T19" fmla="*/ 1 h 98"/>
                <a:gd name="T20" fmla="*/ 0 w 63"/>
                <a:gd name="T21" fmla="*/ 1 h 98"/>
                <a:gd name="T22" fmla="*/ 0 w 63"/>
                <a:gd name="T23" fmla="*/ 1 h 98"/>
                <a:gd name="T24" fmla="*/ 0 w 63"/>
                <a:gd name="T25" fmla="*/ 1 h 98"/>
                <a:gd name="T26" fmla="*/ 0 w 63"/>
                <a:gd name="T27" fmla="*/ 1 h 98"/>
                <a:gd name="T28" fmla="*/ 0 w 63"/>
                <a:gd name="T29" fmla="*/ 1 h 98"/>
                <a:gd name="T30" fmla="*/ 0 w 63"/>
                <a:gd name="T31" fmla="*/ 1 h 98"/>
                <a:gd name="T32" fmla="*/ 0 w 63"/>
                <a:gd name="T33" fmla="*/ 1 h 98"/>
                <a:gd name="T34" fmla="*/ 0 w 63"/>
                <a:gd name="T35" fmla="*/ 1 h 98"/>
                <a:gd name="T36" fmla="*/ 0 w 63"/>
                <a:gd name="T37" fmla="*/ 1 h 98"/>
                <a:gd name="T38" fmla="*/ 0 w 63"/>
                <a:gd name="T39" fmla="*/ 1 h 98"/>
                <a:gd name="T40" fmla="*/ 0 w 63"/>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98"/>
                <a:gd name="T65" fmla="*/ 63 w 63"/>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98">
                  <a:moveTo>
                    <a:pt x="51" y="0"/>
                  </a:moveTo>
                  <a:lnTo>
                    <a:pt x="51" y="0"/>
                  </a:lnTo>
                  <a:lnTo>
                    <a:pt x="45" y="11"/>
                  </a:lnTo>
                  <a:lnTo>
                    <a:pt x="39" y="23"/>
                  </a:lnTo>
                  <a:lnTo>
                    <a:pt x="33" y="36"/>
                  </a:lnTo>
                  <a:lnTo>
                    <a:pt x="27" y="48"/>
                  </a:lnTo>
                  <a:lnTo>
                    <a:pt x="21" y="60"/>
                  </a:lnTo>
                  <a:lnTo>
                    <a:pt x="15" y="71"/>
                  </a:lnTo>
                  <a:lnTo>
                    <a:pt x="7" y="82"/>
                  </a:lnTo>
                  <a:lnTo>
                    <a:pt x="0" y="94"/>
                  </a:lnTo>
                  <a:lnTo>
                    <a:pt x="12" y="98"/>
                  </a:lnTo>
                  <a:lnTo>
                    <a:pt x="19" y="86"/>
                  </a:lnTo>
                  <a:lnTo>
                    <a:pt x="27" y="75"/>
                  </a:lnTo>
                  <a:lnTo>
                    <a:pt x="33" y="62"/>
                  </a:lnTo>
                  <a:lnTo>
                    <a:pt x="39" y="50"/>
                  </a:lnTo>
                  <a:lnTo>
                    <a:pt x="45" y="38"/>
                  </a:lnTo>
                  <a:lnTo>
                    <a:pt x="51" y="25"/>
                  </a:lnTo>
                  <a:lnTo>
                    <a:pt x="57" y="14"/>
                  </a:lnTo>
                  <a:lnTo>
                    <a:pt x="63" y="2"/>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 name="Freeform 1365"/>
            <p:cNvSpPr>
              <a:spLocks/>
            </p:cNvSpPr>
            <p:nvPr/>
          </p:nvSpPr>
          <p:spPr bwMode="auto">
            <a:xfrm>
              <a:off x="932" y="2280"/>
              <a:ext cx="10" cy="34"/>
            </a:xfrm>
            <a:custGeom>
              <a:avLst/>
              <a:gdLst>
                <a:gd name="T0" fmla="*/ 0 w 30"/>
                <a:gd name="T1" fmla="*/ 1 h 68"/>
                <a:gd name="T2" fmla="*/ 0 w 30"/>
                <a:gd name="T3" fmla="*/ 1 h 68"/>
                <a:gd name="T4" fmla="*/ 0 w 30"/>
                <a:gd name="T5" fmla="*/ 1 h 68"/>
                <a:gd name="T6" fmla="*/ 0 w 30"/>
                <a:gd name="T7" fmla="*/ 1 h 68"/>
                <a:gd name="T8" fmla="*/ 0 w 30"/>
                <a:gd name="T9" fmla="*/ 1 h 68"/>
                <a:gd name="T10" fmla="*/ 0 w 30"/>
                <a:gd name="T11" fmla="*/ 1 h 68"/>
                <a:gd name="T12" fmla="*/ 0 w 30"/>
                <a:gd name="T13" fmla="*/ 1 h 68"/>
                <a:gd name="T14" fmla="*/ 0 w 30"/>
                <a:gd name="T15" fmla="*/ 1 h 68"/>
                <a:gd name="T16" fmla="*/ 0 w 30"/>
                <a:gd name="T17" fmla="*/ 1 h 68"/>
                <a:gd name="T18" fmla="*/ 0 w 30"/>
                <a:gd name="T19" fmla="*/ 1 h 68"/>
                <a:gd name="T20" fmla="*/ 0 w 30"/>
                <a:gd name="T21" fmla="*/ 1 h 68"/>
                <a:gd name="T22" fmla="*/ 0 w 30"/>
                <a:gd name="T23" fmla="*/ 1 h 68"/>
                <a:gd name="T24" fmla="*/ 0 w 30"/>
                <a:gd name="T25" fmla="*/ 1 h 68"/>
                <a:gd name="T26" fmla="*/ 0 w 30"/>
                <a:gd name="T27" fmla="*/ 1 h 68"/>
                <a:gd name="T28" fmla="*/ 0 w 30"/>
                <a:gd name="T29" fmla="*/ 1 h 68"/>
                <a:gd name="T30" fmla="*/ 0 w 30"/>
                <a:gd name="T31" fmla="*/ 1 h 68"/>
                <a:gd name="T32" fmla="*/ 0 w 30"/>
                <a:gd name="T33" fmla="*/ 1 h 68"/>
                <a:gd name="T34" fmla="*/ 0 w 30"/>
                <a:gd name="T35" fmla="*/ 1 h 68"/>
                <a:gd name="T36" fmla="*/ 0 w 30"/>
                <a:gd name="T37" fmla="*/ 0 h 68"/>
                <a:gd name="T38" fmla="*/ 0 w 30"/>
                <a:gd name="T39" fmla="*/ 0 h 68"/>
                <a:gd name="T40" fmla="*/ 0 w 30"/>
                <a:gd name="T41" fmla="*/ 1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68"/>
                <a:gd name="T65" fmla="*/ 30 w 30"/>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68">
                  <a:moveTo>
                    <a:pt x="0" y="8"/>
                  </a:moveTo>
                  <a:lnTo>
                    <a:pt x="0" y="8"/>
                  </a:lnTo>
                  <a:lnTo>
                    <a:pt x="9" y="10"/>
                  </a:lnTo>
                  <a:lnTo>
                    <a:pt x="12" y="15"/>
                  </a:lnTo>
                  <a:lnTo>
                    <a:pt x="16" y="22"/>
                  </a:lnTo>
                  <a:lnTo>
                    <a:pt x="18" y="30"/>
                  </a:lnTo>
                  <a:lnTo>
                    <a:pt x="16" y="40"/>
                  </a:lnTo>
                  <a:lnTo>
                    <a:pt x="15" y="48"/>
                  </a:lnTo>
                  <a:lnTo>
                    <a:pt x="12" y="58"/>
                  </a:lnTo>
                  <a:lnTo>
                    <a:pt x="9" y="66"/>
                  </a:lnTo>
                  <a:lnTo>
                    <a:pt x="21" y="68"/>
                  </a:lnTo>
                  <a:lnTo>
                    <a:pt x="24" y="60"/>
                  </a:lnTo>
                  <a:lnTo>
                    <a:pt x="27" y="50"/>
                  </a:lnTo>
                  <a:lnTo>
                    <a:pt x="28" y="40"/>
                  </a:lnTo>
                  <a:lnTo>
                    <a:pt x="30" y="30"/>
                  </a:lnTo>
                  <a:lnTo>
                    <a:pt x="28" y="20"/>
                  </a:lnTo>
                  <a:lnTo>
                    <a:pt x="24" y="10"/>
                  </a:lnTo>
                  <a:lnTo>
                    <a:pt x="15" y="4"/>
                  </a:lnTo>
                  <a:lnTo>
                    <a:pt x="3"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3" name="Freeform 1366"/>
            <p:cNvSpPr>
              <a:spLocks/>
            </p:cNvSpPr>
            <p:nvPr/>
          </p:nvSpPr>
          <p:spPr bwMode="auto">
            <a:xfrm>
              <a:off x="924" y="2280"/>
              <a:ext cx="9" cy="10"/>
            </a:xfrm>
            <a:custGeom>
              <a:avLst/>
              <a:gdLst>
                <a:gd name="T0" fmla="*/ 0 w 27"/>
                <a:gd name="T1" fmla="*/ 1 h 18"/>
                <a:gd name="T2" fmla="*/ 0 w 27"/>
                <a:gd name="T3" fmla="*/ 1 h 18"/>
                <a:gd name="T4" fmla="*/ 0 w 27"/>
                <a:gd name="T5" fmla="*/ 1 h 18"/>
                <a:gd name="T6" fmla="*/ 0 w 27"/>
                <a:gd name="T7" fmla="*/ 1 h 18"/>
                <a:gd name="T8" fmla="*/ 0 w 27"/>
                <a:gd name="T9" fmla="*/ 1 h 18"/>
                <a:gd name="T10" fmla="*/ 0 w 27"/>
                <a:gd name="T11" fmla="*/ 1 h 18"/>
                <a:gd name="T12" fmla="*/ 0 w 27"/>
                <a:gd name="T13" fmla="*/ 0 h 18"/>
                <a:gd name="T14" fmla="*/ 0 w 27"/>
                <a:gd name="T15" fmla="*/ 1 h 18"/>
                <a:gd name="T16" fmla="*/ 0 w 27"/>
                <a:gd name="T17" fmla="*/ 1 h 18"/>
                <a:gd name="T18" fmla="*/ 0 w 27"/>
                <a:gd name="T19" fmla="*/ 1 h 18"/>
                <a:gd name="T20" fmla="*/ 0 w 27"/>
                <a:gd name="T21" fmla="*/ 1 h 18"/>
                <a:gd name="T22" fmla="*/ 0 w 27"/>
                <a:gd name="T23" fmla="*/ 1 h 18"/>
                <a:gd name="T24" fmla="*/ 0 w 27"/>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8"/>
                <a:gd name="T41" fmla="*/ 27 w 27"/>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8">
                  <a:moveTo>
                    <a:pt x="0" y="18"/>
                  </a:moveTo>
                  <a:lnTo>
                    <a:pt x="0" y="18"/>
                  </a:lnTo>
                  <a:lnTo>
                    <a:pt x="10" y="16"/>
                  </a:lnTo>
                  <a:lnTo>
                    <a:pt x="18" y="12"/>
                  </a:lnTo>
                  <a:lnTo>
                    <a:pt x="22" y="8"/>
                  </a:lnTo>
                  <a:lnTo>
                    <a:pt x="24" y="8"/>
                  </a:lnTo>
                  <a:lnTo>
                    <a:pt x="27" y="0"/>
                  </a:lnTo>
                  <a:lnTo>
                    <a:pt x="16" y="2"/>
                  </a:lnTo>
                  <a:lnTo>
                    <a:pt x="12" y="5"/>
                  </a:lnTo>
                  <a:lnTo>
                    <a:pt x="4" y="7"/>
                  </a:lnTo>
                  <a:lnTo>
                    <a:pt x="0" y="9"/>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4" name="Freeform 1367"/>
            <p:cNvSpPr>
              <a:spLocks/>
            </p:cNvSpPr>
            <p:nvPr/>
          </p:nvSpPr>
          <p:spPr bwMode="auto">
            <a:xfrm>
              <a:off x="875" y="2277"/>
              <a:ext cx="49" cy="13"/>
            </a:xfrm>
            <a:custGeom>
              <a:avLst/>
              <a:gdLst>
                <a:gd name="T0" fmla="*/ 0 w 147"/>
                <a:gd name="T1" fmla="*/ 1 h 25"/>
                <a:gd name="T2" fmla="*/ 0 w 147"/>
                <a:gd name="T3" fmla="*/ 1 h 25"/>
                <a:gd name="T4" fmla="*/ 0 w 147"/>
                <a:gd name="T5" fmla="*/ 1 h 25"/>
                <a:gd name="T6" fmla="*/ 0 w 147"/>
                <a:gd name="T7" fmla="*/ 1 h 25"/>
                <a:gd name="T8" fmla="*/ 0 w 147"/>
                <a:gd name="T9" fmla="*/ 1 h 25"/>
                <a:gd name="T10" fmla="*/ 0 w 147"/>
                <a:gd name="T11" fmla="*/ 1 h 25"/>
                <a:gd name="T12" fmla="*/ 0 w 147"/>
                <a:gd name="T13" fmla="*/ 1 h 25"/>
                <a:gd name="T14" fmla="*/ 0 w 147"/>
                <a:gd name="T15" fmla="*/ 1 h 25"/>
                <a:gd name="T16" fmla="*/ 0 w 147"/>
                <a:gd name="T17" fmla="*/ 1 h 25"/>
                <a:gd name="T18" fmla="*/ 0 w 147"/>
                <a:gd name="T19" fmla="*/ 1 h 25"/>
                <a:gd name="T20" fmla="*/ 0 w 147"/>
                <a:gd name="T21" fmla="*/ 1 h 25"/>
                <a:gd name="T22" fmla="*/ 0 w 147"/>
                <a:gd name="T23" fmla="*/ 1 h 25"/>
                <a:gd name="T24" fmla="*/ 0 w 147"/>
                <a:gd name="T25" fmla="*/ 1 h 25"/>
                <a:gd name="T26" fmla="*/ 0 w 147"/>
                <a:gd name="T27" fmla="*/ 1 h 25"/>
                <a:gd name="T28" fmla="*/ 0 w 147"/>
                <a:gd name="T29" fmla="*/ 1 h 25"/>
                <a:gd name="T30" fmla="*/ 0 w 147"/>
                <a:gd name="T31" fmla="*/ 1 h 25"/>
                <a:gd name="T32" fmla="*/ 0 w 147"/>
                <a:gd name="T33" fmla="*/ 1 h 25"/>
                <a:gd name="T34" fmla="*/ 0 w 147"/>
                <a:gd name="T35" fmla="*/ 1 h 25"/>
                <a:gd name="T36" fmla="*/ 0 w 147"/>
                <a:gd name="T37" fmla="*/ 0 h 25"/>
                <a:gd name="T38" fmla="*/ 0 w 147"/>
                <a:gd name="T39" fmla="*/ 0 h 25"/>
                <a:gd name="T40" fmla="*/ 0 w 147"/>
                <a:gd name="T41" fmla="*/ 1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7"/>
                <a:gd name="T64" fmla="*/ 0 h 25"/>
                <a:gd name="T65" fmla="*/ 147 w 147"/>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7" h="25">
                  <a:moveTo>
                    <a:pt x="0" y="9"/>
                  </a:moveTo>
                  <a:lnTo>
                    <a:pt x="0" y="9"/>
                  </a:lnTo>
                  <a:lnTo>
                    <a:pt x="17" y="11"/>
                  </a:lnTo>
                  <a:lnTo>
                    <a:pt x="35" y="13"/>
                  </a:lnTo>
                  <a:lnTo>
                    <a:pt x="54" y="16"/>
                  </a:lnTo>
                  <a:lnTo>
                    <a:pt x="72" y="20"/>
                  </a:lnTo>
                  <a:lnTo>
                    <a:pt x="90" y="22"/>
                  </a:lnTo>
                  <a:lnTo>
                    <a:pt x="109" y="24"/>
                  </a:lnTo>
                  <a:lnTo>
                    <a:pt x="127" y="25"/>
                  </a:lnTo>
                  <a:lnTo>
                    <a:pt x="147" y="25"/>
                  </a:lnTo>
                  <a:lnTo>
                    <a:pt x="147" y="16"/>
                  </a:lnTo>
                  <a:lnTo>
                    <a:pt x="127" y="16"/>
                  </a:lnTo>
                  <a:lnTo>
                    <a:pt x="109" y="15"/>
                  </a:lnTo>
                  <a:lnTo>
                    <a:pt x="93" y="13"/>
                  </a:lnTo>
                  <a:lnTo>
                    <a:pt x="75" y="11"/>
                  </a:lnTo>
                  <a:lnTo>
                    <a:pt x="57" y="8"/>
                  </a:lnTo>
                  <a:lnTo>
                    <a:pt x="38" y="4"/>
                  </a:lnTo>
                  <a:lnTo>
                    <a:pt x="20" y="2"/>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 name="Freeform 1368"/>
            <p:cNvSpPr>
              <a:spLocks/>
            </p:cNvSpPr>
            <p:nvPr/>
          </p:nvSpPr>
          <p:spPr bwMode="auto">
            <a:xfrm>
              <a:off x="854" y="2277"/>
              <a:ext cx="21" cy="14"/>
            </a:xfrm>
            <a:custGeom>
              <a:avLst/>
              <a:gdLst>
                <a:gd name="T0" fmla="*/ 0 w 63"/>
                <a:gd name="T1" fmla="*/ 1 h 28"/>
                <a:gd name="T2" fmla="*/ 0 w 63"/>
                <a:gd name="T3" fmla="*/ 1 h 28"/>
                <a:gd name="T4" fmla="*/ 0 w 63"/>
                <a:gd name="T5" fmla="*/ 1 h 28"/>
                <a:gd name="T6" fmla="*/ 0 w 63"/>
                <a:gd name="T7" fmla="*/ 1 h 28"/>
                <a:gd name="T8" fmla="*/ 0 w 63"/>
                <a:gd name="T9" fmla="*/ 1 h 28"/>
                <a:gd name="T10" fmla="*/ 0 w 63"/>
                <a:gd name="T11" fmla="*/ 1 h 28"/>
                <a:gd name="T12" fmla="*/ 0 w 63"/>
                <a:gd name="T13" fmla="*/ 1 h 28"/>
                <a:gd name="T14" fmla="*/ 0 w 63"/>
                <a:gd name="T15" fmla="*/ 1 h 28"/>
                <a:gd name="T16" fmla="*/ 0 w 63"/>
                <a:gd name="T17" fmla="*/ 1 h 28"/>
                <a:gd name="T18" fmla="*/ 0 w 63"/>
                <a:gd name="T19" fmla="*/ 1 h 28"/>
                <a:gd name="T20" fmla="*/ 0 w 63"/>
                <a:gd name="T21" fmla="*/ 0 h 28"/>
                <a:gd name="T22" fmla="*/ 0 w 63"/>
                <a:gd name="T23" fmla="*/ 0 h 28"/>
                <a:gd name="T24" fmla="*/ 0 w 63"/>
                <a:gd name="T25" fmla="*/ 1 h 28"/>
                <a:gd name="T26" fmla="*/ 0 w 63"/>
                <a:gd name="T27" fmla="*/ 1 h 28"/>
                <a:gd name="T28" fmla="*/ 0 w 63"/>
                <a:gd name="T29" fmla="*/ 1 h 28"/>
                <a:gd name="T30" fmla="*/ 0 w 63"/>
                <a:gd name="T31" fmla="*/ 1 h 28"/>
                <a:gd name="T32" fmla="*/ 0 w 63"/>
                <a:gd name="T33" fmla="*/ 1 h 28"/>
                <a:gd name="T34" fmla="*/ 0 w 63"/>
                <a:gd name="T35" fmla="*/ 1 h 28"/>
                <a:gd name="T36" fmla="*/ 0 w 63"/>
                <a:gd name="T37" fmla="*/ 1 h 28"/>
                <a:gd name="T38" fmla="*/ 0 w 63"/>
                <a:gd name="T39" fmla="*/ 1 h 28"/>
                <a:gd name="T40" fmla="*/ 0 w 63"/>
                <a:gd name="T41" fmla="*/ 1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28"/>
                <a:gd name="T65" fmla="*/ 63 w 63"/>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28">
                  <a:moveTo>
                    <a:pt x="9" y="28"/>
                  </a:moveTo>
                  <a:lnTo>
                    <a:pt x="9" y="28"/>
                  </a:lnTo>
                  <a:lnTo>
                    <a:pt x="15" y="24"/>
                  </a:lnTo>
                  <a:lnTo>
                    <a:pt x="20" y="20"/>
                  </a:lnTo>
                  <a:lnTo>
                    <a:pt x="27" y="16"/>
                  </a:lnTo>
                  <a:lnTo>
                    <a:pt x="35" y="14"/>
                  </a:lnTo>
                  <a:lnTo>
                    <a:pt x="41" y="12"/>
                  </a:lnTo>
                  <a:lnTo>
                    <a:pt x="48" y="10"/>
                  </a:lnTo>
                  <a:lnTo>
                    <a:pt x="54" y="9"/>
                  </a:lnTo>
                  <a:lnTo>
                    <a:pt x="63" y="9"/>
                  </a:lnTo>
                  <a:lnTo>
                    <a:pt x="63" y="0"/>
                  </a:lnTo>
                  <a:lnTo>
                    <a:pt x="54" y="0"/>
                  </a:lnTo>
                  <a:lnTo>
                    <a:pt x="45" y="1"/>
                  </a:lnTo>
                  <a:lnTo>
                    <a:pt x="38" y="3"/>
                  </a:lnTo>
                  <a:lnTo>
                    <a:pt x="29" y="6"/>
                  </a:lnTo>
                  <a:lnTo>
                    <a:pt x="21" y="10"/>
                  </a:lnTo>
                  <a:lnTo>
                    <a:pt x="14" y="13"/>
                  </a:lnTo>
                  <a:lnTo>
                    <a:pt x="6" y="17"/>
                  </a:lnTo>
                  <a:lnTo>
                    <a:pt x="0" y="22"/>
                  </a:lnTo>
                  <a:lnTo>
                    <a:pt x="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 name="Freeform 1369"/>
            <p:cNvSpPr>
              <a:spLocks/>
            </p:cNvSpPr>
            <p:nvPr/>
          </p:nvSpPr>
          <p:spPr bwMode="auto">
            <a:xfrm>
              <a:off x="840" y="2288"/>
              <a:ext cx="17" cy="6"/>
            </a:xfrm>
            <a:custGeom>
              <a:avLst/>
              <a:gdLst>
                <a:gd name="T0" fmla="*/ 0 w 53"/>
                <a:gd name="T1" fmla="*/ 0 h 13"/>
                <a:gd name="T2" fmla="*/ 0 w 53"/>
                <a:gd name="T3" fmla="*/ 0 h 13"/>
                <a:gd name="T4" fmla="*/ 0 w 53"/>
                <a:gd name="T5" fmla="*/ 0 h 13"/>
                <a:gd name="T6" fmla="*/ 0 w 53"/>
                <a:gd name="T7" fmla="*/ 0 h 13"/>
                <a:gd name="T8" fmla="*/ 0 w 53"/>
                <a:gd name="T9" fmla="*/ 0 h 13"/>
                <a:gd name="T10" fmla="*/ 0 w 53"/>
                <a:gd name="T11" fmla="*/ 0 h 13"/>
                <a:gd name="T12" fmla="*/ 0 w 53"/>
                <a:gd name="T13" fmla="*/ 0 h 13"/>
                <a:gd name="T14" fmla="*/ 0 w 53"/>
                <a:gd name="T15" fmla="*/ 0 h 13"/>
                <a:gd name="T16" fmla="*/ 0 w 53"/>
                <a:gd name="T17" fmla="*/ 0 h 13"/>
                <a:gd name="T18" fmla="*/ 0 w 53"/>
                <a:gd name="T19" fmla="*/ 0 h 13"/>
                <a:gd name="T20" fmla="*/ 0 w 53"/>
                <a:gd name="T21" fmla="*/ 0 h 13"/>
                <a:gd name="T22" fmla="*/ 0 w 53"/>
                <a:gd name="T23" fmla="*/ 0 h 13"/>
                <a:gd name="T24" fmla="*/ 0 w 53"/>
                <a:gd name="T25" fmla="*/ 0 h 13"/>
                <a:gd name="T26" fmla="*/ 0 w 53"/>
                <a:gd name="T27" fmla="*/ 0 h 13"/>
                <a:gd name="T28" fmla="*/ 0 w 53"/>
                <a:gd name="T29" fmla="*/ 0 h 13"/>
                <a:gd name="T30" fmla="*/ 0 w 53"/>
                <a:gd name="T31" fmla="*/ 0 h 13"/>
                <a:gd name="T32" fmla="*/ 0 w 53"/>
                <a:gd name="T33" fmla="*/ 0 h 13"/>
                <a:gd name="T34" fmla="*/ 0 w 53"/>
                <a:gd name="T35" fmla="*/ 0 h 13"/>
                <a:gd name="T36" fmla="*/ 0 w 53"/>
                <a:gd name="T37" fmla="*/ 0 h 13"/>
                <a:gd name="T38" fmla="*/ 0 w 53"/>
                <a:gd name="T39" fmla="*/ 0 h 13"/>
                <a:gd name="T40" fmla="*/ 0 w 53"/>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13"/>
                <a:gd name="T65" fmla="*/ 53 w 53"/>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13">
                  <a:moveTo>
                    <a:pt x="9" y="13"/>
                  </a:moveTo>
                  <a:lnTo>
                    <a:pt x="9" y="13"/>
                  </a:lnTo>
                  <a:lnTo>
                    <a:pt x="12" y="12"/>
                  </a:lnTo>
                  <a:lnTo>
                    <a:pt x="15" y="11"/>
                  </a:lnTo>
                  <a:lnTo>
                    <a:pt x="21" y="11"/>
                  </a:lnTo>
                  <a:lnTo>
                    <a:pt x="27" y="11"/>
                  </a:lnTo>
                  <a:lnTo>
                    <a:pt x="33" y="12"/>
                  </a:lnTo>
                  <a:lnTo>
                    <a:pt x="40" y="11"/>
                  </a:lnTo>
                  <a:lnTo>
                    <a:pt x="47" y="9"/>
                  </a:lnTo>
                  <a:lnTo>
                    <a:pt x="53" y="6"/>
                  </a:lnTo>
                  <a:lnTo>
                    <a:pt x="44" y="0"/>
                  </a:lnTo>
                  <a:lnTo>
                    <a:pt x="41" y="1"/>
                  </a:lnTo>
                  <a:lnTo>
                    <a:pt x="37" y="2"/>
                  </a:lnTo>
                  <a:lnTo>
                    <a:pt x="33" y="3"/>
                  </a:lnTo>
                  <a:lnTo>
                    <a:pt x="27" y="2"/>
                  </a:lnTo>
                  <a:lnTo>
                    <a:pt x="21" y="2"/>
                  </a:lnTo>
                  <a:lnTo>
                    <a:pt x="15" y="2"/>
                  </a:lnTo>
                  <a:lnTo>
                    <a:pt x="6" y="3"/>
                  </a:lnTo>
                  <a:lnTo>
                    <a:pt x="0" y="6"/>
                  </a:lnTo>
                  <a:lnTo>
                    <a:pt x="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 name="Freeform 1370"/>
            <p:cNvSpPr>
              <a:spLocks/>
            </p:cNvSpPr>
            <p:nvPr/>
          </p:nvSpPr>
          <p:spPr bwMode="auto">
            <a:xfrm>
              <a:off x="833" y="2291"/>
              <a:ext cx="11" cy="50"/>
            </a:xfrm>
            <a:custGeom>
              <a:avLst/>
              <a:gdLst>
                <a:gd name="T0" fmla="*/ 0 w 34"/>
                <a:gd name="T1" fmla="*/ 0 h 101"/>
                <a:gd name="T2" fmla="*/ 0 w 34"/>
                <a:gd name="T3" fmla="*/ 0 h 101"/>
                <a:gd name="T4" fmla="*/ 0 w 34"/>
                <a:gd name="T5" fmla="*/ 0 h 101"/>
                <a:gd name="T6" fmla="*/ 0 w 34"/>
                <a:gd name="T7" fmla="*/ 0 h 101"/>
                <a:gd name="T8" fmla="*/ 0 w 34"/>
                <a:gd name="T9" fmla="*/ 0 h 101"/>
                <a:gd name="T10" fmla="*/ 0 w 34"/>
                <a:gd name="T11" fmla="*/ 0 h 101"/>
                <a:gd name="T12" fmla="*/ 0 w 34"/>
                <a:gd name="T13" fmla="*/ 0 h 101"/>
                <a:gd name="T14" fmla="*/ 0 w 34"/>
                <a:gd name="T15" fmla="*/ 0 h 101"/>
                <a:gd name="T16" fmla="*/ 0 w 34"/>
                <a:gd name="T17" fmla="*/ 0 h 101"/>
                <a:gd name="T18" fmla="*/ 0 w 34"/>
                <a:gd name="T19" fmla="*/ 0 h 101"/>
                <a:gd name="T20" fmla="*/ 0 w 34"/>
                <a:gd name="T21" fmla="*/ 0 h 101"/>
                <a:gd name="T22" fmla="*/ 0 w 34"/>
                <a:gd name="T23" fmla="*/ 0 h 101"/>
                <a:gd name="T24" fmla="*/ 0 w 34"/>
                <a:gd name="T25" fmla="*/ 0 h 101"/>
                <a:gd name="T26" fmla="*/ 0 w 34"/>
                <a:gd name="T27" fmla="*/ 0 h 101"/>
                <a:gd name="T28" fmla="*/ 0 w 34"/>
                <a:gd name="T29" fmla="*/ 0 h 101"/>
                <a:gd name="T30" fmla="*/ 0 w 34"/>
                <a:gd name="T31" fmla="*/ 0 h 101"/>
                <a:gd name="T32" fmla="*/ 0 w 34"/>
                <a:gd name="T33" fmla="*/ 0 h 101"/>
                <a:gd name="T34" fmla="*/ 0 w 34"/>
                <a:gd name="T35" fmla="*/ 0 h 101"/>
                <a:gd name="T36" fmla="*/ 0 w 34"/>
                <a:gd name="T37" fmla="*/ 0 h 101"/>
                <a:gd name="T38" fmla="*/ 0 w 34"/>
                <a:gd name="T39" fmla="*/ 0 h 101"/>
                <a:gd name="T40" fmla="*/ 0 w 34"/>
                <a:gd name="T41" fmla="*/ 0 h 101"/>
                <a:gd name="T42" fmla="*/ 0 w 34"/>
                <a:gd name="T43" fmla="*/ 0 h 101"/>
                <a:gd name="T44" fmla="*/ 0 w 34"/>
                <a:gd name="T45" fmla="*/ 0 h 101"/>
                <a:gd name="T46" fmla="*/ 0 w 34"/>
                <a:gd name="T47" fmla="*/ 0 h 1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101"/>
                <a:gd name="T74" fmla="*/ 34 w 34"/>
                <a:gd name="T75" fmla="*/ 101 h 1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101">
                  <a:moveTo>
                    <a:pt x="34" y="96"/>
                  </a:moveTo>
                  <a:lnTo>
                    <a:pt x="34" y="97"/>
                  </a:lnTo>
                  <a:lnTo>
                    <a:pt x="28" y="84"/>
                  </a:lnTo>
                  <a:lnTo>
                    <a:pt x="22" y="72"/>
                  </a:lnTo>
                  <a:lnTo>
                    <a:pt x="18" y="60"/>
                  </a:lnTo>
                  <a:lnTo>
                    <a:pt x="13" y="48"/>
                  </a:lnTo>
                  <a:lnTo>
                    <a:pt x="12" y="37"/>
                  </a:lnTo>
                  <a:lnTo>
                    <a:pt x="13" y="26"/>
                  </a:lnTo>
                  <a:lnTo>
                    <a:pt x="18" y="16"/>
                  </a:lnTo>
                  <a:lnTo>
                    <a:pt x="30" y="7"/>
                  </a:lnTo>
                  <a:lnTo>
                    <a:pt x="21" y="0"/>
                  </a:lnTo>
                  <a:lnTo>
                    <a:pt x="9" y="12"/>
                  </a:lnTo>
                  <a:lnTo>
                    <a:pt x="1" y="24"/>
                  </a:lnTo>
                  <a:lnTo>
                    <a:pt x="0" y="37"/>
                  </a:lnTo>
                  <a:lnTo>
                    <a:pt x="1" y="50"/>
                  </a:lnTo>
                  <a:lnTo>
                    <a:pt x="6" y="62"/>
                  </a:lnTo>
                  <a:lnTo>
                    <a:pt x="10" y="74"/>
                  </a:lnTo>
                  <a:lnTo>
                    <a:pt x="16" y="87"/>
                  </a:lnTo>
                  <a:lnTo>
                    <a:pt x="22" y="100"/>
                  </a:lnTo>
                  <a:lnTo>
                    <a:pt x="22" y="101"/>
                  </a:lnTo>
                  <a:lnTo>
                    <a:pt x="22" y="100"/>
                  </a:lnTo>
                  <a:lnTo>
                    <a:pt x="22" y="101"/>
                  </a:lnTo>
                  <a:lnTo>
                    <a:pt x="34"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 name="Freeform 1371"/>
            <p:cNvSpPr>
              <a:spLocks/>
            </p:cNvSpPr>
            <p:nvPr/>
          </p:nvSpPr>
          <p:spPr bwMode="auto">
            <a:xfrm>
              <a:off x="840" y="2339"/>
              <a:ext cx="10" cy="16"/>
            </a:xfrm>
            <a:custGeom>
              <a:avLst/>
              <a:gdLst>
                <a:gd name="T0" fmla="*/ 0 w 29"/>
                <a:gd name="T1" fmla="*/ 1 h 32"/>
                <a:gd name="T2" fmla="*/ 0 w 29"/>
                <a:gd name="T3" fmla="*/ 1 h 32"/>
                <a:gd name="T4" fmla="*/ 0 w 29"/>
                <a:gd name="T5" fmla="*/ 0 h 32"/>
                <a:gd name="T6" fmla="*/ 0 w 29"/>
                <a:gd name="T7" fmla="*/ 1 h 32"/>
                <a:gd name="T8" fmla="*/ 0 w 29"/>
                <a:gd name="T9" fmla="*/ 1 h 32"/>
                <a:gd name="T10" fmla="*/ 0 w 29"/>
                <a:gd name="T11" fmla="*/ 1 h 32"/>
                <a:gd name="T12" fmla="*/ 0 w 29"/>
                <a:gd name="T13" fmla="*/ 1 h 32"/>
                <a:gd name="T14" fmla="*/ 0 w 29"/>
                <a:gd name="T15" fmla="*/ 1 h 32"/>
                <a:gd name="T16" fmla="*/ 0 w 29"/>
                <a:gd name="T17" fmla="*/ 1 h 32"/>
                <a:gd name="T18" fmla="*/ 0 w 29"/>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2"/>
                <a:gd name="T32" fmla="*/ 29 w 29"/>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2">
                  <a:moveTo>
                    <a:pt x="29" y="31"/>
                  </a:moveTo>
                  <a:lnTo>
                    <a:pt x="29" y="27"/>
                  </a:lnTo>
                  <a:lnTo>
                    <a:pt x="12" y="0"/>
                  </a:lnTo>
                  <a:lnTo>
                    <a:pt x="0" y="5"/>
                  </a:lnTo>
                  <a:lnTo>
                    <a:pt x="17" y="32"/>
                  </a:lnTo>
                  <a:lnTo>
                    <a:pt x="17" y="28"/>
                  </a:lnTo>
                  <a:lnTo>
                    <a:pt x="29" y="31"/>
                  </a:lnTo>
                  <a:lnTo>
                    <a:pt x="29" y="28"/>
                  </a:lnTo>
                  <a:lnTo>
                    <a:pt x="29" y="27"/>
                  </a:lnTo>
                  <a:lnTo>
                    <a:pt x="2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 name="Freeform 1372"/>
            <p:cNvSpPr>
              <a:spLocks/>
            </p:cNvSpPr>
            <p:nvPr/>
          </p:nvSpPr>
          <p:spPr bwMode="auto">
            <a:xfrm>
              <a:off x="834" y="2220"/>
              <a:ext cx="116" cy="138"/>
            </a:xfrm>
            <a:custGeom>
              <a:avLst/>
              <a:gdLst>
                <a:gd name="T0" fmla="*/ 0 w 350"/>
                <a:gd name="T1" fmla="*/ 1 h 274"/>
                <a:gd name="T2" fmla="*/ 0 w 350"/>
                <a:gd name="T3" fmla="*/ 0 h 274"/>
                <a:gd name="T4" fmla="*/ 0 w 350"/>
                <a:gd name="T5" fmla="*/ 1 h 274"/>
                <a:gd name="T6" fmla="*/ 0 w 350"/>
                <a:gd name="T7" fmla="*/ 1 h 274"/>
                <a:gd name="T8" fmla="*/ 0 w 350"/>
                <a:gd name="T9" fmla="*/ 1 h 274"/>
                <a:gd name="T10" fmla="*/ 0 w 350"/>
                <a:gd name="T11" fmla="*/ 1 h 274"/>
                <a:gd name="T12" fmla="*/ 0 w 350"/>
                <a:gd name="T13" fmla="*/ 1 h 274"/>
                <a:gd name="T14" fmla="*/ 0 w 350"/>
                <a:gd name="T15" fmla="*/ 1 h 274"/>
                <a:gd name="T16" fmla="*/ 0 w 350"/>
                <a:gd name="T17" fmla="*/ 1 h 274"/>
                <a:gd name="T18" fmla="*/ 0 w 350"/>
                <a:gd name="T19" fmla="*/ 1 h 274"/>
                <a:gd name="T20" fmla="*/ 0 w 350"/>
                <a:gd name="T21" fmla="*/ 1 h 274"/>
                <a:gd name="T22" fmla="*/ 0 w 350"/>
                <a:gd name="T23" fmla="*/ 1 h 274"/>
                <a:gd name="T24" fmla="*/ 0 w 350"/>
                <a:gd name="T25" fmla="*/ 1 h 274"/>
                <a:gd name="T26" fmla="*/ 0 w 350"/>
                <a:gd name="T27" fmla="*/ 1 h 274"/>
                <a:gd name="T28" fmla="*/ 0 w 350"/>
                <a:gd name="T29" fmla="*/ 1 h 274"/>
                <a:gd name="T30" fmla="*/ 0 w 350"/>
                <a:gd name="T31" fmla="*/ 1 h 274"/>
                <a:gd name="T32" fmla="*/ 0 w 350"/>
                <a:gd name="T33" fmla="*/ 1 h 274"/>
                <a:gd name="T34" fmla="*/ 0 w 350"/>
                <a:gd name="T35" fmla="*/ 1 h 274"/>
                <a:gd name="T36" fmla="*/ 0 w 350"/>
                <a:gd name="T37" fmla="*/ 1 h 274"/>
                <a:gd name="T38" fmla="*/ 0 w 350"/>
                <a:gd name="T39" fmla="*/ 1 h 274"/>
                <a:gd name="T40" fmla="*/ 0 w 350"/>
                <a:gd name="T41" fmla="*/ 1 h 274"/>
                <a:gd name="T42" fmla="*/ 0 w 350"/>
                <a:gd name="T43" fmla="*/ 1 h 274"/>
                <a:gd name="T44" fmla="*/ 0 w 350"/>
                <a:gd name="T45" fmla="*/ 1 h 274"/>
                <a:gd name="T46" fmla="*/ 0 w 350"/>
                <a:gd name="T47" fmla="*/ 1 h 274"/>
                <a:gd name="T48" fmla="*/ 0 w 350"/>
                <a:gd name="T49" fmla="*/ 1 h 274"/>
                <a:gd name="T50" fmla="*/ 0 w 350"/>
                <a:gd name="T51" fmla="*/ 1 h 274"/>
                <a:gd name="T52" fmla="*/ 0 w 350"/>
                <a:gd name="T53" fmla="*/ 1 h 274"/>
                <a:gd name="T54" fmla="*/ 0 w 350"/>
                <a:gd name="T55" fmla="*/ 1 h 274"/>
                <a:gd name="T56" fmla="*/ 0 w 350"/>
                <a:gd name="T57" fmla="*/ 1 h 274"/>
                <a:gd name="T58" fmla="*/ 0 w 350"/>
                <a:gd name="T59" fmla="*/ 1 h 274"/>
                <a:gd name="T60" fmla="*/ 0 w 350"/>
                <a:gd name="T61" fmla="*/ 1 h 274"/>
                <a:gd name="T62" fmla="*/ 0 w 350"/>
                <a:gd name="T63" fmla="*/ 1 h 274"/>
                <a:gd name="T64" fmla="*/ 0 w 350"/>
                <a:gd name="T65" fmla="*/ 1 h 274"/>
                <a:gd name="T66" fmla="*/ 0 w 350"/>
                <a:gd name="T67" fmla="*/ 1 h 274"/>
                <a:gd name="T68" fmla="*/ 0 w 350"/>
                <a:gd name="T69" fmla="*/ 1 h 274"/>
                <a:gd name="T70" fmla="*/ 0 w 350"/>
                <a:gd name="T71" fmla="*/ 1 h 274"/>
                <a:gd name="T72" fmla="*/ 0 w 350"/>
                <a:gd name="T73" fmla="*/ 1 h 274"/>
                <a:gd name="T74" fmla="*/ 0 w 350"/>
                <a:gd name="T75" fmla="*/ 1 h 274"/>
                <a:gd name="T76" fmla="*/ 0 w 350"/>
                <a:gd name="T77" fmla="*/ 1 h 274"/>
                <a:gd name="T78" fmla="*/ 0 w 350"/>
                <a:gd name="T79" fmla="*/ 1 h 274"/>
                <a:gd name="T80" fmla="*/ 0 w 350"/>
                <a:gd name="T81" fmla="*/ 1 h 274"/>
                <a:gd name="T82" fmla="*/ 0 w 350"/>
                <a:gd name="T83" fmla="*/ 1 h 274"/>
                <a:gd name="T84" fmla="*/ 0 w 350"/>
                <a:gd name="T85" fmla="*/ 1 h 274"/>
                <a:gd name="T86" fmla="*/ 0 w 350"/>
                <a:gd name="T87" fmla="*/ 1 h 274"/>
                <a:gd name="T88" fmla="*/ 0 w 350"/>
                <a:gd name="T89" fmla="*/ 1 h 274"/>
                <a:gd name="T90" fmla="*/ 0 w 350"/>
                <a:gd name="T91" fmla="*/ 1 h 274"/>
                <a:gd name="T92" fmla="*/ 0 w 350"/>
                <a:gd name="T93" fmla="*/ 1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0"/>
                <a:gd name="T142" fmla="*/ 0 h 274"/>
                <a:gd name="T143" fmla="*/ 350 w 350"/>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0" h="274">
                  <a:moveTo>
                    <a:pt x="242" y="19"/>
                  </a:moveTo>
                  <a:lnTo>
                    <a:pt x="234" y="19"/>
                  </a:lnTo>
                  <a:lnTo>
                    <a:pt x="231" y="16"/>
                  </a:lnTo>
                  <a:lnTo>
                    <a:pt x="225" y="11"/>
                  </a:lnTo>
                  <a:lnTo>
                    <a:pt x="211" y="4"/>
                  </a:lnTo>
                  <a:lnTo>
                    <a:pt x="187" y="0"/>
                  </a:lnTo>
                  <a:lnTo>
                    <a:pt x="163" y="0"/>
                  </a:lnTo>
                  <a:lnTo>
                    <a:pt x="140" y="3"/>
                  </a:lnTo>
                  <a:lnTo>
                    <a:pt x="118" y="8"/>
                  </a:lnTo>
                  <a:lnTo>
                    <a:pt x="95" y="17"/>
                  </a:lnTo>
                  <a:lnTo>
                    <a:pt x="76" y="28"/>
                  </a:lnTo>
                  <a:lnTo>
                    <a:pt x="58" y="40"/>
                  </a:lnTo>
                  <a:lnTo>
                    <a:pt x="42" y="54"/>
                  </a:lnTo>
                  <a:lnTo>
                    <a:pt x="31" y="65"/>
                  </a:lnTo>
                  <a:lnTo>
                    <a:pt x="24" y="76"/>
                  </a:lnTo>
                  <a:lnTo>
                    <a:pt x="16" y="87"/>
                  </a:lnTo>
                  <a:lnTo>
                    <a:pt x="12" y="99"/>
                  </a:lnTo>
                  <a:lnTo>
                    <a:pt x="7" y="111"/>
                  </a:lnTo>
                  <a:lnTo>
                    <a:pt x="3" y="123"/>
                  </a:lnTo>
                  <a:lnTo>
                    <a:pt x="1" y="135"/>
                  </a:lnTo>
                  <a:lnTo>
                    <a:pt x="0" y="147"/>
                  </a:lnTo>
                  <a:lnTo>
                    <a:pt x="0" y="159"/>
                  </a:lnTo>
                  <a:lnTo>
                    <a:pt x="0" y="170"/>
                  </a:lnTo>
                  <a:lnTo>
                    <a:pt x="0" y="183"/>
                  </a:lnTo>
                  <a:lnTo>
                    <a:pt x="1" y="195"/>
                  </a:lnTo>
                  <a:lnTo>
                    <a:pt x="3" y="208"/>
                  </a:lnTo>
                  <a:lnTo>
                    <a:pt x="4" y="220"/>
                  </a:lnTo>
                  <a:lnTo>
                    <a:pt x="6" y="233"/>
                  </a:lnTo>
                  <a:lnTo>
                    <a:pt x="7" y="245"/>
                  </a:lnTo>
                  <a:lnTo>
                    <a:pt x="9" y="249"/>
                  </a:lnTo>
                  <a:lnTo>
                    <a:pt x="10" y="255"/>
                  </a:lnTo>
                  <a:lnTo>
                    <a:pt x="13" y="261"/>
                  </a:lnTo>
                  <a:lnTo>
                    <a:pt x="18" y="267"/>
                  </a:lnTo>
                  <a:lnTo>
                    <a:pt x="22" y="271"/>
                  </a:lnTo>
                  <a:lnTo>
                    <a:pt x="27" y="273"/>
                  </a:lnTo>
                  <a:lnTo>
                    <a:pt x="33" y="274"/>
                  </a:lnTo>
                  <a:lnTo>
                    <a:pt x="37" y="272"/>
                  </a:lnTo>
                  <a:lnTo>
                    <a:pt x="42" y="268"/>
                  </a:lnTo>
                  <a:lnTo>
                    <a:pt x="45" y="262"/>
                  </a:lnTo>
                  <a:lnTo>
                    <a:pt x="46" y="256"/>
                  </a:lnTo>
                  <a:lnTo>
                    <a:pt x="46" y="249"/>
                  </a:lnTo>
                  <a:lnTo>
                    <a:pt x="46" y="243"/>
                  </a:lnTo>
                  <a:lnTo>
                    <a:pt x="46" y="236"/>
                  </a:lnTo>
                  <a:lnTo>
                    <a:pt x="46" y="229"/>
                  </a:lnTo>
                  <a:lnTo>
                    <a:pt x="46" y="222"/>
                  </a:lnTo>
                  <a:lnTo>
                    <a:pt x="31" y="220"/>
                  </a:lnTo>
                  <a:lnTo>
                    <a:pt x="21" y="215"/>
                  </a:lnTo>
                  <a:lnTo>
                    <a:pt x="15" y="207"/>
                  </a:lnTo>
                  <a:lnTo>
                    <a:pt x="10" y="197"/>
                  </a:lnTo>
                  <a:lnTo>
                    <a:pt x="7" y="187"/>
                  </a:lnTo>
                  <a:lnTo>
                    <a:pt x="7" y="176"/>
                  </a:lnTo>
                  <a:lnTo>
                    <a:pt x="9" y="166"/>
                  </a:lnTo>
                  <a:lnTo>
                    <a:pt x="12" y="156"/>
                  </a:lnTo>
                  <a:lnTo>
                    <a:pt x="15" y="152"/>
                  </a:lnTo>
                  <a:lnTo>
                    <a:pt x="19" y="149"/>
                  </a:lnTo>
                  <a:lnTo>
                    <a:pt x="25" y="148"/>
                  </a:lnTo>
                  <a:lnTo>
                    <a:pt x="33" y="148"/>
                  </a:lnTo>
                  <a:lnTo>
                    <a:pt x="36" y="149"/>
                  </a:lnTo>
                  <a:lnTo>
                    <a:pt x="37" y="150"/>
                  </a:lnTo>
                  <a:lnTo>
                    <a:pt x="40" y="151"/>
                  </a:lnTo>
                  <a:lnTo>
                    <a:pt x="42" y="152"/>
                  </a:lnTo>
                  <a:lnTo>
                    <a:pt x="45" y="160"/>
                  </a:lnTo>
                  <a:lnTo>
                    <a:pt x="48" y="166"/>
                  </a:lnTo>
                  <a:lnTo>
                    <a:pt x="54" y="173"/>
                  </a:lnTo>
                  <a:lnTo>
                    <a:pt x="62" y="176"/>
                  </a:lnTo>
                  <a:lnTo>
                    <a:pt x="62" y="168"/>
                  </a:lnTo>
                  <a:lnTo>
                    <a:pt x="64" y="161"/>
                  </a:lnTo>
                  <a:lnTo>
                    <a:pt x="68" y="154"/>
                  </a:lnTo>
                  <a:lnTo>
                    <a:pt x="73" y="148"/>
                  </a:lnTo>
                  <a:lnTo>
                    <a:pt x="80" y="141"/>
                  </a:lnTo>
                  <a:lnTo>
                    <a:pt x="88" y="136"/>
                  </a:lnTo>
                  <a:lnTo>
                    <a:pt x="95" y="132"/>
                  </a:lnTo>
                  <a:lnTo>
                    <a:pt x="104" y="127"/>
                  </a:lnTo>
                  <a:lnTo>
                    <a:pt x="103" y="127"/>
                  </a:lnTo>
                  <a:lnTo>
                    <a:pt x="101" y="126"/>
                  </a:lnTo>
                  <a:lnTo>
                    <a:pt x="101" y="125"/>
                  </a:lnTo>
                  <a:lnTo>
                    <a:pt x="107" y="127"/>
                  </a:lnTo>
                  <a:lnTo>
                    <a:pt x="113" y="128"/>
                  </a:lnTo>
                  <a:lnTo>
                    <a:pt x="119" y="128"/>
                  </a:lnTo>
                  <a:lnTo>
                    <a:pt x="125" y="128"/>
                  </a:lnTo>
                  <a:lnTo>
                    <a:pt x="131" y="128"/>
                  </a:lnTo>
                  <a:lnTo>
                    <a:pt x="139" y="127"/>
                  </a:lnTo>
                  <a:lnTo>
                    <a:pt x="145" y="127"/>
                  </a:lnTo>
                  <a:lnTo>
                    <a:pt x="151" y="126"/>
                  </a:lnTo>
                  <a:lnTo>
                    <a:pt x="149" y="126"/>
                  </a:lnTo>
                  <a:lnTo>
                    <a:pt x="146" y="126"/>
                  </a:lnTo>
                  <a:lnTo>
                    <a:pt x="145" y="126"/>
                  </a:lnTo>
                  <a:lnTo>
                    <a:pt x="142" y="126"/>
                  </a:lnTo>
                  <a:lnTo>
                    <a:pt x="154" y="128"/>
                  </a:lnTo>
                  <a:lnTo>
                    <a:pt x="166" y="130"/>
                  </a:lnTo>
                  <a:lnTo>
                    <a:pt x="176" y="133"/>
                  </a:lnTo>
                  <a:lnTo>
                    <a:pt x="188" y="134"/>
                  </a:lnTo>
                  <a:lnTo>
                    <a:pt x="200" y="136"/>
                  </a:lnTo>
                  <a:lnTo>
                    <a:pt x="212" y="137"/>
                  </a:lnTo>
                  <a:lnTo>
                    <a:pt x="224" y="137"/>
                  </a:lnTo>
                  <a:lnTo>
                    <a:pt x="236" y="137"/>
                  </a:lnTo>
                  <a:lnTo>
                    <a:pt x="231" y="138"/>
                  </a:lnTo>
                  <a:lnTo>
                    <a:pt x="225" y="140"/>
                  </a:lnTo>
                  <a:lnTo>
                    <a:pt x="221" y="142"/>
                  </a:lnTo>
                  <a:lnTo>
                    <a:pt x="215" y="143"/>
                  </a:lnTo>
                  <a:lnTo>
                    <a:pt x="216" y="143"/>
                  </a:lnTo>
                  <a:lnTo>
                    <a:pt x="224" y="143"/>
                  </a:lnTo>
                  <a:lnTo>
                    <a:pt x="237" y="142"/>
                  </a:lnTo>
                  <a:lnTo>
                    <a:pt x="254" y="141"/>
                  </a:lnTo>
                  <a:lnTo>
                    <a:pt x="269" y="140"/>
                  </a:lnTo>
                  <a:lnTo>
                    <a:pt x="284" y="137"/>
                  </a:lnTo>
                  <a:lnTo>
                    <a:pt x="293" y="133"/>
                  </a:lnTo>
                  <a:lnTo>
                    <a:pt x="294" y="127"/>
                  </a:lnTo>
                  <a:lnTo>
                    <a:pt x="294" y="130"/>
                  </a:lnTo>
                  <a:lnTo>
                    <a:pt x="296" y="138"/>
                  </a:lnTo>
                  <a:lnTo>
                    <a:pt x="296" y="149"/>
                  </a:lnTo>
                  <a:lnTo>
                    <a:pt x="297" y="162"/>
                  </a:lnTo>
                  <a:lnTo>
                    <a:pt x="296" y="176"/>
                  </a:lnTo>
                  <a:lnTo>
                    <a:pt x="294" y="190"/>
                  </a:lnTo>
                  <a:lnTo>
                    <a:pt x="290" y="203"/>
                  </a:lnTo>
                  <a:lnTo>
                    <a:pt x="284" y="214"/>
                  </a:lnTo>
                  <a:lnTo>
                    <a:pt x="281" y="218"/>
                  </a:lnTo>
                  <a:lnTo>
                    <a:pt x="279" y="221"/>
                  </a:lnTo>
                  <a:lnTo>
                    <a:pt x="278" y="225"/>
                  </a:lnTo>
                  <a:lnTo>
                    <a:pt x="278" y="230"/>
                  </a:lnTo>
                  <a:lnTo>
                    <a:pt x="278" y="234"/>
                  </a:lnTo>
                  <a:lnTo>
                    <a:pt x="279" y="238"/>
                  </a:lnTo>
                  <a:lnTo>
                    <a:pt x="279" y="243"/>
                  </a:lnTo>
                  <a:lnTo>
                    <a:pt x="279" y="247"/>
                  </a:lnTo>
                  <a:lnTo>
                    <a:pt x="299" y="227"/>
                  </a:lnTo>
                  <a:lnTo>
                    <a:pt x="317" y="204"/>
                  </a:lnTo>
                  <a:lnTo>
                    <a:pt x="332" y="179"/>
                  </a:lnTo>
                  <a:lnTo>
                    <a:pt x="342" y="154"/>
                  </a:lnTo>
                  <a:lnTo>
                    <a:pt x="348" y="130"/>
                  </a:lnTo>
                  <a:lnTo>
                    <a:pt x="350" y="109"/>
                  </a:lnTo>
                  <a:lnTo>
                    <a:pt x="347" y="93"/>
                  </a:lnTo>
                  <a:lnTo>
                    <a:pt x="336" y="81"/>
                  </a:lnTo>
                  <a:lnTo>
                    <a:pt x="326" y="73"/>
                  </a:lnTo>
                  <a:lnTo>
                    <a:pt x="315" y="62"/>
                  </a:lnTo>
                  <a:lnTo>
                    <a:pt x="305" y="52"/>
                  </a:lnTo>
                  <a:lnTo>
                    <a:pt x="296" y="40"/>
                  </a:lnTo>
                  <a:lnTo>
                    <a:pt x="284" y="30"/>
                  </a:lnTo>
                  <a:lnTo>
                    <a:pt x="272" y="22"/>
                  </a:lnTo>
                  <a:lnTo>
                    <a:pt x="258" y="18"/>
                  </a:lnTo>
                  <a:lnTo>
                    <a:pt x="242" y="19"/>
                  </a:lnTo>
                  <a:close/>
                </a:path>
              </a:pathLst>
            </a:custGeom>
            <a:solidFill>
              <a:srgbClr val="A37F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0" name="Freeform 1373"/>
            <p:cNvSpPr>
              <a:spLocks/>
            </p:cNvSpPr>
            <p:nvPr/>
          </p:nvSpPr>
          <p:spPr bwMode="auto">
            <a:xfrm>
              <a:off x="903" y="2220"/>
              <a:ext cx="12" cy="12"/>
            </a:xfrm>
            <a:custGeom>
              <a:avLst/>
              <a:gdLst>
                <a:gd name="T0" fmla="*/ 0 w 34"/>
                <a:gd name="T1" fmla="*/ 1 h 23"/>
                <a:gd name="T2" fmla="*/ 0 w 34"/>
                <a:gd name="T3" fmla="*/ 1 h 23"/>
                <a:gd name="T4" fmla="*/ 0 w 34"/>
                <a:gd name="T5" fmla="*/ 1 h 23"/>
                <a:gd name="T6" fmla="*/ 0 w 34"/>
                <a:gd name="T7" fmla="*/ 1 h 23"/>
                <a:gd name="T8" fmla="*/ 0 w 34"/>
                <a:gd name="T9" fmla="*/ 1 h 23"/>
                <a:gd name="T10" fmla="*/ 0 w 34"/>
                <a:gd name="T11" fmla="*/ 1 h 23"/>
                <a:gd name="T12" fmla="*/ 0 w 34"/>
                <a:gd name="T13" fmla="*/ 1 h 23"/>
                <a:gd name="T14" fmla="*/ 0 w 34"/>
                <a:gd name="T15" fmla="*/ 1 h 23"/>
                <a:gd name="T16" fmla="*/ 0 w 34"/>
                <a:gd name="T17" fmla="*/ 1 h 23"/>
                <a:gd name="T18" fmla="*/ 0 w 34"/>
                <a:gd name="T19" fmla="*/ 1 h 23"/>
                <a:gd name="T20" fmla="*/ 0 w 34"/>
                <a:gd name="T21" fmla="*/ 0 h 23"/>
                <a:gd name="T22" fmla="*/ 0 w 34"/>
                <a:gd name="T23" fmla="*/ 0 h 23"/>
                <a:gd name="T24" fmla="*/ 0 w 34"/>
                <a:gd name="T25" fmla="*/ 0 h 23"/>
                <a:gd name="T26" fmla="*/ 0 w 34"/>
                <a:gd name="T27" fmla="*/ 0 h 23"/>
                <a:gd name="T28" fmla="*/ 0 w 34"/>
                <a:gd name="T29" fmla="*/ 0 h 23"/>
                <a:gd name="T30" fmla="*/ 0 w 34"/>
                <a:gd name="T31" fmla="*/ 1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23"/>
                <a:gd name="T50" fmla="*/ 34 w 34"/>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23">
                  <a:moveTo>
                    <a:pt x="0" y="8"/>
                  </a:moveTo>
                  <a:lnTo>
                    <a:pt x="0" y="8"/>
                  </a:lnTo>
                  <a:lnTo>
                    <a:pt x="13" y="14"/>
                  </a:lnTo>
                  <a:lnTo>
                    <a:pt x="18" y="18"/>
                  </a:lnTo>
                  <a:lnTo>
                    <a:pt x="22" y="23"/>
                  </a:lnTo>
                  <a:lnTo>
                    <a:pt x="34" y="23"/>
                  </a:lnTo>
                  <a:lnTo>
                    <a:pt x="31" y="15"/>
                  </a:lnTo>
                  <a:lnTo>
                    <a:pt x="28" y="15"/>
                  </a:lnTo>
                  <a:lnTo>
                    <a:pt x="27" y="14"/>
                  </a:lnTo>
                  <a:lnTo>
                    <a:pt x="19" y="7"/>
                  </a:lnTo>
                  <a:lnTo>
                    <a:pt x="3"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 name="Freeform 1374"/>
            <p:cNvSpPr>
              <a:spLocks/>
            </p:cNvSpPr>
            <p:nvPr/>
          </p:nvSpPr>
          <p:spPr bwMode="auto">
            <a:xfrm>
              <a:off x="846" y="2218"/>
              <a:ext cx="58" cy="30"/>
            </a:xfrm>
            <a:custGeom>
              <a:avLst/>
              <a:gdLst>
                <a:gd name="T0" fmla="*/ 0 w 175"/>
                <a:gd name="T1" fmla="*/ 0 h 61"/>
                <a:gd name="T2" fmla="*/ 0 w 175"/>
                <a:gd name="T3" fmla="*/ 0 h 61"/>
                <a:gd name="T4" fmla="*/ 0 w 175"/>
                <a:gd name="T5" fmla="*/ 0 h 61"/>
                <a:gd name="T6" fmla="*/ 0 w 175"/>
                <a:gd name="T7" fmla="*/ 0 h 61"/>
                <a:gd name="T8" fmla="*/ 0 w 175"/>
                <a:gd name="T9" fmla="*/ 0 h 61"/>
                <a:gd name="T10" fmla="*/ 0 w 175"/>
                <a:gd name="T11" fmla="*/ 0 h 61"/>
                <a:gd name="T12" fmla="*/ 0 w 175"/>
                <a:gd name="T13" fmla="*/ 0 h 61"/>
                <a:gd name="T14" fmla="*/ 0 w 175"/>
                <a:gd name="T15" fmla="*/ 0 h 61"/>
                <a:gd name="T16" fmla="*/ 0 w 175"/>
                <a:gd name="T17" fmla="*/ 0 h 61"/>
                <a:gd name="T18" fmla="*/ 0 w 175"/>
                <a:gd name="T19" fmla="*/ 0 h 61"/>
                <a:gd name="T20" fmla="*/ 0 w 175"/>
                <a:gd name="T21" fmla="*/ 0 h 61"/>
                <a:gd name="T22" fmla="*/ 0 w 175"/>
                <a:gd name="T23" fmla="*/ 0 h 61"/>
                <a:gd name="T24" fmla="*/ 0 w 175"/>
                <a:gd name="T25" fmla="*/ 0 h 61"/>
                <a:gd name="T26" fmla="*/ 0 w 175"/>
                <a:gd name="T27" fmla="*/ 0 h 61"/>
                <a:gd name="T28" fmla="*/ 0 w 175"/>
                <a:gd name="T29" fmla="*/ 0 h 61"/>
                <a:gd name="T30" fmla="*/ 0 w 175"/>
                <a:gd name="T31" fmla="*/ 0 h 61"/>
                <a:gd name="T32" fmla="*/ 0 w 175"/>
                <a:gd name="T33" fmla="*/ 0 h 61"/>
                <a:gd name="T34" fmla="*/ 0 w 175"/>
                <a:gd name="T35" fmla="*/ 0 h 61"/>
                <a:gd name="T36" fmla="*/ 0 w 175"/>
                <a:gd name="T37" fmla="*/ 0 h 61"/>
                <a:gd name="T38" fmla="*/ 0 w 175"/>
                <a:gd name="T39" fmla="*/ 0 h 61"/>
                <a:gd name="T40" fmla="*/ 0 w 175"/>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5"/>
                <a:gd name="T64" fmla="*/ 0 h 61"/>
                <a:gd name="T65" fmla="*/ 175 w 175"/>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5" h="61">
                  <a:moveTo>
                    <a:pt x="9" y="61"/>
                  </a:moveTo>
                  <a:lnTo>
                    <a:pt x="9" y="61"/>
                  </a:lnTo>
                  <a:lnTo>
                    <a:pt x="25" y="48"/>
                  </a:lnTo>
                  <a:lnTo>
                    <a:pt x="43" y="36"/>
                  </a:lnTo>
                  <a:lnTo>
                    <a:pt x="61" y="25"/>
                  </a:lnTo>
                  <a:lnTo>
                    <a:pt x="84" y="18"/>
                  </a:lnTo>
                  <a:lnTo>
                    <a:pt x="105" y="12"/>
                  </a:lnTo>
                  <a:lnTo>
                    <a:pt x="126" y="9"/>
                  </a:lnTo>
                  <a:lnTo>
                    <a:pt x="150" y="9"/>
                  </a:lnTo>
                  <a:lnTo>
                    <a:pt x="172" y="13"/>
                  </a:lnTo>
                  <a:lnTo>
                    <a:pt x="175" y="5"/>
                  </a:lnTo>
                  <a:lnTo>
                    <a:pt x="150" y="0"/>
                  </a:lnTo>
                  <a:lnTo>
                    <a:pt x="126" y="0"/>
                  </a:lnTo>
                  <a:lnTo>
                    <a:pt x="102" y="4"/>
                  </a:lnTo>
                  <a:lnTo>
                    <a:pt x="78" y="9"/>
                  </a:lnTo>
                  <a:lnTo>
                    <a:pt x="55" y="19"/>
                  </a:lnTo>
                  <a:lnTo>
                    <a:pt x="34" y="30"/>
                  </a:lnTo>
                  <a:lnTo>
                    <a:pt x="17" y="41"/>
                  </a:lnTo>
                  <a:lnTo>
                    <a:pt x="0" y="57"/>
                  </a:lnTo>
                  <a:lnTo>
                    <a:pt x="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 name="Freeform 1375"/>
            <p:cNvSpPr>
              <a:spLocks/>
            </p:cNvSpPr>
            <p:nvPr/>
          </p:nvSpPr>
          <p:spPr bwMode="auto">
            <a:xfrm>
              <a:off x="832" y="2246"/>
              <a:ext cx="17" cy="97"/>
            </a:xfrm>
            <a:custGeom>
              <a:avLst/>
              <a:gdLst>
                <a:gd name="T0" fmla="*/ 0 w 52"/>
                <a:gd name="T1" fmla="*/ 1 h 193"/>
                <a:gd name="T2" fmla="*/ 0 w 52"/>
                <a:gd name="T3" fmla="*/ 1 h 193"/>
                <a:gd name="T4" fmla="*/ 0 w 52"/>
                <a:gd name="T5" fmla="*/ 1 h 193"/>
                <a:gd name="T6" fmla="*/ 0 w 52"/>
                <a:gd name="T7" fmla="*/ 1 h 193"/>
                <a:gd name="T8" fmla="*/ 0 w 52"/>
                <a:gd name="T9" fmla="*/ 1 h 193"/>
                <a:gd name="T10" fmla="*/ 0 w 52"/>
                <a:gd name="T11" fmla="*/ 1 h 193"/>
                <a:gd name="T12" fmla="*/ 0 w 52"/>
                <a:gd name="T13" fmla="*/ 1 h 193"/>
                <a:gd name="T14" fmla="*/ 0 w 52"/>
                <a:gd name="T15" fmla="*/ 1 h 193"/>
                <a:gd name="T16" fmla="*/ 0 w 52"/>
                <a:gd name="T17" fmla="*/ 1 h 193"/>
                <a:gd name="T18" fmla="*/ 0 w 52"/>
                <a:gd name="T19" fmla="*/ 1 h 193"/>
                <a:gd name="T20" fmla="*/ 0 w 52"/>
                <a:gd name="T21" fmla="*/ 1 h 193"/>
                <a:gd name="T22" fmla="*/ 0 w 52"/>
                <a:gd name="T23" fmla="*/ 1 h 193"/>
                <a:gd name="T24" fmla="*/ 0 w 52"/>
                <a:gd name="T25" fmla="*/ 1 h 193"/>
                <a:gd name="T26" fmla="*/ 0 w 52"/>
                <a:gd name="T27" fmla="*/ 1 h 193"/>
                <a:gd name="T28" fmla="*/ 0 w 52"/>
                <a:gd name="T29" fmla="*/ 1 h 193"/>
                <a:gd name="T30" fmla="*/ 0 w 52"/>
                <a:gd name="T31" fmla="*/ 1 h 193"/>
                <a:gd name="T32" fmla="*/ 0 w 52"/>
                <a:gd name="T33" fmla="*/ 1 h 193"/>
                <a:gd name="T34" fmla="*/ 0 w 52"/>
                <a:gd name="T35" fmla="*/ 1 h 193"/>
                <a:gd name="T36" fmla="*/ 0 w 52"/>
                <a:gd name="T37" fmla="*/ 0 h 193"/>
                <a:gd name="T38" fmla="*/ 0 w 52"/>
                <a:gd name="T39" fmla="*/ 1 h 193"/>
                <a:gd name="T40" fmla="*/ 0 w 52"/>
                <a:gd name="T41" fmla="*/ 1 h 193"/>
                <a:gd name="T42" fmla="*/ 0 w 52"/>
                <a:gd name="T43" fmla="*/ 1 h 193"/>
                <a:gd name="T44" fmla="*/ 0 w 52"/>
                <a:gd name="T45" fmla="*/ 1 h 193"/>
                <a:gd name="T46" fmla="*/ 0 w 52"/>
                <a:gd name="T47" fmla="*/ 1 h 193"/>
                <a:gd name="T48" fmla="*/ 0 w 52"/>
                <a:gd name="T49" fmla="*/ 1 h 193"/>
                <a:gd name="T50" fmla="*/ 0 w 52"/>
                <a:gd name="T51" fmla="*/ 1 h 193"/>
                <a:gd name="T52" fmla="*/ 0 w 52"/>
                <a:gd name="T53" fmla="*/ 1 h 193"/>
                <a:gd name="T54" fmla="*/ 0 w 52"/>
                <a:gd name="T55" fmla="*/ 1 h 193"/>
                <a:gd name="T56" fmla="*/ 0 w 52"/>
                <a:gd name="T57" fmla="*/ 1 h 193"/>
                <a:gd name="T58" fmla="*/ 0 w 52"/>
                <a:gd name="T59" fmla="*/ 1 h 193"/>
                <a:gd name="T60" fmla="*/ 0 w 52"/>
                <a:gd name="T61" fmla="*/ 1 h 193"/>
                <a:gd name="T62" fmla="*/ 0 w 52"/>
                <a:gd name="T63" fmla="*/ 1 h 193"/>
                <a:gd name="T64" fmla="*/ 0 w 52"/>
                <a:gd name="T65" fmla="*/ 1 h 193"/>
                <a:gd name="T66" fmla="*/ 0 w 52"/>
                <a:gd name="T67" fmla="*/ 1 h 193"/>
                <a:gd name="T68" fmla="*/ 0 w 52"/>
                <a:gd name="T69" fmla="*/ 1 h 193"/>
                <a:gd name="T70" fmla="*/ 0 w 52"/>
                <a:gd name="T71" fmla="*/ 1 h 193"/>
                <a:gd name="T72" fmla="*/ 0 w 52"/>
                <a:gd name="T73" fmla="*/ 1 h 1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193"/>
                <a:gd name="T113" fmla="*/ 52 w 52"/>
                <a:gd name="T114" fmla="*/ 193 h 1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193">
                  <a:moveTo>
                    <a:pt x="19" y="193"/>
                  </a:moveTo>
                  <a:lnTo>
                    <a:pt x="19" y="193"/>
                  </a:lnTo>
                  <a:lnTo>
                    <a:pt x="18" y="181"/>
                  </a:lnTo>
                  <a:lnTo>
                    <a:pt x="16" y="168"/>
                  </a:lnTo>
                  <a:lnTo>
                    <a:pt x="15" y="156"/>
                  </a:lnTo>
                  <a:lnTo>
                    <a:pt x="13" y="143"/>
                  </a:lnTo>
                  <a:lnTo>
                    <a:pt x="12" y="131"/>
                  </a:lnTo>
                  <a:lnTo>
                    <a:pt x="12" y="118"/>
                  </a:lnTo>
                  <a:lnTo>
                    <a:pt x="12" y="107"/>
                  </a:lnTo>
                  <a:lnTo>
                    <a:pt x="12" y="95"/>
                  </a:lnTo>
                  <a:lnTo>
                    <a:pt x="13" y="83"/>
                  </a:lnTo>
                  <a:lnTo>
                    <a:pt x="15" y="72"/>
                  </a:lnTo>
                  <a:lnTo>
                    <a:pt x="19" y="60"/>
                  </a:lnTo>
                  <a:lnTo>
                    <a:pt x="24" y="48"/>
                  </a:lnTo>
                  <a:lnTo>
                    <a:pt x="28" y="36"/>
                  </a:lnTo>
                  <a:lnTo>
                    <a:pt x="36" y="27"/>
                  </a:lnTo>
                  <a:lnTo>
                    <a:pt x="42" y="15"/>
                  </a:lnTo>
                  <a:lnTo>
                    <a:pt x="52" y="4"/>
                  </a:lnTo>
                  <a:lnTo>
                    <a:pt x="43" y="0"/>
                  </a:lnTo>
                  <a:lnTo>
                    <a:pt x="33" y="10"/>
                  </a:lnTo>
                  <a:lnTo>
                    <a:pt x="24" y="22"/>
                  </a:lnTo>
                  <a:lnTo>
                    <a:pt x="16" y="34"/>
                  </a:lnTo>
                  <a:lnTo>
                    <a:pt x="12" y="46"/>
                  </a:lnTo>
                  <a:lnTo>
                    <a:pt x="7" y="58"/>
                  </a:lnTo>
                  <a:lnTo>
                    <a:pt x="3" y="70"/>
                  </a:lnTo>
                  <a:lnTo>
                    <a:pt x="1" y="83"/>
                  </a:lnTo>
                  <a:lnTo>
                    <a:pt x="0" y="95"/>
                  </a:lnTo>
                  <a:lnTo>
                    <a:pt x="0" y="107"/>
                  </a:lnTo>
                  <a:lnTo>
                    <a:pt x="0" y="118"/>
                  </a:lnTo>
                  <a:lnTo>
                    <a:pt x="0" y="131"/>
                  </a:lnTo>
                  <a:lnTo>
                    <a:pt x="1" y="143"/>
                  </a:lnTo>
                  <a:lnTo>
                    <a:pt x="3" y="156"/>
                  </a:lnTo>
                  <a:lnTo>
                    <a:pt x="4" y="168"/>
                  </a:lnTo>
                  <a:lnTo>
                    <a:pt x="6" y="181"/>
                  </a:lnTo>
                  <a:lnTo>
                    <a:pt x="7" y="193"/>
                  </a:lnTo>
                  <a:lnTo>
                    <a:pt x="19"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 name="Freeform 1376"/>
            <p:cNvSpPr>
              <a:spLocks/>
            </p:cNvSpPr>
            <p:nvPr/>
          </p:nvSpPr>
          <p:spPr bwMode="auto">
            <a:xfrm>
              <a:off x="834" y="2343"/>
              <a:ext cx="14" cy="17"/>
            </a:xfrm>
            <a:custGeom>
              <a:avLst/>
              <a:gdLst>
                <a:gd name="T0" fmla="*/ 0 w 41"/>
                <a:gd name="T1" fmla="*/ 1 h 33"/>
                <a:gd name="T2" fmla="*/ 0 w 41"/>
                <a:gd name="T3" fmla="*/ 1 h 33"/>
                <a:gd name="T4" fmla="*/ 0 w 41"/>
                <a:gd name="T5" fmla="*/ 1 h 33"/>
                <a:gd name="T6" fmla="*/ 0 w 41"/>
                <a:gd name="T7" fmla="*/ 1 h 33"/>
                <a:gd name="T8" fmla="*/ 0 w 41"/>
                <a:gd name="T9" fmla="*/ 1 h 33"/>
                <a:gd name="T10" fmla="*/ 0 w 41"/>
                <a:gd name="T11" fmla="*/ 1 h 33"/>
                <a:gd name="T12" fmla="*/ 0 w 41"/>
                <a:gd name="T13" fmla="*/ 1 h 33"/>
                <a:gd name="T14" fmla="*/ 0 w 41"/>
                <a:gd name="T15" fmla="*/ 1 h 33"/>
                <a:gd name="T16" fmla="*/ 0 w 41"/>
                <a:gd name="T17" fmla="*/ 1 h 33"/>
                <a:gd name="T18" fmla="*/ 0 w 41"/>
                <a:gd name="T19" fmla="*/ 0 h 33"/>
                <a:gd name="T20" fmla="*/ 0 w 41"/>
                <a:gd name="T21" fmla="*/ 0 h 33"/>
                <a:gd name="T22" fmla="*/ 0 w 41"/>
                <a:gd name="T23" fmla="*/ 1 h 33"/>
                <a:gd name="T24" fmla="*/ 0 w 41"/>
                <a:gd name="T25" fmla="*/ 1 h 33"/>
                <a:gd name="T26" fmla="*/ 0 w 41"/>
                <a:gd name="T27" fmla="*/ 1 h 33"/>
                <a:gd name="T28" fmla="*/ 0 w 41"/>
                <a:gd name="T29" fmla="*/ 1 h 33"/>
                <a:gd name="T30" fmla="*/ 0 w 41"/>
                <a:gd name="T31" fmla="*/ 1 h 33"/>
                <a:gd name="T32" fmla="*/ 0 w 41"/>
                <a:gd name="T33" fmla="*/ 1 h 33"/>
                <a:gd name="T34" fmla="*/ 0 w 41"/>
                <a:gd name="T35" fmla="*/ 1 h 33"/>
                <a:gd name="T36" fmla="*/ 0 w 41"/>
                <a:gd name="T37" fmla="*/ 1 h 33"/>
                <a:gd name="T38" fmla="*/ 0 w 41"/>
                <a:gd name="T39" fmla="*/ 1 h 33"/>
                <a:gd name="T40" fmla="*/ 0 w 41"/>
                <a:gd name="T41" fmla="*/ 1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33"/>
                <a:gd name="T65" fmla="*/ 41 w 41"/>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33">
                  <a:moveTo>
                    <a:pt x="32" y="24"/>
                  </a:moveTo>
                  <a:lnTo>
                    <a:pt x="32" y="24"/>
                  </a:lnTo>
                  <a:lnTo>
                    <a:pt x="30" y="25"/>
                  </a:lnTo>
                  <a:lnTo>
                    <a:pt x="29" y="24"/>
                  </a:lnTo>
                  <a:lnTo>
                    <a:pt x="26" y="23"/>
                  </a:lnTo>
                  <a:lnTo>
                    <a:pt x="21" y="19"/>
                  </a:lnTo>
                  <a:lnTo>
                    <a:pt x="18" y="14"/>
                  </a:lnTo>
                  <a:lnTo>
                    <a:pt x="15" y="9"/>
                  </a:lnTo>
                  <a:lnTo>
                    <a:pt x="14" y="3"/>
                  </a:lnTo>
                  <a:lnTo>
                    <a:pt x="12" y="0"/>
                  </a:lnTo>
                  <a:lnTo>
                    <a:pt x="0" y="0"/>
                  </a:lnTo>
                  <a:lnTo>
                    <a:pt x="2" y="5"/>
                  </a:lnTo>
                  <a:lnTo>
                    <a:pt x="3" y="11"/>
                  </a:lnTo>
                  <a:lnTo>
                    <a:pt x="6" y="18"/>
                  </a:lnTo>
                  <a:lnTo>
                    <a:pt x="12" y="24"/>
                  </a:lnTo>
                  <a:lnTo>
                    <a:pt x="17" y="29"/>
                  </a:lnTo>
                  <a:lnTo>
                    <a:pt x="23" y="32"/>
                  </a:lnTo>
                  <a:lnTo>
                    <a:pt x="33" y="33"/>
                  </a:lnTo>
                  <a:lnTo>
                    <a:pt x="41" y="30"/>
                  </a:lnTo>
                  <a:lnTo>
                    <a:pt x="3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 name="Freeform 1377"/>
            <p:cNvSpPr>
              <a:spLocks/>
            </p:cNvSpPr>
            <p:nvPr/>
          </p:nvSpPr>
          <p:spPr bwMode="auto">
            <a:xfrm>
              <a:off x="845" y="2329"/>
              <a:ext cx="6" cy="29"/>
            </a:xfrm>
            <a:custGeom>
              <a:avLst/>
              <a:gdLst>
                <a:gd name="T0" fmla="*/ 0 w 19"/>
                <a:gd name="T1" fmla="*/ 1 h 57"/>
                <a:gd name="T2" fmla="*/ 0 w 19"/>
                <a:gd name="T3" fmla="*/ 1 h 57"/>
                <a:gd name="T4" fmla="*/ 0 w 19"/>
                <a:gd name="T5" fmla="*/ 1 h 57"/>
                <a:gd name="T6" fmla="*/ 0 w 19"/>
                <a:gd name="T7" fmla="*/ 1 h 57"/>
                <a:gd name="T8" fmla="*/ 0 w 19"/>
                <a:gd name="T9" fmla="*/ 1 h 57"/>
                <a:gd name="T10" fmla="*/ 0 w 19"/>
                <a:gd name="T11" fmla="*/ 1 h 57"/>
                <a:gd name="T12" fmla="*/ 0 w 19"/>
                <a:gd name="T13" fmla="*/ 1 h 57"/>
                <a:gd name="T14" fmla="*/ 0 w 19"/>
                <a:gd name="T15" fmla="*/ 1 h 57"/>
                <a:gd name="T16" fmla="*/ 0 w 19"/>
                <a:gd name="T17" fmla="*/ 1 h 57"/>
                <a:gd name="T18" fmla="*/ 0 w 19"/>
                <a:gd name="T19" fmla="*/ 1 h 57"/>
                <a:gd name="T20" fmla="*/ 0 w 19"/>
                <a:gd name="T21" fmla="*/ 1 h 57"/>
                <a:gd name="T22" fmla="*/ 0 w 19"/>
                <a:gd name="T23" fmla="*/ 1 h 57"/>
                <a:gd name="T24" fmla="*/ 0 w 19"/>
                <a:gd name="T25" fmla="*/ 1 h 57"/>
                <a:gd name="T26" fmla="*/ 0 w 19"/>
                <a:gd name="T27" fmla="*/ 1 h 57"/>
                <a:gd name="T28" fmla="*/ 0 w 19"/>
                <a:gd name="T29" fmla="*/ 1 h 57"/>
                <a:gd name="T30" fmla="*/ 0 w 19"/>
                <a:gd name="T31" fmla="*/ 1 h 57"/>
                <a:gd name="T32" fmla="*/ 0 w 19"/>
                <a:gd name="T33" fmla="*/ 1 h 57"/>
                <a:gd name="T34" fmla="*/ 0 w 19"/>
                <a:gd name="T35" fmla="*/ 1 h 57"/>
                <a:gd name="T36" fmla="*/ 0 w 19"/>
                <a:gd name="T37" fmla="*/ 1 h 57"/>
                <a:gd name="T38" fmla="*/ 0 w 19"/>
                <a:gd name="T39" fmla="*/ 0 h 57"/>
                <a:gd name="T40" fmla="*/ 0 w 19"/>
                <a:gd name="T41" fmla="*/ 1 h 57"/>
                <a:gd name="T42" fmla="*/ 0 w 19"/>
                <a:gd name="T43" fmla="*/ 0 h 57"/>
                <a:gd name="T44" fmla="*/ 0 w 19"/>
                <a:gd name="T45" fmla="*/ 0 h 57"/>
                <a:gd name="T46" fmla="*/ 0 w 19"/>
                <a:gd name="T47" fmla="*/ 1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
                <a:gd name="T73" fmla="*/ 0 h 57"/>
                <a:gd name="T74" fmla="*/ 19 w 19"/>
                <a:gd name="T75" fmla="*/ 57 h 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 h="57">
                  <a:moveTo>
                    <a:pt x="13" y="9"/>
                  </a:moveTo>
                  <a:lnTo>
                    <a:pt x="7" y="4"/>
                  </a:lnTo>
                  <a:lnTo>
                    <a:pt x="7" y="11"/>
                  </a:lnTo>
                  <a:lnTo>
                    <a:pt x="7" y="18"/>
                  </a:lnTo>
                  <a:lnTo>
                    <a:pt x="7" y="25"/>
                  </a:lnTo>
                  <a:lnTo>
                    <a:pt x="7" y="31"/>
                  </a:lnTo>
                  <a:lnTo>
                    <a:pt x="7" y="38"/>
                  </a:lnTo>
                  <a:lnTo>
                    <a:pt x="6" y="43"/>
                  </a:lnTo>
                  <a:lnTo>
                    <a:pt x="4" y="47"/>
                  </a:lnTo>
                  <a:lnTo>
                    <a:pt x="0" y="51"/>
                  </a:lnTo>
                  <a:lnTo>
                    <a:pt x="9" y="57"/>
                  </a:lnTo>
                  <a:lnTo>
                    <a:pt x="13" y="52"/>
                  </a:lnTo>
                  <a:lnTo>
                    <a:pt x="18" y="45"/>
                  </a:lnTo>
                  <a:lnTo>
                    <a:pt x="19" y="38"/>
                  </a:lnTo>
                  <a:lnTo>
                    <a:pt x="19" y="31"/>
                  </a:lnTo>
                  <a:lnTo>
                    <a:pt x="19" y="25"/>
                  </a:lnTo>
                  <a:lnTo>
                    <a:pt x="19" y="18"/>
                  </a:lnTo>
                  <a:lnTo>
                    <a:pt x="19" y="11"/>
                  </a:lnTo>
                  <a:lnTo>
                    <a:pt x="19" y="4"/>
                  </a:lnTo>
                  <a:lnTo>
                    <a:pt x="13" y="0"/>
                  </a:lnTo>
                  <a:lnTo>
                    <a:pt x="19" y="4"/>
                  </a:lnTo>
                  <a:lnTo>
                    <a:pt x="19" y="0"/>
                  </a:lnTo>
                  <a:lnTo>
                    <a:pt x="13" y="0"/>
                  </a:lnTo>
                  <a:lnTo>
                    <a:pt x="1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 name="Freeform 1378"/>
            <p:cNvSpPr>
              <a:spLocks/>
            </p:cNvSpPr>
            <p:nvPr/>
          </p:nvSpPr>
          <p:spPr bwMode="auto">
            <a:xfrm>
              <a:off x="834" y="2298"/>
              <a:ext cx="15" cy="36"/>
            </a:xfrm>
            <a:custGeom>
              <a:avLst/>
              <a:gdLst>
                <a:gd name="T0" fmla="*/ 0 w 45"/>
                <a:gd name="T1" fmla="*/ 0 h 72"/>
                <a:gd name="T2" fmla="*/ 0 w 45"/>
                <a:gd name="T3" fmla="*/ 0 h 72"/>
                <a:gd name="T4" fmla="*/ 0 w 45"/>
                <a:gd name="T5" fmla="*/ 1 h 72"/>
                <a:gd name="T6" fmla="*/ 0 w 45"/>
                <a:gd name="T7" fmla="*/ 1 h 72"/>
                <a:gd name="T8" fmla="*/ 0 w 45"/>
                <a:gd name="T9" fmla="*/ 1 h 72"/>
                <a:gd name="T10" fmla="*/ 0 w 45"/>
                <a:gd name="T11" fmla="*/ 1 h 72"/>
                <a:gd name="T12" fmla="*/ 0 w 45"/>
                <a:gd name="T13" fmla="*/ 1 h 72"/>
                <a:gd name="T14" fmla="*/ 0 w 45"/>
                <a:gd name="T15" fmla="*/ 1 h 72"/>
                <a:gd name="T16" fmla="*/ 0 w 45"/>
                <a:gd name="T17" fmla="*/ 1 h 72"/>
                <a:gd name="T18" fmla="*/ 0 w 45"/>
                <a:gd name="T19" fmla="*/ 1 h 72"/>
                <a:gd name="T20" fmla="*/ 0 w 45"/>
                <a:gd name="T21" fmla="*/ 1 h 72"/>
                <a:gd name="T22" fmla="*/ 0 w 45"/>
                <a:gd name="T23" fmla="*/ 1 h 72"/>
                <a:gd name="T24" fmla="*/ 0 w 45"/>
                <a:gd name="T25" fmla="*/ 1 h 72"/>
                <a:gd name="T26" fmla="*/ 0 w 45"/>
                <a:gd name="T27" fmla="*/ 1 h 72"/>
                <a:gd name="T28" fmla="*/ 0 w 45"/>
                <a:gd name="T29" fmla="*/ 1 h 72"/>
                <a:gd name="T30" fmla="*/ 0 w 45"/>
                <a:gd name="T31" fmla="*/ 1 h 72"/>
                <a:gd name="T32" fmla="*/ 0 w 45"/>
                <a:gd name="T33" fmla="*/ 1 h 72"/>
                <a:gd name="T34" fmla="*/ 0 w 45"/>
                <a:gd name="T35" fmla="*/ 1 h 72"/>
                <a:gd name="T36" fmla="*/ 0 w 45"/>
                <a:gd name="T37" fmla="*/ 1 h 72"/>
                <a:gd name="T38" fmla="*/ 0 w 45"/>
                <a:gd name="T39" fmla="*/ 1 h 72"/>
                <a:gd name="T40" fmla="*/ 0 w 45"/>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72"/>
                <a:gd name="T65" fmla="*/ 45 w 45"/>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72">
                  <a:moveTo>
                    <a:pt x="5" y="0"/>
                  </a:moveTo>
                  <a:lnTo>
                    <a:pt x="5" y="0"/>
                  </a:lnTo>
                  <a:lnTo>
                    <a:pt x="2" y="10"/>
                  </a:lnTo>
                  <a:lnTo>
                    <a:pt x="0" y="21"/>
                  </a:lnTo>
                  <a:lnTo>
                    <a:pt x="0" y="32"/>
                  </a:lnTo>
                  <a:lnTo>
                    <a:pt x="3" y="43"/>
                  </a:lnTo>
                  <a:lnTo>
                    <a:pt x="8" y="54"/>
                  </a:lnTo>
                  <a:lnTo>
                    <a:pt x="15" y="63"/>
                  </a:lnTo>
                  <a:lnTo>
                    <a:pt x="27" y="69"/>
                  </a:lnTo>
                  <a:lnTo>
                    <a:pt x="45" y="72"/>
                  </a:lnTo>
                  <a:lnTo>
                    <a:pt x="45" y="63"/>
                  </a:lnTo>
                  <a:lnTo>
                    <a:pt x="33" y="61"/>
                  </a:lnTo>
                  <a:lnTo>
                    <a:pt x="24" y="56"/>
                  </a:lnTo>
                  <a:lnTo>
                    <a:pt x="20" y="50"/>
                  </a:lnTo>
                  <a:lnTo>
                    <a:pt x="15" y="41"/>
                  </a:lnTo>
                  <a:lnTo>
                    <a:pt x="12" y="32"/>
                  </a:lnTo>
                  <a:lnTo>
                    <a:pt x="12" y="21"/>
                  </a:lnTo>
                  <a:lnTo>
                    <a:pt x="14" y="12"/>
                  </a:lnTo>
                  <a:lnTo>
                    <a:pt x="17" y="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 name="Freeform 1379"/>
            <p:cNvSpPr>
              <a:spLocks/>
            </p:cNvSpPr>
            <p:nvPr/>
          </p:nvSpPr>
          <p:spPr bwMode="auto">
            <a:xfrm>
              <a:off x="836" y="2292"/>
              <a:ext cx="10" cy="7"/>
            </a:xfrm>
            <a:custGeom>
              <a:avLst/>
              <a:gdLst>
                <a:gd name="T0" fmla="*/ 0 w 30"/>
                <a:gd name="T1" fmla="*/ 0 h 14"/>
                <a:gd name="T2" fmla="*/ 0 w 30"/>
                <a:gd name="T3" fmla="*/ 0 h 14"/>
                <a:gd name="T4" fmla="*/ 0 w 30"/>
                <a:gd name="T5" fmla="*/ 0 h 14"/>
                <a:gd name="T6" fmla="*/ 0 w 30"/>
                <a:gd name="T7" fmla="*/ 1 h 14"/>
                <a:gd name="T8" fmla="*/ 0 w 30"/>
                <a:gd name="T9" fmla="*/ 1 h 14"/>
                <a:gd name="T10" fmla="*/ 0 w 30"/>
                <a:gd name="T11" fmla="*/ 1 h 14"/>
                <a:gd name="T12" fmla="*/ 0 w 30"/>
                <a:gd name="T13" fmla="*/ 1 h 14"/>
                <a:gd name="T14" fmla="*/ 0 w 30"/>
                <a:gd name="T15" fmla="*/ 1 h 14"/>
                <a:gd name="T16" fmla="*/ 0 w 30"/>
                <a:gd name="T17" fmla="*/ 1 h 14"/>
                <a:gd name="T18" fmla="*/ 0 w 30"/>
                <a:gd name="T19" fmla="*/ 1 h 14"/>
                <a:gd name="T20" fmla="*/ 0 w 30"/>
                <a:gd name="T21" fmla="*/ 1 h 14"/>
                <a:gd name="T22" fmla="*/ 0 w 30"/>
                <a:gd name="T23" fmla="*/ 1 h 14"/>
                <a:gd name="T24" fmla="*/ 0 w 30"/>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4"/>
                <a:gd name="T41" fmla="*/ 30 w 3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4">
                  <a:moveTo>
                    <a:pt x="30" y="0"/>
                  </a:moveTo>
                  <a:lnTo>
                    <a:pt x="28" y="0"/>
                  </a:lnTo>
                  <a:lnTo>
                    <a:pt x="19" y="0"/>
                  </a:lnTo>
                  <a:lnTo>
                    <a:pt x="10" y="3"/>
                  </a:lnTo>
                  <a:lnTo>
                    <a:pt x="4" y="7"/>
                  </a:lnTo>
                  <a:lnTo>
                    <a:pt x="0" y="12"/>
                  </a:lnTo>
                  <a:lnTo>
                    <a:pt x="12" y="14"/>
                  </a:lnTo>
                  <a:lnTo>
                    <a:pt x="13" y="11"/>
                  </a:lnTo>
                  <a:lnTo>
                    <a:pt x="16" y="9"/>
                  </a:lnTo>
                  <a:lnTo>
                    <a:pt x="19" y="9"/>
                  </a:lnTo>
                  <a:lnTo>
                    <a:pt x="25" y="9"/>
                  </a:lnTo>
                  <a:lnTo>
                    <a:pt x="24" y="9"/>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 name="Freeform 1380"/>
            <p:cNvSpPr>
              <a:spLocks/>
            </p:cNvSpPr>
            <p:nvPr/>
          </p:nvSpPr>
          <p:spPr bwMode="auto">
            <a:xfrm>
              <a:off x="844" y="2292"/>
              <a:ext cx="6" cy="6"/>
            </a:xfrm>
            <a:custGeom>
              <a:avLst/>
              <a:gdLst>
                <a:gd name="T0" fmla="*/ 0 w 18"/>
                <a:gd name="T1" fmla="*/ 1 h 11"/>
                <a:gd name="T2" fmla="*/ 0 w 18"/>
                <a:gd name="T3" fmla="*/ 1 h 11"/>
                <a:gd name="T4" fmla="*/ 0 w 18"/>
                <a:gd name="T5" fmla="*/ 1 h 11"/>
                <a:gd name="T6" fmla="*/ 0 w 18"/>
                <a:gd name="T7" fmla="*/ 1 h 11"/>
                <a:gd name="T8" fmla="*/ 0 w 18"/>
                <a:gd name="T9" fmla="*/ 1 h 11"/>
                <a:gd name="T10" fmla="*/ 0 w 18"/>
                <a:gd name="T11" fmla="*/ 0 h 11"/>
                <a:gd name="T12" fmla="*/ 0 w 18"/>
                <a:gd name="T13" fmla="*/ 1 h 11"/>
                <a:gd name="T14" fmla="*/ 0 w 18"/>
                <a:gd name="T15" fmla="*/ 1 h 11"/>
                <a:gd name="T16" fmla="*/ 0 w 18"/>
                <a:gd name="T17" fmla="*/ 1 h 11"/>
                <a:gd name="T18" fmla="*/ 0 w 18"/>
                <a:gd name="T19" fmla="*/ 1 h 11"/>
                <a:gd name="T20" fmla="*/ 0 w 18"/>
                <a:gd name="T21" fmla="*/ 1 h 11"/>
                <a:gd name="T22" fmla="*/ 0 w 18"/>
                <a:gd name="T23" fmla="*/ 1 h 11"/>
                <a:gd name="T24" fmla="*/ 0 w 18"/>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1"/>
                <a:gd name="T41" fmla="*/ 18 w 1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1">
                  <a:moveTo>
                    <a:pt x="18" y="7"/>
                  </a:moveTo>
                  <a:lnTo>
                    <a:pt x="18" y="7"/>
                  </a:lnTo>
                  <a:lnTo>
                    <a:pt x="13" y="5"/>
                  </a:lnTo>
                  <a:lnTo>
                    <a:pt x="10" y="4"/>
                  </a:lnTo>
                  <a:lnTo>
                    <a:pt x="9" y="3"/>
                  </a:lnTo>
                  <a:lnTo>
                    <a:pt x="6" y="0"/>
                  </a:lnTo>
                  <a:lnTo>
                    <a:pt x="0" y="9"/>
                  </a:lnTo>
                  <a:lnTo>
                    <a:pt x="3" y="9"/>
                  </a:lnTo>
                  <a:lnTo>
                    <a:pt x="4" y="10"/>
                  </a:lnTo>
                  <a:lnTo>
                    <a:pt x="7" y="11"/>
                  </a:lnTo>
                  <a:lnTo>
                    <a:pt x="6" y="11"/>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 name="Freeform 1381"/>
            <p:cNvSpPr>
              <a:spLocks/>
            </p:cNvSpPr>
            <p:nvPr/>
          </p:nvSpPr>
          <p:spPr bwMode="auto">
            <a:xfrm>
              <a:off x="846" y="2295"/>
              <a:ext cx="10" cy="16"/>
            </a:xfrm>
            <a:custGeom>
              <a:avLst/>
              <a:gdLst>
                <a:gd name="T0" fmla="*/ 0 w 32"/>
                <a:gd name="T1" fmla="*/ 1 h 31"/>
                <a:gd name="T2" fmla="*/ 0 w 32"/>
                <a:gd name="T3" fmla="*/ 1 h 31"/>
                <a:gd name="T4" fmla="*/ 0 w 32"/>
                <a:gd name="T5" fmla="*/ 1 h 31"/>
                <a:gd name="T6" fmla="*/ 0 w 32"/>
                <a:gd name="T7" fmla="*/ 1 h 31"/>
                <a:gd name="T8" fmla="*/ 0 w 32"/>
                <a:gd name="T9" fmla="*/ 1 h 31"/>
                <a:gd name="T10" fmla="*/ 0 w 32"/>
                <a:gd name="T11" fmla="*/ 0 h 31"/>
                <a:gd name="T12" fmla="*/ 0 w 32"/>
                <a:gd name="T13" fmla="*/ 1 h 31"/>
                <a:gd name="T14" fmla="*/ 0 w 32"/>
                <a:gd name="T15" fmla="*/ 1 h 31"/>
                <a:gd name="T16" fmla="*/ 0 w 32"/>
                <a:gd name="T17" fmla="*/ 1 h 31"/>
                <a:gd name="T18" fmla="*/ 0 w 32"/>
                <a:gd name="T19" fmla="*/ 1 h 31"/>
                <a:gd name="T20" fmla="*/ 0 w 32"/>
                <a:gd name="T21" fmla="*/ 1 h 31"/>
                <a:gd name="T22" fmla="*/ 0 w 32"/>
                <a:gd name="T23" fmla="*/ 1 h 31"/>
                <a:gd name="T24" fmla="*/ 0 w 32"/>
                <a:gd name="T25" fmla="*/ 1 h 31"/>
                <a:gd name="T26" fmla="*/ 0 w 32"/>
                <a:gd name="T27" fmla="*/ 1 h 31"/>
                <a:gd name="T28" fmla="*/ 0 w 32"/>
                <a:gd name="T29" fmla="*/ 1 h 31"/>
                <a:gd name="T30" fmla="*/ 0 w 32"/>
                <a:gd name="T31" fmla="*/ 1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31"/>
                <a:gd name="T50" fmla="*/ 32 w 32"/>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31">
                  <a:moveTo>
                    <a:pt x="20" y="26"/>
                  </a:moveTo>
                  <a:lnTo>
                    <a:pt x="28" y="21"/>
                  </a:lnTo>
                  <a:lnTo>
                    <a:pt x="22" y="19"/>
                  </a:lnTo>
                  <a:lnTo>
                    <a:pt x="18" y="14"/>
                  </a:lnTo>
                  <a:lnTo>
                    <a:pt x="15" y="9"/>
                  </a:lnTo>
                  <a:lnTo>
                    <a:pt x="12" y="0"/>
                  </a:lnTo>
                  <a:lnTo>
                    <a:pt x="0" y="4"/>
                  </a:lnTo>
                  <a:lnTo>
                    <a:pt x="3" y="11"/>
                  </a:lnTo>
                  <a:lnTo>
                    <a:pt x="6" y="18"/>
                  </a:lnTo>
                  <a:lnTo>
                    <a:pt x="13" y="26"/>
                  </a:lnTo>
                  <a:lnTo>
                    <a:pt x="25" y="30"/>
                  </a:lnTo>
                  <a:lnTo>
                    <a:pt x="32" y="26"/>
                  </a:lnTo>
                  <a:lnTo>
                    <a:pt x="25" y="30"/>
                  </a:lnTo>
                  <a:lnTo>
                    <a:pt x="32" y="31"/>
                  </a:lnTo>
                  <a:lnTo>
                    <a:pt x="32" y="26"/>
                  </a:lnTo>
                  <a:lnTo>
                    <a:pt x="2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 name="Freeform 1382"/>
            <p:cNvSpPr>
              <a:spLocks/>
            </p:cNvSpPr>
            <p:nvPr/>
          </p:nvSpPr>
          <p:spPr bwMode="auto">
            <a:xfrm>
              <a:off x="852" y="2282"/>
              <a:ext cx="23" cy="26"/>
            </a:xfrm>
            <a:custGeom>
              <a:avLst/>
              <a:gdLst>
                <a:gd name="T0" fmla="*/ 0 w 69"/>
                <a:gd name="T1" fmla="*/ 0 h 53"/>
                <a:gd name="T2" fmla="*/ 0 w 69"/>
                <a:gd name="T3" fmla="*/ 0 h 53"/>
                <a:gd name="T4" fmla="*/ 0 w 69"/>
                <a:gd name="T5" fmla="*/ 0 h 53"/>
                <a:gd name="T6" fmla="*/ 0 w 69"/>
                <a:gd name="T7" fmla="*/ 0 h 53"/>
                <a:gd name="T8" fmla="*/ 0 w 69"/>
                <a:gd name="T9" fmla="*/ 0 h 53"/>
                <a:gd name="T10" fmla="*/ 0 w 69"/>
                <a:gd name="T11" fmla="*/ 0 h 53"/>
                <a:gd name="T12" fmla="*/ 0 w 69"/>
                <a:gd name="T13" fmla="*/ 0 h 53"/>
                <a:gd name="T14" fmla="*/ 0 w 69"/>
                <a:gd name="T15" fmla="*/ 0 h 53"/>
                <a:gd name="T16" fmla="*/ 0 w 69"/>
                <a:gd name="T17" fmla="*/ 0 h 53"/>
                <a:gd name="T18" fmla="*/ 0 w 69"/>
                <a:gd name="T19" fmla="*/ 0 h 53"/>
                <a:gd name="T20" fmla="*/ 0 w 69"/>
                <a:gd name="T21" fmla="*/ 0 h 53"/>
                <a:gd name="T22" fmla="*/ 0 w 69"/>
                <a:gd name="T23" fmla="*/ 0 h 53"/>
                <a:gd name="T24" fmla="*/ 0 w 69"/>
                <a:gd name="T25" fmla="*/ 0 h 53"/>
                <a:gd name="T26" fmla="*/ 0 w 69"/>
                <a:gd name="T27" fmla="*/ 0 h 53"/>
                <a:gd name="T28" fmla="*/ 0 w 69"/>
                <a:gd name="T29" fmla="*/ 0 h 53"/>
                <a:gd name="T30" fmla="*/ 0 w 69"/>
                <a:gd name="T31" fmla="*/ 0 h 53"/>
                <a:gd name="T32" fmla="*/ 0 w 69"/>
                <a:gd name="T33" fmla="*/ 0 h 53"/>
                <a:gd name="T34" fmla="*/ 0 w 69"/>
                <a:gd name="T35" fmla="*/ 0 h 53"/>
                <a:gd name="T36" fmla="*/ 0 w 69"/>
                <a:gd name="T37" fmla="*/ 0 h 53"/>
                <a:gd name="T38" fmla="*/ 0 w 69"/>
                <a:gd name="T39" fmla="*/ 0 h 53"/>
                <a:gd name="T40" fmla="*/ 0 w 69"/>
                <a:gd name="T41" fmla="*/ 0 h 53"/>
                <a:gd name="T42" fmla="*/ 0 w 69"/>
                <a:gd name="T43" fmla="*/ 0 h 53"/>
                <a:gd name="T44" fmla="*/ 0 w 69"/>
                <a:gd name="T45" fmla="*/ 0 h 53"/>
                <a:gd name="T46" fmla="*/ 0 w 69"/>
                <a:gd name="T47" fmla="*/ 0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9"/>
                <a:gd name="T73" fmla="*/ 0 h 53"/>
                <a:gd name="T74" fmla="*/ 69 w 69"/>
                <a:gd name="T75" fmla="*/ 53 h 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9" h="53">
                  <a:moveTo>
                    <a:pt x="48" y="9"/>
                  </a:moveTo>
                  <a:lnTo>
                    <a:pt x="45" y="1"/>
                  </a:lnTo>
                  <a:lnTo>
                    <a:pt x="36" y="5"/>
                  </a:lnTo>
                  <a:lnTo>
                    <a:pt x="27" y="10"/>
                  </a:lnTo>
                  <a:lnTo>
                    <a:pt x="20" y="15"/>
                  </a:lnTo>
                  <a:lnTo>
                    <a:pt x="12" y="23"/>
                  </a:lnTo>
                  <a:lnTo>
                    <a:pt x="6" y="29"/>
                  </a:lnTo>
                  <a:lnTo>
                    <a:pt x="2" y="37"/>
                  </a:lnTo>
                  <a:lnTo>
                    <a:pt x="0" y="45"/>
                  </a:lnTo>
                  <a:lnTo>
                    <a:pt x="0" y="53"/>
                  </a:lnTo>
                  <a:lnTo>
                    <a:pt x="12" y="53"/>
                  </a:lnTo>
                  <a:lnTo>
                    <a:pt x="12" y="45"/>
                  </a:lnTo>
                  <a:lnTo>
                    <a:pt x="14" y="39"/>
                  </a:lnTo>
                  <a:lnTo>
                    <a:pt x="18" y="33"/>
                  </a:lnTo>
                  <a:lnTo>
                    <a:pt x="21" y="27"/>
                  </a:lnTo>
                  <a:lnTo>
                    <a:pt x="29" y="21"/>
                  </a:lnTo>
                  <a:lnTo>
                    <a:pt x="36" y="16"/>
                  </a:lnTo>
                  <a:lnTo>
                    <a:pt x="42" y="12"/>
                  </a:lnTo>
                  <a:lnTo>
                    <a:pt x="51" y="7"/>
                  </a:lnTo>
                  <a:lnTo>
                    <a:pt x="48" y="0"/>
                  </a:lnTo>
                  <a:lnTo>
                    <a:pt x="51" y="7"/>
                  </a:lnTo>
                  <a:lnTo>
                    <a:pt x="69" y="0"/>
                  </a:lnTo>
                  <a:lnTo>
                    <a:pt x="48" y="0"/>
                  </a:lnTo>
                  <a:lnTo>
                    <a:pt x="4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 name="Freeform 1383"/>
            <p:cNvSpPr>
              <a:spLocks/>
            </p:cNvSpPr>
            <p:nvPr/>
          </p:nvSpPr>
          <p:spPr bwMode="auto">
            <a:xfrm>
              <a:off x="865" y="2280"/>
              <a:ext cx="4" cy="6"/>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3"/>
                <a:gd name="T50" fmla="*/ 12 w 12"/>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3">
                  <a:moveTo>
                    <a:pt x="9" y="2"/>
                  </a:moveTo>
                  <a:lnTo>
                    <a:pt x="0" y="6"/>
                  </a:lnTo>
                  <a:lnTo>
                    <a:pt x="0" y="7"/>
                  </a:lnTo>
                  <a:lnTo>
                    <a:pt x="2" y="10"/>
                  </a:lnTo>
                  <a:lnTo>
                    <a:pt x="5" y="13"/>
                  </a:lnTo>
                  <a:lnTo>
                    <a:pt x="9" y="13"/>
                  </a:lnTo>
                  <a:lnTo>
                    <a:pt x="9" y="4"/>
                  </a:lnTo>
                  <a:lnTo>
                    <a:pt x="11" y="4"/>
                  </a:lnTo>
                  <a:lnTo>
                    <a:pt x="12" y="7"/>
                  </a:lnTo>
                  <a:lnTo>
                    <a:pt x="12" y="6"/>
                  </a:lnTo>
                  <a:lnTo>
                    <a:pt x="3" y="10"/>
                  </a:lnTo>
                  <a:lnTo>
                    <a:pt x="9" y="2"/>
                  </a:lnTo>
                  <a:lnTo>
                    <a:pt x="0" y="0"/>
                  </a:lnTo>
                  <a:lnTo>
                    <a:pt x="0" y="6"/>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 name="Freeform 1384"/>
            <p:cNvSpPr>
              <a:spLocks/>
            </p:cNvSpPr>
            <p:nvPr/>
          </p:nvSpPr>
          <p:spPr bwMode="auto">
            <a:xfrm>
              <a:off x="866" y="2281"/>
              <a:ext cx="36" cy="6"/>
            </a:xfrm>
            <a:custGeom>
              <a:avLst/>
              <a:gdLst>
                <a:gd name="T0" fmla="*/ 0 w 107"/>
                <a:gd name="T1" fmla="*/ 1 h 12"/>
                <a:gd name="T2" fmla="*/ 0 w 107"/>
                <a:gd name="T3" fmla="*/ 1 h 12"/>
                <a:gd name="T4" fmla="*/ 0 w 107"/>
                <a:gd name="T5" fmla="*/ 1 h 12"/>
                <a:gd name="T6" fmla="*/ 0 w 107"/>
                <a:gd name="T7" fmla="*/ 1 h 12"/>
                <a:gd name="T8" fmla="*/ 0 w 107"/>
                <a:gd name="T9" fmla="*/ 1 h 12"/>
                <a:gd name="T10" fmla="*/ 0 w 107"/>
                <a:gd name="T11" fmla="*/ 1 h 12"/>
                <a:gd name="T12" fmla="*/ 0 w 107"/>
                <a:gd name="T13" fmla="*/ 1 h 12"/>
                <a:gd name="T14" fmla="*/ 0 w 107"/>
                <a:gd name="T15" fmla="*/ 1 h 12"/>
                <a:gd name="T16" fmla="*/ 0 w 107"/>
                <a:gd name="T17" fmla="*/ 1 h 12"/>
                <a:gd name="T18" fmla="*/ 0 w 107"/>
                <a:gd name="T19" fmla="*/ 0 h 12"/>
                <a:gd name="T20" fmla="*/ 0 w 107"/>
                <a:gd name="T21" fmla="*/ 1 h 12"/>
                <a:gd name="T22" fmla="*/ 0 w 107"/>
                <a:gd name="T23" fmla="*/ 1 h 12"/>
                <a:gd name="T24" fmla="*/ 0 w 107"/>
                <a:gd name="T25" fmla="*/ 1 h 12"/>
                <a:gd name="T26" fmla="*/ 0 w 107"/>
                <a:gd name="T27" fmla="*/ 1 h 12"/>
                <a:gd name="T28" fmla="*/ 0 w 107"/>
                <a:gd name="T29" fmla="*/ 1 h 12"/>
                <a:gd name="T30" fmla="*/ 0 w 107"/>
                <a:gd name="T31" fmla="*/ 1 h 12"/>
                <a:gd name="T32" fmla="*/ 0 w 107"/>
                <a:gd name="T33" fmla="*/ 1 h 12"/>
                <a:gd name="T34" fmla="*/ 0 w 107"/>
                <a:gd name="T35" fmla="*/ 1 h 12"/>
                <a:gd name="T36" fmla="*/ 0 w 107"/>
                <a:gd name="T37" fmla="*/ 1 h 12"/>
                <a:gd name="T38" fmla="*/ 0 w 107"/>
                <a:gd name="T39" fmla="*/ 1 h 12"/>
                <a:gd name="T40" fmla="*/ 0 w 107"/>
                <a:gd name="T41" fmla="*/ 1 h 12"/>
                <a:gd name="T42" fmla="*/ 0 w 107"/>
                <a:gd name="T43" fmla="*/ 1 h 12"/>
                <a:gd name="T44" fmla="*/ 0 w 107"/>
                <a:gd name="T45" fmla="*/ 1 h 12"/>
                <a:gd name="T46" fmla="*/ 0 w 107"/>
                <a:gd name="T47" fmla="*/ 1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2"/>
                <a:gd name="T74" fmla="*/ 107 w 107"/>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2">
                  <a:moveTo>
                    <a:pt x="53" y="9"/>
                  </a:moveTo>
                  <a:lnTo>
                    <a:pt x="51" y="1"/>
                  </a:lnTo>
                  <a:lnTo>
                    <a:pt x="47" y="2"/>
                  </a:lnTo>
                  <a:lnTo>
                    <a:pt x="41" y="2"/>
                  </a:lnTo>
                  <a:lnTo>
                    <a:pt x="33" y="3"/>
                  </a:lnTo>
                  <a:lnTo>
                    <a:pt x="27" y="3"/>
                  </a:lnTo>
                  <a:lnTo>
                    <a:pt x="21" y="3"/>
                  </a:lnTo>
                  <a:lnTo>
                    <a:pt x="15" y="3"/>
                  </a:lnTo>
                  <a:lnTo>
                    <a:pt x="11" y="2"/>
                  </a:lnTo>
                  <a:lnTo>
                    <a:pt x="6" y="0"/>
                  </a:lnTo>
                  <a:lnTo>
                    <a:pt x="0" y="8"/>
                  </a:lnTo>
                  <a:lnTo>
                    <a:pt x="8" y="11"/>
                  </a:lnTo>
                  <a:lnTo>
                    <a:pt x="15" y="12"/>
                  </a:lnTo>
                  <a:lnTo>
                    <a:pt x="21" y="12"/>
                  </a:lnTo>
                  <a:lnTo>
                    <a:pt x="27" y="12"/>
                  </a:lnTo>
                  <a:lnTo>
                    <a:pt x="33" y="12"/>
                  </a:lnTo>
                  <a:lnTo>
                    <a:pt x="41" y="11"/>
                  </a:lnTo>
                  <a:lnTo>
                    <a:pt x="47" y="11"/>
                  </a:lnTo>
                  <a:lnTo>
                    <a:pt x="54" y="9"/>
                  </a:lnTo>
                  <a:lnTo>
                    <a:pt x="53" y="1"/>
                  </a:lnTo>
                  <a:lnTo>
                    <a:pt x="54" y="9"/>
                  </a:lnTo>
                  <a:lnTo>
                    <a:pt x="107" y="1"/>
                  </a:lnTo>
                  <a:lnTo>
                    <a:pt x="53" y="1"/>
                  </a:lnTo>
                  <a:lnTo>
                    <a:pt x="5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 name="Freeform 1385"/>
            <p:cNvSpPr>
              <a:spLocks/>
            </p:cNvSpPr>
            <p:nvPr/>
          </p:nvSpPr>
          <p:spPr bwMode="auto">
            <a:xfrm>
              <a:off x="864" y="2281"/>
              <a:ext cx="20" cy="5"/>
            </a:xfrm>
            <a:custGeom>
              <a:avLst/>
              <a:gdLst>
                <a:gd name="T0" fmla="*/ 0 w 60"/>
                <a:gd name="T1" fmla="*/ 0 h 8"/>
                <a:gd name="T2" fmla="*/ 0 w 60"/>
                <a:gd name="T3" fmla="*/ 1 h 8"/>
                <a:gd name="T4" fmla="*/ 0 w 60"/>
                <a:gd name="T5" fmla="*/ 1 h 8"/>
                <a:gd name="T6" fmla="*/ 0 w 60"/>
                <a:gd name="T7" fmla="*/ 1 h 8"/>
                <a:gd name="T8" fmla="*/ 0 w 60"/>
                <a:gd name="T9" fmla="*/ 1 h 8"/>
                <a:gd name="T10" fmla="*/ 0 w 60"/>
                <a:gd name="T11" fmla="*/ 1 h 8"/>
                <a:gd name="T12" fmla="*/ 0 w 60"/>
                <a:gd name="T13" fmla="*/ 0 h 8"/>
                <a:gd name="T14" fmla="*/ 0 w 60"/>
                <a:gd name="T15" fmla="*/ 0 h 8"/>
                <a:gd name="T16" fmla="*/ 0 w 60"/>
                <a:gd name="T17" fmla="*/ 0 h 8"/>
                <a:gd name="T18" fmla="*/ 0 w 60"/>
                <a:gd name="T19" fmla="*/ 0 h 8"/>
                <a:gd name="T20" fmla="*/ 0 w 60"/>
                <a:gd name="T21" fmla="*/ 0 h 8"/>
                <a:gd name="T22" fmla="*/ 0 w 60"/>
                <a:gd name="T23" fmla="*/ 1 h 8"/>
                <a:gd name="T24" fmla="*/ 0 w 60"/>
                <a:gd name="T25" fmla="*/ 0 h 8"/>
                <a:gd name="T26" fmla="*/ 0 w 60"/>
                <a:gd name="T27" fmla="*/ 0 h 8"/>
                <a:gd name="T28" fmla="*/ 0 w 60"/>
                <a:gd name="T29" fmla="*/ 1 h 8"/>
                <a:gd name="T30" fmla="*/ 0 w 60"/>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8"/>
                <a:gd name="T50" fmla="*/ 60 w 60"/>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8">
                  <a:moveTo>
                    <a:pt x="52" y="0"/>
                  </a:moveTo>
                  <a:lnTo>
                    <a:pt x="51" y="8"/>
                  </a:lnTo>
                  <a:lnTo>
                    <a:pt x="54" y="8"/>
                  </a:lnTo>
                  <a:lnTo>
                    <a:pt x="55" y="8"/>
                  </a:lnTo>
                  <a:lnTo>
                    <a:pt x="58" y="8"/>
                  </a:lnTo>
                  <a:lnTo>
                    <a:pt x="60" y="8"/>
                  </a:lnTo>
                  <a:lnTo>
                    <a:pt x="60" y="0"/>
                  </a:lnTo>
                  <a:lnTo>
                    <a:pt x="58" y="0"/>
                  </a:lnTo>
                  <a:lnTo>
                    <a:pt x="55" y="0"/>
                  </a:lnTo>
                  <a:lnTo>
                    <a:pt x="54" y="0"/>
                  </a:lnTo>
                  <a:lnTo>
                    <a:pt x="51" y="0"/>
                  </a:lnTo>
                  <a:lnTo>
                    <a:pt x="49" y="8"/>
                  </a:lnTo>
                  <a:lnTo>
                    <a:pt x="51" y="0"/>
                  </a:lnTo>
                  <a:lnTo>
                    <a:pt x="0" y="0"/>
                  </a:lnTo>
                  <a:lnTo>
                    <a:pt x="49" y="8"/>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 name="Freeform 1386"/>
            <p:cNvSpPr>
              <a:spLocks/>
            </p:cNvSpPr>
            <p:nvPr/>
          </p:nvSpPr>
          <p:spPr bwMode="auto">
            <a:xfrm>
              <a:off x="880" y="2281"/>
              <a:ext cx="32" cy="10"/>
            </a:xfrm>
            <a:custGeom>
              <a:avLst/>
              <a:gdLst>
                <a:gd name="T0" fmla="*/ 0 w 96"/>
                <a:gd name="T1" fmla="*/ 1 h 19"/>
                <a:gd name="T2" fmla="*/ 0 w 96"/>
                <a:gd name="T3" fmla="*/ 1 h 19"/>
                <a:gd name="T4" fmla="*/ 0 w 96"/>
                <a:gd name="T5" fmla="*/ 1 h 19"/>
                <a:gd name="T6" fmla="*/ 0 w 96"/>
                <a:gd name="T7" fmla="*/ 1 h 19"/>
                <a:gd name="T8" fmla="*/ 0 w 96"/>
                <a:gd name="T9" fmla="*/ 1 h 19"/>
                <a:gd name="T10" fmla="*/ 0 w 96"/>
                <a:gd name="T11" fmla="*/ 1 h 19"/>
                <a:gd name="T12" fmla="*/ 0 w 96"/>
                <a:gd name="T13" fmla="*/ 1 h 19"/>
                <a:gd name="T14" fmla="*/ 0 w 96"/>
                <a:gd name="T15" fmla="*/ 1 h 19"/>
                <a:gd name="T16" fmla="*/ 0 w 96"/>
                <a:gd name="T17" fmla="*/ 1 h 19"/>
                <a:gd name="T18" fmla="*/ 0 w 96"/>
                <a:gd name="T19" fmla="*/ 0 h 19"/>
                <a:gd name="T20" fmla="*/ 0 w 96"/>
                <a:gd name="T21" fmla="*/ 1 h 19"/>
                <a:gd name="T22" fmla="*/ 0 w 96"/>
                <a:gd name="T23" fmla="*/ 1 h 19"/>
                <a:gd name="T24" fmla="*/ 0 w 96"/>
                <a:gd name="T25" fmla="*/ 1 h 19"/>
                <a:gd name="T26" fmla="*/ 0 w 96"/>
                <a:gd name="T27" fmla="*/ 1 h 19"/>
                <a:gd name="T28" fmla="*/ 0 w 96"/>
                <a:gd name="T29" fmla="*/ 1 h 19"/>
                <a:gd name="T30" fmla="*/ 0 w 96"/>
                <a:gd name="T31" fmla="*/ 1 h 19"/>
                <a:gd name="T32" fmla="*/ 0 w 96"/>
                <a:gd name="T33" fmla="*/ 1 h 19"/>
                <a:gd name="T34" fmla="*/ 0 w 96"/>
                <a:gd name="T35" fmla="*/ 1 h 19"/>
                <a:gd name="T36" fmla="*/ 0 w 96"/>
                <a:gd name="T37" fmla="*/ 1 h 19"/>
                <a:gd name="T38" fmla="*/ 0 w 96"/>
                <a:gd name="T39" fmla="*/ 1 h 19"/>
                <a:gd name="T40" fmla="*/ 0 w 96"/>
                <a:gd name="T41" fmla="*/ 1 h 19"/>
                <a:gd name="T42" fmla="*/ 0 w 96"/>
                <a:gd name="T43" fmla="*/ 1 h 19"/>
                <a:gd name="T44" fmla="*/ 0 w 96"/>
                <a:gd name="T45" fmla="*/ 1 h 19"/>
                <a:gd name="T46" fmla="*/ 0 w 96"/>
                <a:gd name="T47" fmla="*/ 1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19"/>
                <a:gd name="T74" fmla="*/ 96 w 96"/>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19">
                  <a:moveTo>
                    <a:pt x="96" y="19"/>
                  </a:moveTo>
                  <a:lnTo>
                    <a:pt x="96" y="11"/>
                  </a:lnTo>
                  <a:lnTo>
                    <a:pt x="84" y="11"/>
                  </a:lnTo>
                  <a:lnTo>
                    <a:pt x="72" y="11"/>
                  </a:lnTo>
                  <a:lnTo>
                    <a:pt x="62" y="10"/>
                  </a:lnTo>
                  <a:lnTo>
                    <a:pt x="50" y="7"/>
                  </a:lnTo>
                  <a:lnTo>
                    <a:pt x="38" y="6"/>
                  </a:lnTo>
                  <a:lnTo>
                    <a:pt x="27" y="4"/>
                  </a:lnTo>
                  <a:lnTo>
                    <a:pt x="15" y="2"/>
                  </a:lnTo>
                  <a:lnTo>
                    <a:pt x="3" y="0"/>
                  </a:lnTo>
                  <a:lnTo>
                    <a:pt x="0" y="8"/>
                  </a:lnTo>
                  <a:lnTo>
                    <a:pt x="12" y="11"/>
                  </a:lnTo>
                  <a:lnTo>
                    <a:pt x="24" y="13"/>
                  </a:lnTo>
                  <a:lnTo>
                    <a:pt x="35" y="15"/>
                  </a:lnTo>
                  <a:lnTo>
                    <a:pt x="47" y="16"/>
                  </a:lnTo>
                  <a:lnTo>
                    <a:pt x="59" y="18"/>
                  </a:lnTo>
                  <a:lnTo>
                    <a:pt x="72" y="19"/>
                  </a:lnTo>
                  <a:lnTo>
                    <a:pt x="84" y="19"/>
                  </a:lnTo>
                  <a:lnTo>
                    <a:pt x="96" y="19"/>
                  </a:lnTo>
                  <a:lnTo>
                    <a:pt x="96" y="11"/>
                  </a:lnTo>
                  <a:lnTo>
                    <a:pt x="96" y="19"/>
                  </a:lnTo>
                  <a:lnTo>
                    <a:pt x="96" y="15"/>
                  </a:lnTo>
                  <a:lnTo>
                    <a:pt x="96" y="11"/>
                  </a:lnTo>
                  <a:lnTo>
                    <a:pt x="9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 name="Freeform 1387"/>
            <p:cNvSpPr>
              <a:spLocks/>
            </p:cNvSpPr>
            <p:nvPr/>
          </p:nvSpPr>
          <p:spPr bwMode="auto">
            <a:xfrm>
              <a:off x="905" y="2287"/>
              <a:ext cx="7" cy="7"/>
            </a:xfrm>
            <a:custGeom>
              <a:avLst/>
              <a:gdLst>
                <a:gd name="T0" fmla="*/ 0 w 21"/>
                <a:gd name="T1" fmla="*/ 0 h 15"/>
                <a:gd name="T2" fmla="*/ 0 w 21"/>
                <a:gd name="T3" fmla="*/ 0 h 15"/>
                <a:gd name="T4" fmla="*/ 0 w 21"/>
                <a:gd name="T5" fmla="*/ 0 h 15"/>
                <a:gd name="T6" fmla="*/ 0 w 21"/>
                <a:gd name="T7" fmla="*/ 0 h 15"/>
                <a:gd name="T8" fmla="*/ 0 w 21"/>
                <a:gd name="T9" fmla="*/ 0 h 15"/>
                <a:gd name="T10" fmla="*/ 0 w 21"/>
                <a:gd name="T11" fmla="*/ 0 h 15"/>
                <a:gd name="T12" fmla="*/ 0 w 21"/>
                <a:gd name="T13" fmla="*/ 0 h 15"/>
                <a:gd name="T14" fmla="*/ 0 w 21"/>
                <a:gd name="T15" fmla="*/ 0 h 15"/>
                <a:gd name="T16" fmla="*/ 0 w 21"/>
                <a:gd name="T17" fmla="*/ 0 h 15"/>
                <a:gd name="T18" fmla="*/ 0 w 21"/>
                <a:gd name="T19" fmla="*/ 0 h 15"/>
                <a:gd name="T20" fmla="*/ 0 w 21"/>
                <a:gd name="T21" fmla="*/ 0 h 15"/>
                <a:gd name="T22" fmla="*/ 0 w 21"/>
                <a:gd name="T23" fmla="*/ 0 h 15"/>
                <a:gd name="T24" fmla="*/ 0 w 21"/>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5"/>
                <a:gd name="T41" fmla="*/ 21 w 21"/>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5">
                  <a:moveTo>
                    <a:pt x="0" y="15"/>
                  </a:moveTo>
                  <a:lnTo>
                    <a:pt x="0" y="15"/>
                  </a:lnTo>
                  <a:lnTo>
                    <a:pt x="9" y="14"/>
                  </a:lnTo>
                  <a:lnTo>
                    <a:pt x="13" y="10"/>
                  </a:lnTo>
                  <a:lnTo>
                    <a:pt x="19" y="9"/>
                  </a:lnTo>
                  <a:lnTo>
                    <a:pt x="21" y="8"/>
                  </a:lnTo>
                  <a:lnTo>
                    <a:pt x="21" y="0"/>
                  </a:lnTo>
                  <a:lnTo>
                    <a:pt x="13" y="1"/>
                  </a:lnTo>
                  <a:lnTo>
                    <a:pt x="7" y="4"/>
                  </a:lnTo>
                  <a:lnTo>
                    <a:pt x="3" y="5"/>
                  </a:lnTo>
                  <a:lnTo>
                    <a:pt x="0" y="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 name="Freeform 1388"/>
            <p:cNvSpPr>
              <a:spLocks/>
            </p:cNvSpPr>
            <p:nvPr/>
          </p:nvSpPr>
          <p:spPr bwMode="auto">
            <a:xfrm>
              <a:off x="905" y="2284"/>
              <a:ext cx="29" cy="10"/>
            </a:xfrm>
            <a:custGeom>
              <a:avLst/>
              <a:gdLst>
                <a:gd name="T0" fmla="*/ 0 w 85"/>
                <a:gd name="T1" fmla="*/ 0 h 22"/>
                <a:gd name="T2" fmla="*/ 0 w 85"/>
                <a:gd name="T3" fmla="*/ 0 h 22"/>
                <a:gd name="T4" fmla="*/ 0 w 85"/>
                <a:gd name="T5" fmla="*/ 0 h 22"/>
                <a:gd name="T6" fmla="*/ 0 w 85"/>
                <a:gd name="T7" fmla="*/ 0 h 22"/>
                <a:gd name="T8" fmla="*/ 0 w 85"/>
                <a:gd name="T9" fmla="*/ 0 h 22"/>
                <a:gd name="T10" fmla="*/ 0 w 85"/>
                <a:gd name="T11" fmla="*/ 0 h 22"/>
                <a:gd name="T12" fmla="*/ 0 w 85"/>
                <a:gd name="T13" fmla="*/ 0 h 22"/>
                <a:gd name="T14" fmla="*/ 0 w 85"/>
                <a:gd name="T15" fmla="*/ 0 h 22"/>
                <a:gd name="T16" fmla="*/ 0 w 85"/>
                <a:gd name="T17" fmla="*/ 0 h 22"/>
                <a:gd name="T18" fmla="*/ 0 w 85"/>
                <a:gd name="T19" fmla="*/ 0 h 22"/>
                <a:gd name="T20" fmla="*/ 0 w 85"/>
                <a:gd name="T21" fmla="*/ 0 h 22"/>
                <a:gd name="T22" fmla="*/ 0 w 85"/>
                <a:gd name="T23" fmla="*/ 0 h 22"/>
                <a:gd name="T24" fmla="*/ 0 w 85"/>
                <a:gd name="T25" fmla="*/ 0 h 22"/>
                <a:gd name="T26" fmla="*/ 0 w 85"/>
                <a:gd name="T27" fmla="*/ 0 h 22"/>
                <a:gd name="T28" fmla="*/ 0 w 85"/>
                <a:gd name="T29" fmla="*/ 0 h 22"/>
                <a:gd name="T30" fmla="*/ 0 w 85"/>
                <a:gd name="T31" fmla="*/ 0 h 22"/>
                <a:gd name="T32" fmla="*/ 0 w 85"/>
                <a:gd name="T33" fmla="*/ 0 h 22"/>
                <a:gd name="T34" fmla="*/ 0 w 85"/>
                <a:gd name="T35" fmla="*/ 0 h 22"/>
                <a:gd name="T36" fmla="*/ 0 w 85"/>
                <a:gd name="T37" fmla="*/ 0 h 22"/>
                <a:gd name="T38" fmla="*/ 0 w 85"/>
                <a:gd name="T39" fmla="*/ 0 h 22"/>
                <a:gd name="T40" fmla="*/ 0 w 85"/>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22"/>
                <a:gd name="T65" fmla="*/ 85 w 85"/>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22">
                  <a:moveTo>
                    <a:pt x="85" y="1"/>
                  </a:moveTo>
                  <a:lnTo>
                    <a:pt x="73" y="2"/>
                  </a:lnTo>
                  <a:lnTo>
                    <a:pt x="73" y="4"/>
                  </a:lnTo>
                  <a:lnTo>
                    <a:pt x="66" y="7"/>
                  </a:lnTo>
                  <a:lnTo>
                    <a:pt x="52" y="10"/>
                  </a:lnTo>
                  <a:lnTo>
                    <a:pt x="39" y="11"/>
                  </a:lnTo>
                  <a:lnTo>
                    <a:pt x="22" y="12"/>
                  </a:lnTo>
                  <a:lnTo>
                    <a:pt x="9" y="13"/>
                  </a:lnTo>
                  <a:lnTo>
                    <a:pt x="1" y="13"/>
                  </a:lnTo>
                  <a:lnTo>
                    <a:pt x="0" y="22"/>
                  </a:lnTo>
                  <a:lnTo>
                    <a:pt x="0" y="13"/>
                  </a:lnTo>
                  <a:lnTo>
                    <a:pt x="1" y="22"/>
                  </a:lnTo>
                  <a:lnTo>
                    <a:pt x="9" y="22"/>
                  </a:lnTo>
                  <a:lnTo>
                    <a:pt x="22" y="21"/>
                  </a:lnTo>
                  <a:lnTo>
                    <a:pt x="39" y="20"/>
                  </a:lnTo>
                  <a:lnTo>
                    <a:pt x="55" y="18"/>
                  </a:lnTo>
                  <a:lnTo>
                    <a:pt x="72" y="15"/>
                  </a:lnTo>
                  <a:lnTo>
                    <a:pt x="82" y="9"/>
                  </a:lnTo>
                  <a:lnTo>
                    <a:pt x="85" y="0"/>
                  </a:lnTo>
                  <a:lnTo>
                    <a:pt x="73" y="1"/>
                  </a:lnTo>
                  <a:lnTo>
                    <a:pt x="8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 name="Freeform 1389"/>
            <p:cNvSpPr>
              <a:spLocks/>
            </p:cNvSpPr>
            <p:nvPr/>
          </p:nvSpPr>
          <p:spPr bwMode="auto">
            <a:xfrm>
              <a:off x="927" y="2284"/>
              <a:ext cx="8" cy="44"/>
            </a:xfrm>
            <a:custGeom>
              <a:avLst/>
              <a:gdLst>
                <a:gd name="T0" fmla="*/ 0 w 24"/>
                <a:gd name="T1" fmla="*/ 0 h 89"/>
                <a:gd name="T2" fmla="*/ 0 w 24"/>
                <a:gd name="T3" fmla="*/ 0 h 89"/>
                <a:gd name="T4" fmla="*/ 0 w 24"/>
                <a:gd name="T5" fmla="*/ 0 h 89"/>
                <a:gd name="T6" fmla="*/ 0 w 24"/>
                <a:gd name="T7" fmla="*/ 0 h 89"/>
                <a:gd name="T8" fmla="*/ 0 w 24"/>
                <a:gd name="T9" fmla="*/ 0 h 89"/>
                <a:gd name="T10" fmla="*/ 0 w 24"/>
                <a:gd name="T11" fmla="*/ 0 h 89"/>
                <a:gd name="T12" fmla="*/ 0 w 24"/>
                <a:gd name="T13" fmla="*/ 0 h 89"/>
                <a:gd name="T14" fmla="*/ 0 w 24"/>
                <a:gd name="T15" fmla="*/ 0 h 89"/>
                <a:gd name="T16" fmla="*/ 0 w 24"/>
                <a:gd name="T17" fmla="*/ 0 h 89"/>
                <a:gd name="T18" fmla="*/ 0 w 24"/>
                <a:gd name="T19" fmla="*/ 0 h 89"/>
                <a:gd name="T20" fmla="*/ 0 w 24"/>
                <a:gd name="T21" fmla="*/ 0 h 89"/>
                <a:gd name="T22" fmla="*/ 0 w 24"/>
                <a:gd name="T23" fmla="*/ 0 h 89"/>
                <a:gd name="T24" fmla="*/ 0 w 24"/>
                <a:gd name="T25" fmla="*/ 0 h 89"/>
                <a:gd name="T26" fmla="*/ 0 w 24"/>
                <a:gd name="T27" fmla="*/ 0 h 89"/>
                <a:gd name="T28" fmla="*/ 0 w 24"/>
                <a:gd name="T29" fmla="*/ 0 h 89"/>
                <a:gd name="T30" fmla="*/ 0 w 24"/>
                <a:gd name="T31" fmla="*/ 0 h 89"/>
                <a:gd name="T32" fmla="*/ 0 w 24"/>
                <a:gd name="T33" fmla="*/ 0 h 89"/>
                <a:gd name="T34" fmla="*/ 0 w 24"/>
                <a:gd name="T35" fmla="*/ 0 h 89"/>
                <a:gd name="T36" fmla="*/ 0 w 24"/>
                <a:gd name="T37" fmla="*/ 0 h 89"/>
                <a:gd name="T38" fmla="*/ 0 w 24"/>
                <a:gd name="T39" fmla="*/ 0 h 89"/>
                <a:gd name="T40" fmla="*/ 0 w 24"/>
                <a:gd name="T41" fmla="*/ 0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89"/>
                <a:gd name="T65" fmla="*/ 24 w 24"/>
                <a:gd name="T66" fmla="*/ 89 h 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89">
                  <a:moveTo>
                    <a:pt x="9" y="89"/>
                  </a:moveTo>
                  <a:lnTo>
                    <a:pt x="9" y="89"/>
                  </a:lnTo>
                  <a:lnTo>
                    <a:pt x="17" y="77"/>
                  </a:lnTo>
                  <a:lnTo>
                    <a:pt x="21" y="64"/>
                  </a:lnTo>
                  <a:lnTo>
                    <a:pt x="23" y="49"/>
                  </a:lnTo>
                  <a:lnTo>
                    <a:pt x="24" y="35"/>
                  </a:lnTo>
                  <a:lnTo>
                    <a:pt x="23" y="22"/>
                  </a:lnTo>
                  <a:lnTo>
                    <a:pt x="23" y="11"/>
                  </a:lnTo>
                  <a:lnTo>
                    <a:pt x="21" y="3"/>
                  </a:lnTo>
                  <a:lnTo>
                    <a:pt x="21" y="0"/>
                  </a:lnTo>
                  <a:lnTo>
                    <a:pt x="9" y="0"/>
                  </a:lnTo>
                  <a:lnTo>
                    <a:pt x="9" y="3"/>
                  </a:lnTo>
                  <a:lnTo>
                    <a:pt x="11" y="11"/>
                  </a:lnTo>
                  <a:lnTo>
                    <a:pt x="11" y="22"/>
                  </a:lnTo>
                  <a:lnTo>
                    <a:pt x="12" y="35"/>
                  </a:lnTo>
                  <a:lnTo>
                    <a:pt x="11" y="49"/>
                  </a:lnTo>
                  <a:lnTo>
                    <a:pt x="9" y="62"/>
                  </a:lnTo>
                  <a:lnTo>
                    <a:pt x="5" y="75"/>
                  </a:lnTo>
                  <a:lnTo>
                    <a:pt x="0" y="84"/>
                  </a:lnTo>
                  <a:lnTo>
                    <a:pt x="9"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 name="Freeform 1390"/>
            <p:cNvSpPr>
              <a:spLocks/>
            </p:cNvSpPr>
            <p:nvPr/>
          </p:nvSpPr>
          <p:spPr bwMode="auto">
            <a:xfrm>
              <a:off x="924" y="2326"/>
              <a:ext cx="6" cy="24"/>
            </a:xfrm>
            <a:custGeom>
              <a:avLst/>
              <a:gdLst>
                <a:gd name="T0" fmla="*/ 0 w 16"/>
                <a:gd name="T1" fmla="*/ 1 h 48"/>
                <a:gd name="T2" fmla="*/ 0 w 16"/>
                <a:gd name="T3" fmla="*/ 1 h 48"/>
                <a:gd name="T4" fmla="*/ 0 w 16"/>
                <a:gd name="T5" fmla="*/ 1 h 48"/>
                <a:gd name="T6" fmla="*/ 0 w 16"/>
                <a:gd name="T7" fmla="*/ 1 h 48"/>
                <a:gd name="T8" fmla="*/ 0 w 16"/>
                <a:gd name="T9" fmla="*/ 1 h 48"/>
                <a:gd name="T10" fmla="*/ 0 w 16"/>
                <a:gd name="T11" fmla="*/ 1 h 48"/>
                <a:gd name="T12" fmla="*/ 0 w 16"/>
                <a:gd name="T13" fmla="*/ 1 h 48"/>
                <a:gd name="T14" fmla="*/ 0 w 16"/>
                <a:gd name="T15" fmla="*/ 1 h 48"/>
                <a:gd name="T16" fmla="*/ 0 w 16"/>
                <a:gd name="T17" fmla="*/ 1 h 48"/>
                <a:gd name="T18" fmla="*/ 0 w 16"/>
                <a:gd name="T19" fmla="*/ 1 h 48"/>
                <a:gd name="T20" fmla="*/ 0 w 16"/>
                <a:gd name="T21" fmla="*/ 0 h 48"/>
                <a:gd name="T22" fmla="*/ 0 w 16"/>
                <a:gd name="T23" fmla="*/ 1 h 48"/>
                <a:gd name="T24" fmla="*/ 0 w 16"/>
                <a:gd name="T25" fmla="*/ 1 h 48"/>
                <a:gd name="T26" fmla="*/ 0 w 16"/>
                <a:gd name="T27" fmla="*/ 1 h 48"/>
                <a:gd name="T28" fmla="*/ 0 w 16"/>
                <a:gd name="T29" fmla="*/ 1 h 48"/>
                <a:gd name="T30" fmla="*/ 0 w 16"/>
                <a:gd name="T31" fmla="*/ 1 h 48"/>
                <a:gd name="T32" fmla="*/ 0 w 16"/>
                <a:gd name="T33" fmla="*/ 1 h 48"/>
                <a:gd name="T34" fmla="*/ 0 w 16"/>
                <a:gd name="T35" fmla="*/ 1 h 48"/>
                <a:gd name="T36" fmla="*/ 0 w 16"/>
                <a:gd name="T37" fmla="*/ 1 h 48"/>
                <a:gd name="T38" fmla="*/ 0 w 16"/>
                <a:gd name="T39" fmla="*/ 1 h 48"/>
                <a:gd name="T40" fmla="*/ 0 w 16"/>
                <a:gd name="T41" fmla="*/ 1 h 48"/>
                <a:gd name="T42" fmla="*/ 0 w 16"/>
                <a:gd name="T43" fmla="*/ 1 h 48"/>
                <a:gd name="T44" fmla="*/ 0 w 16"/>
                <a:gd name="T45" fmla="*/ 1 h 48"/>
                <a:gd name="T46" fmla="*/ 0 w 16"/>
                <a:gd name="T47" fmla="*/ 1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48"/>
                <a:gd name="T74" fmla="*/ 16 w 16"/>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48">
                  <a:moveTo>
                    <a:pt x="3" y="33"/>
                  </a:moveTo>
                  <a:lnTo>
                    <a:pt x="13" y="36"/>
                  </a:lnTo>
                  <a:lnTo>
                    <a:pt x="13" y="32"/>
                  </a:lnTo>
                  <a:lnTo>
                    <a:pt x="13" y="27"/>
                  </a:lnTo>
                  <a:lnTo>
                    <a:pt x="12" y="23"/>
                  </a:lnTo>
                  <a:lnTo>
                    <a:pt x="12" y="19"/>
                  </a:lnTo>
                  <a:lnTo>
                    <a:pt x="12" y="14"/>
                  </a:lnTo>
                  <a:lnTo>
                    <a:pt x="13" y="11"/>
                  </a:lnTo>
                  <a:lnTo>
                    <a:pt x="15" y="9"/>
                  </a:lnTo>
                  <a:lnTo>
                    <a:pt x="16" y="5"/>
                  </a:lnTo>
                  <a:lnTo>
                    <a:pt x="7" y="0"/>
                  </a:lnTo>
                  <a:lnTo>
                    <a:pt x="3" y="5"/>
                  </a:lnTo>
                  <a:lnTo>
                    <a:pt x="1" y="9"/>
                  </a:lnTo>
                  <a:lnTo>
                    <a:pt x="0" y="14"/>
                  </a:lnTo>
                  <a:lnTo>
                    <a:pt x="0" y="19"/>
                  </a:lnTo>
                  <a:lnTo>
                    <a:pt x="0" y="23"/>
                  </a:lnTo>
                  <a:lnTo>
                    <a:pt x="1" y="27"/>
                  </a:lnTo>
                  <a:lnTo>
                    <a:pt x="1" y="32"/>
                  </a:lnTo>
                  <a:lnTo>
                    <a:pt x="1" y="36"/>
                  </a:lnTo>
                  <a:lnTo>
                    <a:pt x="12" y="39"/>
                  </a:lnTo>
                  <a:lnTo>
                    <a:pt x="1" y="36"/>
                  </a:lnTo>
                  <a:lnTo>
                    <a:pt x="1" y="48"/>
                  </a:lnTo>
                  <a:lnTo>
                    <a:pt x="12" y="39"/>
                  </a:lnTo>
                  <a:lnTo>
                    <a:pt x="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 name="Freeform 1391"/>
            <p:cNvSpPr>
              <a:spLocks/>
            </p:cNvSpPr>
            <p:nvPr/>
          </p:nvSpPr>
          <p:spPr bwMode="auto">
            <a:xfrm>
              <a:off x="925" y="2259"/>
              <a:ext cx="27" cy="87"/>
            </a:xfrm>
            <a:custGeom>
              <a:avLst/>
              <a:gdLst>
                <a:gd name="T0" fmla="*/ 0 w 81"/>
                <a:gd name="T1" fmla="*/ 1 h 172"/>
                <a:gd name="T2" fmla="*/ 0 w 81"/>
                <a:gd name="T3" fmla="*/ 1 h 172"/>
                <a:gd name="T4" fmla="*/ 0 w 81"/>
                <a:gd name="T5" fmla="*/ 1 h 172"/>
                <a:gd name="T6" fmla="*/ 0 w 81"/>
                <a:gd name="T7" fmla="*/ 1 h 172"/>
                <a:gd name="T8" fmla="*/ 0 w 81"/>
                <a:gd name="T9" fmla="*/ 1 h 172"/>
                <a:gd name="T10" fmla="*/ 0 w 81"/>
                <a:gd name="T11" fmla="*/ 1 h 172"/>
                <a:gd name="T12" fmla="*/ 0 w 81"/>
                <a:gd name="T13" fmla="*/ 1 h 172"/>
                <a:gd name="T14" fmla="*/ 0 w 81"/>
                <a:gd name="T15" fmla="*/ 1 h 172"/>
                <a:gd name="T16" fmla="*/ 0 w 81"/>
                <a:gd name="T17" fmla="*/ 1 h 172"/>
                <a:gd name="T18" fmla="*/ 0 w 81"/>
                <a:gd name="T19" fmla="*/ 1 h 172"/>
                <a:gd name="T20" fmla="*/ 0 w 81"/>
                <a:gd name="T21" fmla="*/ 1 h 172"/>
                <a:gd name="T22" fmla="*/ 0 w 81"/>
                <a:gd name="T23" fmla="*/ 1 h 172"/>
                <a:gd name="T24" fmla="*/ 0 w 81"/>
                <a:gd name="T25" fmla="*/ 1 h 172"/>
                <a:gd name="T26" fmla="*/ 0 w 81"/>
                <a:gd name="T27" fmla="*/ 1 h 172"/>
                <a:gd name="T28" fmla="*/ 0 w 81"/>
                <a:gd name="T29" fmla="*/ 1 h 172"/>
                <a:gd name="T30" fmla="*/ 0 w 81"/>
                <a:gd name="T31" fmla="*/ 1 h 172"/>
                <a:gd name="T32" fmla="*/ 0 w 81"/>
                <a:gd name="T33" fmla="*/ 1 h 172"/>
                <a:gd name="T34" fmla="*/ 0 w 81"/>
                <a:gd name="T35" fmla="*/ 1 h 172"/>
                <a:gd name="T36" fmla="*/ 0 w 81"/>
                <a:gd name="T37" fmla="*/ 0 h 172"/>
                <a:gd name="T38" fmla="*/ 0 w 81"/>
                <a:gd name="T39" fmla="*/ 0 h 172"/>
                <a:gd name="T40" fmla="*/ 0 w 81"/>
                <a:gd name="T41" fmla="*/ 0 h 172"/>
                <a:gd name="T42" fmla="*/ 0 w 81"/>
                <a:gd name="T43" fmla="*/ 0 h 172"/>
                <a:gd name="T44" fmla="*/ 0 w 81"/>
                <a:gd name="T45" fmla="*/ 0 h 172"/>
                <a:gd name="T46" fmla="*/ 0 w 81"/>
                <a:gd name="T47" fmla="*/ 1 h 1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172"/>
                <a:gd name="T74" fmla="*/ 81 w 81"/>
                <a:gd name="T75" fmla="*/ 172 h 1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172">
                  <a:moveTo>
                    <a:pt x="58" y="6"/>
                  </a:moveTo>
                  <a:lnTo>
                    <a:pt x="57" y="6"/>
                  </a:lnTo>
                  <a:lnTo>
                    <a:pt x="66" y="16"/>
                  </a:lnTo>
                  <a:lnTo>
                    <a:pt x="69" y="31"/>
                  </a:lnTo>
                  <a:lnTo>
                    <a:pt x="67" y="52"/>
                  </a:lnTo>
                  <a:lnTo>
                    <a:pt x="61" y="75"/>
                  </a:lnTo>
                  <a:lnTo>
                    <a:pt x="51" y="100"/>
                  </a:lnTo>
                  <a:lnTo>
                    <a:pt x="36" y="124"/>
                  </a:lnTo>
                  <a:lnTo>
                    <a:pt x="19" y="146"/>
                  </a:lnTo>
                  <a:lnTo>
                    <a:pt x="0" y="166"/>
                  </a:lnTo>
                  <a:lnTo>
                    <a:pt x="9" y="172"/>
                  </a:lnTo>
                  <a:lnTo>
                    <a:pt x="28" y="151"/>
                  </a:lnTo>
                  <a:lnTo>
                    <a:pt x="48" y="128"/>
                  </a:lnTo>
                  <a:lnTo>
                    <a:pt x="63" y="102"/>
                  </a:lnTo>
                  <a:lnTo>
                    <a:pt x="73" y="77"/>
                  </a:lnTo>
                  <a:lnTo>
                    <a:pt x="79" y="52"/>
                  </a:lnTo>
                  <a:lnTo>
                    <a:pt x="81" y="31"/>
                  </a:lnTo>
                  <a:lnTo>
                    <a:pt x="78" y="14"/>
                  </a:lnTo>
                  <a:lnTo>
                    <a:pt x="66" y="0"/>
                  </a:lnTo>
                  <a:lnTo>
                    <a:pt x="64" y="0"/>
                  </a:lnTo>
                  <a:lnTo>
                    <a:pt x="66" y="0"/>
                  </a:lnTo>
                  <a:lnTo>
                    <a:pt x="64" y="0"/>
                  </a:lnTo>
                  <a:lnTo>
                    <a:pt x="5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 name="Freeform 1392"/>
            <p:cNvSpPr>
              <a:spLocks/>
            </p:cNvSpPr>
            <p:nvPr/>
          </p:nvSpPr>
          <p:spPr bwMode="auto">
            <a:xfrm>
              <a:off x="914" y="2227"/>
              <a:ext cx="33" cy="35"/>
            </a:xfrm>
            <a:custGeom>
              <a:avLst/>
              <a:gdLst>
                <a:gd name="T0" fmla="*/ 0 w 99"/>
                <a:gd name="T1" fmla="*/ 1 h 70"/>
                <a:gd name="T2" fmla="*/ 0 w 99"/>
                <a:gd name="T3" fmla="*/ 1 h 70"/>
                <a:gd name="T4" fmla="*/ 0 w 99"/>
                <a:gd name="T5" fmla="*/ 1 h 70"/>
                <a:gd name="T6" fmla="*/ 0 w 99"/>
                <a:gd name="T7" fmla="*/ 1 h 70"/>
                <a:gd name="T8" fmla="*/ 0 w 99"/>
                <a:gd name="T9" fmla="*/ 1 h 70"/>
                <a:gd name="T10" fmla="*/ 0 w 99"/>
                <a:gd name="T11" fmla="*/ 1 h 70"/>
                <a:gd name="T12" fmla="*/ 0 w 99"/>
                <a:gd name="T13" fmla="*/ 1 h 70"/>
                <a:gd name="T14" fmla="*/ 0 w 99"/>
                <a:gd name="T15" fmla="*/ 1 h 70"/>
                <a:gd name="T16" fmla="*/ 0 w 99"/>
                <a:gd name="T17" fmla="*/ 1 h 70"/>
                <a:gd name="T18" fmla="*/ 0 w 99"/>
                <a:gd name="T19" fmla="*/ 1 h 70"/>
                <a:gd name="T20" fmla="*/ 0 w 99"/>
                <a:gd name="T21" fmla="*/ 1 h 70"/>
                <a:gd name="T22" fmla="*/ 0 w 99"/>
                <a:gd name="T23" fmla="*/ 1 h 70"/>
                <a:gd name="T24" fmla="*/ 0 w 99"/>
                <a:gd name="T25" fmla="*/ 1 h 70"/>
                <a:gd name="T26" fmla="*/ 0 w 99"/>
                <a:gd name="T27" fmla="*/ 1 h 70"/>
                <a:gd name="T28" fmla="*/ 0 w 99"/>
                <a:gd name="T29" fmla="*/ 1 h 70"/>
                <a:gd name="T30" fmla="*/ 0 w 99"/>
                <a:gd name="T31" fmla="*/ 1 h 70"/>
                <a:gd name="T32" fmla="*/ 0 w 99"/>
                <a:gd name="T33" fmla="*/ 1 h 70"/>
                <a:gd name="T34" fmla="*/ 0 w 99"/>
                <a:gd name="T35" fmla="*/ 0 h 70"/>
                <a:gd name="T36" fmla="*/ 0 w 99"/>
                <a:gd name="T37" fmla="*/ 1 h 70"/>
                <a:gd name="T38" fmla="*/ 0 w 99"/>
                <a:gd name="T39" fmla="*/ 1 h 70"/>
                <a:gd name="T40" fmla="*/ 0 w 99"/>
                <a:gd name="T41" fmla="*/ 1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70"/>
                <a:gd name="T65" fmla="*/ 99 w 9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70">
                  <a:moveTo>
                    <a:pt x="3" y="9"/>
                  </a:moveTo>
                  <a:lnTo>
                    <a:pt x="3" y="9"/>
                  </a:lnTo>
                  <a:lnTo>
                    <a:pt x="17" y="8"/>
                  </a:lnTo>
                  <a:lnTo>
                    <a:pt x="29" y="12"/>
                  </a:lnTo>
                  <a:lnTo>
                    <a:pt x="39" y="19"/>
                  </a:lnTo>
                  <a:lnTo>
                    <a:pt x="51" y="28"/>
                  </a:lnTo>
                  <a:lnTo>
                    <a:pt x="60" y="40"/>
                  </a:lnTo>
                  <a:lnTo>
                    <a:pt x="71" y="51"/>
                  </a:lnTo>
                  <a:lnTo>
                    <a:pt x="81" y="62"/>
                  </a:lnTo>
                  <a:lnTo>
                    <a:pt x="93" y="70"/>
                  </a:lnTo>
                  <a:lnTo>
                    <a:pt x="99" y="64"/>
                  </a:lnTo>
                  <a:lnTo>
                    <a:pt x="90" y="56"/>
                  </a:lnTo>
                  <a:lnTo>
                    <a:pt x="80" y="46"/>
                  </a:lnTo>
                  <a:lnTo>
                    <a:pt x="69" y="35"/>
                  </a:lnTo>
                  <a:lnTo>
                    <a:pt x="60" y="24"/>
                  </a:lnTo>
                  <a:lnTo>
                    <a:pt x="48" y="13"/>
                  </a:lnTo>
                  <a:lnTo>
                    <a:pt x="35" y="5"/>
                  </a:lnTo>
                  <a:lnTo>
                    <a:pt x="20" y="0"/>
                  </a:lnTo>
                  <a:lnTo>
                    <a:pt x="0" y="1"/>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 name="Freeform 1393"/>
            <p:cNvSpPr>
              <a:spLocks/>
            </p:cNvSpPr>
            <p:nvPr/>
          </p:nvSpPr>
          <p:spPr bwMode="auto">
            <a:xfrm>
              <a:off x="902" y="2389"/>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2"/>
                  </a:lnTo>
                  <a:lnTo>
                    <a:pt x="7"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 name="Freeform 1394"/>
            <p:cNvSpPr>
              <a:spLocks/>
            </p:cNvSpPr>
            <p:nvPr/>
          </p:nvSpPr>
          <p:spPr bwMode="auto">
            <a:xfrm>
              <a:off x="895" y="2391"/>
              <a:ext cx="11" cy="29"/>
            </a:xfrm>
            <a:custGeom>
              <a:avLst/>
              <a:gdLst>
                <a:gd name="T0" fmla="*/ 0 w 34"/>
                <a:gd name="T1" fmla="*/ 1 h 58"/>
                <a:gd name="T2" fmla="*/ 0 w 34"/>
                <a:gd name="T3" fmla="*/ 1 h 58"/>
                <a:gd name="T4" fmla="*/ 0 w 34"/>
                <a:gd name="T5" fmla="*/ 1 h 58"/>
                <a:gd name="T6" fmla="*/ 0 w 34"/>
                <a:gd name="T7" fmla="*/ 1 h 58"/>
                <a:gd name="T8" fmla="*/ 0 w 34"/>
                <a:gd name="T9" fmla="*/ 1 h 58"/>
                <a:gd name="T10" fmla="*/ 0 w 34"/>
                <a:gd name="T11" fmla="*/ 1 h 58"/>
                <a:gd name="T12" fmla="*/ 0 w 34"/>
                <a:gd name="T13" fmla="*/ 1 h 58"/>
                <a:gd name="T14" fmla="*/ 0 w 34"/>
                <a:gd name="T15" fmla="*/ 1 h 58"/>
                <a:gd name="T16" fmla="*/ 0 w 34"/>
                <a:gd name="T17" fmla="*/ 1 h 58"/>
                <a:gd name="T18" fmla="*/ 0 w 34"/>
                <a:gd name="T19" fmla="*/ 0 h 58"/>
                <a:gd name="T20" fmla="*/ 0 w 34"/>
                <a:gd name="T21" fmla="*/ 1 h 58"/>
                <a:gd name="T22" fmla="*/ 0 w 34"/>
                <a:gd name="T23" fmla="*/ 1 h 58"/>
                <a:gd name="T24" fmla="*/ 0 w 34"/>
                <a:gd name="T25" fmla="*/ 1 h 58"/>
                <a:gd name="T26" fmla="*/ 0 w 34"/>
                <a:gd name="T27" fmla="*/ 1 h 58"/>
                <a:gd name="T28" fmla="*/ 0 w 34"/>
                <a:gd name="T29" fmla="*/ 1 h 58"/>
                <a:gd name="T30" fmla="*/ 0 w 34"/>
                <a:gd name="T31" fmla="*/ 1 h 58"/>
                <a:gd name="T32" fmla="*/ 0 w 34"/>
                <a:gd name="T33" fmla="*/ 1 h 58"/>
                <a:gd name="T34" fmla="*/ 0 w 34"/>
                <a:gd name="T35" fmla="*/ 1 h 58"/>
                <a:gd name="T36" fmla="*/ 0 w 34"/>
                <a:gd name="T37" fmla="*/ 1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58"/>
                <a:gd name="T59" fmla="*/ 34 w 34"/>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58">
                  <a:moveTo>
                    <a:pt x="12" y="58"/>
                  </a:moveTo>
                  <a:lnTo>
                    <a:pt x="16" y="52"/>
                  </a:lnTo>
                  <a:lnTo>
                    <a:pt x="19" y="44"/>
                  </a:lnTo>
                  <a:lnTo>
                    <a:pt x="22" y="37"/>
                  </a:lnTo>
                  <a:lnTo>
                    <a:pt x="25" y="30"/>
                  </a:lnTo>
                  <a:lnTo>
                    <a:pt x="28" y="23"/>
                  </a:lnTo>
                  <a:lnTo>
                    <a:pt x="29" y="16"/>
                  </a:lnTo>
                  <a:lnTo>
                    <a:pt x="32" y="9"/>
                  </a:lnTo>
                  <a:lnTo>
                    <a:pt x="34" y="2"/>
                  </a:lnTo>
                  <a:lnTo>
                    <a:pt x="22" y="0"/>
                  </a:lnTo>
                  <a:lnTo>
                    <a:pt x="21" y="6"/>
                  </a:lnTo>
                  <a:lnTo>
                    <a:pt x="18" y="14"/>
                  </a:lnTo>
                  <a:lnTo>
                    <a:pt x="16" y="21"/>
                  </a:lnTo>
                  <a:lnTo>
                    <a:pt x="13" y="28"/>
                  </a:lnTo>
                  <a:lnTo>
                    <a:pt x="10" y="35"/>
                  </a:lnTo>
                  <a:lnTo>
                    <a:pt x="7" y="42"/>
                  </a:lnTo>
                  <a:lnTo>
                    <a:pt x="4" y="48"/>
                  </a:lnTo>
                  <a:lnTo>
                    <a:pt x="0" y="54"/>
                  </a:lnTo>
                  <a:lnTo>
                    <a:pt x="12"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 name="Freeform 1395"/>
            <p:cNvSpPr>
              <a:spLocks/>
            </p:cNvSpPr>
            <p:nvPr/>
          </p:nvSpPr>
          <p:spPr bwMode="auto">
            <a:xfrm>
              <a:off x="895" y="2418"/>
              <a:ext cx="4" cy="3"/>
            </a:xfrm>
            <a:custGeom>
              <a:avLst/>
              <a:gdLst>
                <a:gd name="T0" fmla="*/ 0 w 12"/>
                <a:gd name="T1" fmla="*/ 0 h 6"/>
                <a:gd name="T2" fmla="*/ 0 w 12"/>
                <a:gd name="T3" fmla="*/ 1 h 6"/>
                <a:gd name="T4" fmla="*/ 0 w 12"/>
                <a:gd name="T5" fmla="*/ 1 h 6"/>
                <a:gd name="T6" fmla="*/ 0 w 12"/>
                <a:gd name="T7" fmla="*/ 1 h 6"/>
                <a:gd name="T8" fmla="*/ 0 w 12"/>
                <a:gd name="T9" fmla="*/ 1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0"/>
                  </a:moveTo>
                  <a:lnTo>
                    <a:pt x="0" y="3"/>
                  </a:lnTo>
                  <a:lnTo>
                    <a:pt x="4" y="6"/>
                  </a:lnTo>
                  <a:lnTo>
                    <a:pt x="9" y="6"/>
                  </a:lnTo>
                  <a:lnTo>
                    <a:pt x="12"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 name="Freeform 1396"/>
            <p:cNvSpPr>
              <a:spLocks/>
            </p:cNvSpPr>
            <p:nvPr/>
          </p:nvSpPr>
          <p:spPr bwMode="auto">
            <a:xfrm>
              <a:off x="855" y="2358"/>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2"/>
                  </a:moveTo>
                  <a:lnTo>
                    <a:pt x="6" y="0"/>
                  </a:lnTo>
                  <a:lnTo>
                    <a:pt x="3" y="1"/>
                  </a:lnTo>
                  <a:lnTo>
                    <a:pt x="0" y="3"/>
                  </a:lnTo>
                  <a:lnTo>
                    <a:pt x="0" y="7"/>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4" name="Freeform 1397"/>
            <p:cNvSpPr>
              <a:spLocks/>
            </p:cNvSpPr>
            <p:nvPr/>
          </p:nvSpPr>
          <p:spPr bwMode="auto">
            <a:xfrm>
              <a:off x="855" y="2359"/>
              <a:ext cx="16" cy="29"/>
            </a:xfrm>
            <a:custGeom>
              <a:avLst/>
              <a:gdLst>
                <a:gd name="T0" fmla="*/ 0 w 47"/>
                <a:gd name="T1" fmla="*/ 0 h 60"/>
                <a:gd name="T2" fmla="*/ 0 w 47"/>
                <a:gd name="T3" fmla="*/ 0 h 60"/>
                <a:gd name="T4" fmla="*/ 0 w 47"/>
                <a:gd name="T5" fmla="*/ 0 h 60"/>
                <a:gd name="T6" fmla="*/ 0 w 47"/>
                <a:gd name="T7" fmla="*/ 0 h 60"/>
                <a:gd name="T8" fmla="*/ 0 w 47"/>
                <a:gd name="T9" fmla="*/ 0 h 60"/>
                <a:gd name="T10" fmla="*/ 0 w 47"/>
                <a:gd name="T11" fmla="*/ 0 h 60"/>
                <a:gd name="T12" fmla="*/ 0 w 47"/>
                <a:gd name="T13" fmla="*/ 0 h 60"/>
                <a:gd name="T14" fmla="*/ 0 w 47"/>
                <a:gd name="T15" fmla="*/ 0 h 60"/>
                <a:gd name="T16" fmla="*/ 0 w 47"/>
                <a:gd name="T17" fmla="*/ 0 h 60"/>
                <a:gd name="T18" fmla="*/ 0 w 47"/>
                <a:gd name="T19" fmla="*/ 0 h 60"/>
                <a:gd name="T20" fmla="*/ 0 w 47"/>
                <a:gd name="T21" fmla="*/ 0 h 60"/>
                <a:gd name="T22" fmla="*/ 0 w 47"/>
                <a:gd name="T23" fmla="*/ 0 h 60"/>
                <a:gd name="T24" fmla="*/ 0 w 47"/>
                <a:gd name="T25" fmla="*/ 0 h 60"/>
                <a:gd name="T26" fmla="*/ 0 w 47"/>
                <a:gd name="T27" fmla="*/ 0 h 60"/>
                <a:gd name="T28" fmla="*/ 0 w 47"/>
                <a:gd name="T29" fmla="*/ 0 h 60"/>
                <a:gd name="T30" fmla="*/ 0 w 47"/>
                <a:gd name="T31" fmla="*/ 0 h 60"/>
                <a:gd name="T32" fmla="*/ 0 w 47"/>
                <a:gd name="T33" fmla="*/ 0 h 60"/>
                <a:gd name="T34" fmla="*/ 0 w 47"/>
                <a:gd name="T35" fmla="*/ 0 h 60"/>
                <a:gd name="T36" fmla="*/ 0 w 47"/>
                <a:gd name="T37" fmla="*/ 0 h 60"/>
                <a:gd name="T38" fmla="*/ 0 w 47"/>
                <a:gd name="T39" fmla="*/ 0 h 60"/>
                <a:gd name="T40" fmla="*/ 0 w 47"/>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60"/>
                <a:gd name="T65" fmla="*/ 47 w 47"/>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60">
                  <a:moveTo>
                    <a:pt x="47" y="53"/>
                  </a:moveTo>
                  <a:lnTo>
                    <a:pt x="47" y="53"/>
                  </a:lnTo>
                  <a:lnTo>
                    <a:pt x="41" y="48"/>
                  </a:lnTo>
                  <a:lnTo>
                    <a:pt x="35" y="42"/>
                  </a:lnTo>
                  <a:lnTo>
                    <a:pt x="30" y="36"/>
                  </a:lnTo>
                  <a:lnTo>
                    <a:pt x="27" y="29"/>
                  </a:lnTo>
                  <a:lnTo>
                    <a:pt x="23" y="23"/>
                  </a:lnTo>
                  <a:lnTo>
                    <a:pt x="20" y="15"/>
                  </a:lnTo>
                  <a:lnTo>
                    <a:pt x="15" y="7"/>
                  </a:lnTo>
                  <a:lnTo>
                    <a:pt x="9" y="0"/>
                  </a:lnTo>
                  <a:lnTo>
                    <a:pt x="0" y="5"/>
                  </a:lnTo>
                  <a:lnTo>
                    <a:pt x="3" y="11"/>
                  </a:lnTo>
                  <a:lnTo>
                    <a:pt x="8" y="18"/>
                  </a:lnTo>
                  <a:lnTo>
                    <a:pt x="11" y="25"/>
                  </a:lnTo>
                  <a:lnTo>
                    <a:pt x="15" y="32"/>
                  </a:lnTo>
                  <a:lnTo>
                    <a:pt x="18" y="40"/>
                  </a:lnTo>
                  <a:lnTo>
                    <a:pt x="26" y="47"/>
                  </a:lnTo>
                  <a:lnTo>
                    <a:pt x="32" y="54"/>
                  </a:lnTo>
                  <a:lnTo>
                    <a:pt x="41" y="60"/>
                  </a:lnTo>
                  <a:lnTo>
                    <a:pt x="47"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5" name="Freeform 1398"/>
            <p:cNvSpPr>
              <a:spLocks/>
            </p:cNvSpPr>
            <p:nvPr/>
          </p:nvSpPr>
          <p:spPr bwMode="auto">
            <a:xfrm>
              <a:off x="869" y="2385"/>
              <a:ext cx="25" cy="11"/>
            </a:xfrm>
            <a:custGeom>
              <a:avLst/>
              <a:gdLst>
                <a:gd name="T0" fmla="*/ 0 w 76"/>
                <a:gd name="T1" fmla="*/ 1 h 22"/>
                <a:gd name="T2" fmla="*/ 0 w 76"/>
                <a:gd name="T3" fmla="*/ 1 h 22"/>
                <a:gd name="T4" fmla="*/ 0 w 76"/>
                <a:gd name="T5" fmla="*/ 1 h 22"/>
                <a:gd name="T6" fmla="*/ 0 w 76"/>
                <a:gd name="T7" fmla="*/ 1 h 22"/>
                <a:gd name="T8" fmla="*/ 0 w 76"/>
                <a:gd name="T9" fmla="*/ 1 h 22"/>
                <a:gd name="T10" fmla="*/ 0 w 76"/>
                <a:gd name="T11" fmla="*/ 1 h 22"/>
                <a:gd name="T12" fmla="*/ 0 w 76"/>
                <a:gd name="T13" fmla="*/ 1 h 22"/>
                <a:gd name="T14" fmla="*/ 0 w 76"/>
                <a:gd name="T15" fmla="*/ 1 h 22"/>
                <a:gd name="T16" fmla="*/ 0 w 76"/>
                <a:gd name="T17" fmla="*/ 1 h 22"/>
                <a:gd name="T18" fmla="*/ 0 w 76"/>
                <a:gd name="T19" fmla="*/ 0 h 22"/>
                <a:gd name="T20" fmla="*/ 0 w 76"/>
                <a:gd name="T21" fmla="*/ 1 h 22"/>
                <a:gd name="T22" fmla="*/ 0 w 76"/>
                <a:gd name="T23" fmla="*/ 1 h 22"/>
                <a:gd name="T24" fmla="*/ 0 w 76"/>
                <a:gd name="T25" fmla="*/ 1 h 22"/>
                <a:gd name="T26" fmla="*/ 0 w 76"/>
                <a:gd name="T27" fmla="*/ 1 h 22"/>
                <a:gd name="T28" fmla="*/ 0 w 76"/>
                <a:gd name="T29" fmla="*/ 1 h 22"/>
                <a:gd name="T30" fmla="*/ 0 w 76"/>
                <a:gd name="T31" fmla="*/ 1 h 22"/>
                <a:gd name="T32" fmla="*/ 0 w 76"/>
                <a:gd name="T33" fmla="*/ 1 h 22"/>
                <a:gd name="T34" fmla="*/ 0 w 76"/>
                <a:gd name="T35" fmla="*/ 1 h 22"/>
                <a:gd name="T36" fmla="*/ 0 w 76"/>
                <a:gd name="T37" fmla="*/ 1 h 22"/>
                <a:gd name="T38" fmla="*/ 0 w 76"/>
                <a:gd name="T39" fmla="*/ 1 h 22"/>
                <a:gd name="T40" fmla="*/ 0 w 76"/>
                <a:gd name="T41" fmla="*/ 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22"/>
                <a:gd name="T65" fmla="*/ 76 w 76"/>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22">
                  <a:moveTo>
                    <a:pt x="73" y="12"/>
                  </a:moveTo>
                  <a:lnTo>
                    <a:pt x="73" y="12"/>
                  </a:lnTo>
                  <a:lnTo>
                    <a:pt x="66" y="13"/>
                  </a:lnTo>
                  <a:lnTo>
                    <a:pt x="55" y="13"/>
                  </a:lnTo>
                  <a:lnTo>
                    <a:pt x="48" y="12"/>
                  </a:lnTo>
                  <a:lnTo>
                    <a:pt x="39" y="11"/>
                  </a:lnTo>
                  <a:lnTo>
                    <a:pt x="30" y="9"/>
                  </a:lnTo>
                  <a:lnTo>
                    <a:pt x="22" y="7"/>
                  </a:lnTo>
                  <a:lnTo>
                    <a:pt x="13" y="5"/>
                  </a:lnTo>
                  <a:lnTo>
                    <a:pt x="6" y="0"/>
                  </a:lnTo>
                  <a:lnTo>
                    <a:pt x="0" y="7"/>
                  </a:lnTo>
                  <a:lnTo>
                    <a:pt x="7" y="11"/>
                  </a:lnTo>
                  <a:lnTo>
                    <a:pt x="16" y="15"/>
                  </a:lnTo>
                  <a:lnTo>
                    <a:pt x="27" y="17"/>
                  </a:lnTo>
                  <a:lnTo>
                    <a:pt x="36" y="20"/>
                  </a:lnTo>
                  <a:lnTo>
                    <a:pt x="45" y="21"/>
                  </a:lnTo>
                  <a:lnTo>
                    <a:pt x="55" y="22"/>
                  </a:lnTo>
                  <a:lnTo>
                    <a:pt x="66" y="22"/>
                  </a:lnTo>
                  <a:lnTo>
                    <a:pt x="76" y="21"/>
                  </a:lnTo>
                  <a:lnTo>
                    <a:pt x="7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6" name="Freeform 1399"/>
            <p:cNvSpPr>
              <a:spLocks/>
            </p:cNvSpPr>
            <p:nvPr/>
          </p:nvSpPr>
          <p:spPr bwMode="auto">
            <a:xfrm>
              <a:off x="893" y="2375"/>
              <a:ext cx="21" cy="20"/>
            </a:xfrm>
            <a:custGeom>
              <a:avLst/>
              <a:gdLst>
                <a:gd name="T0" fmla="*/ 0 w 61"/>
                <a:gd name="T1" fmla="*/ 0 h 41"/>
                <a:gd name="T2" fmla="*/ 0 w 61"/>
                <a:gd name="T3" fmla="*/ 0 h 41"/>
                <a:gd name="T4" fmla="*/ 0 w 61"/>
                <a:gd name="T5" fmla="*/ 0 h 41"/>
                <a:gd name="T6" fmla="*/ 0 w 61"/>
                <a:gd name="T7" fmla="*/ 0 h 41"/>
                <a:gd name="T8" fmla="*/ 0 w 61"/>
                <a:gd name="T9" fmla="*/ 0 h 41"/>
                <a:gd name="T10" fmla="*/ 0 w 61"/>
                <a:gd name="T11" fmla="*/ 0 h 41"/>
                <a:gd name="T12" fmla="*/ 0 w 61"/>
                <a:gd name="T13" fmla="*/ 0 h 41"/>
                <a:gd name="T14" fmla="*/ 0 w 61"/>
                <a:gd name="T15" fmla="*/ 0 h 41"/>
                <a:gd name="T16" fmla="*/ 0 w 61"/>
                <a:gd name="T17" fmla="*/ 0 h 41"/>
                <a:gd name="T18" fmla="*/ 0 w 61"/>
                <a:gd name="T19" fmla="*/ 0 h 41"/>
                <a:gd name="T20" fmla="*/ 0 w 61"/>
                <a:gd name="T21" fmla="*/ 0 h 41"/>
                <a:gd name="T22" fmla="*/ 0 w 61"/>
                <a:gd name="T23" fmla="*/ 0 h 41"/>
                <a:gd name="T24" fmla="*/ 0 w 61"/>
                <a:gd name="T25" fmla="*/ 0 h 41"/>
                <a:gd name="T26" fmla="*/ 0 w 61"/>
                <a:gd name="T27" fmla="*/ 0 h 41"/>
                <a:gd name="T28" fmla="*/ 0 w 61"/>
                <a:gd name="T29" fmla="*/ 0 h 41"/>
                <a:gd name="T30" fmla="*/ 0 w 61"/>
                <a:gd name="T31" fmla="*/ 0 h 41"/>
                <a:gd name="T32" fmla="*/ 0 w 61"/>
                <a:gd name="T33" fmla="*/ 0 h 41"/>
                <a:gd name="T34" fmla="*/ 0 w 61"/>
                <a:gd name="T35" fmla="*/ 0 h 41"/>
                <a:gd name="T36" fmla="*/ 0 w 61"/>
                <a:gd name="T37" fmla="*/ 0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
                <a:gd name="T58" fmla="*/ 0 h 41"/>
                <a:gd name="T59" fmla="*/ 61 w 61"/>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 h="41">
                  <a:moveTo>
                    <a:pt x="52" y="0"/>
                  </a:moveTo>
                  <a:lnTo>
                    <a:pt x="46" y="5"/>
                  </a:lnTo>
                  <a:lnTo>
                    <a:pt x="40" y="9"/>
                  </a:lnTo>
                  <a:lnTo>
                    <a:pt x="34" y="15"/>
                  </a:lnTo>
                  <a:lnTo>
                    <a:pt x="27" y="19"/>
                  </a:lnTo>
                  <a:lnTo>
                    <a:pt x="21" y="25"/>
                  </a:lnTo>
                  <a:lnTo>
                    <a:pt x="15" y="28"/>
                  </a:lnTo>
                  <a:lnTo>
                    <a:pt x="8" y="30"/>
                  </a:lnTo>
                  <a:lnTo>
                    <a:pt x="0" y="32"/>
                  </a:lnTo>
                  <a:lnTo>
                    <a:pt x="3" y="41"/>
                  </a:lnTo>
                  <a:lnTo>
                    <a:pt x="14" y="39"/>
                  </a:lnTo>
                  <a:lnTo>
                    <a:pt x="21" y="34"/>
                  </a:lnTo>
                  <a:lnTo>
                    <a:pt x="30" y="31"/>
                  </a:lnTo>
                  <a:lnTo>
                    <a:pt x="36" y="26"/>
                  </a:lnTo>
                  <a:lnTo>
                    <a:pt x="43" y="21"/>
                  </a:lnTo>
                  <a:lnTo>
                    <a:pt x="49" y="16"/>
                  </a:lnTo>
                  <a:lnTo>
                    <a:pt x="55" y="12"/>
                  </a:lnTo>
                  <a:lnTo>
                    <a:pt x="61" y="6"/>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 name="Freeform 1400"/>
            <p:cNvSpPr>
              <a:spLocks/>
            </p:cNvSpPr>
            <p:nvPr/>
          </p:nvSpPr>
          <p:spPr bwMode="auto">
            <a:xfrm>
              <a:off x="911" y="2374"/>
              <a:ext cx="3" cy="4"/>
            </a:xfrm>
            <a:custGeom>
              <a:avLst/>
              <a:gdLst>
                <a:gd name="T0" fmla="*/ 0 w 11"/>
                <a:gd name="T1" fmla="*/ 1 h 7"/>
                <a:gd name="T2" fmla="*/ 0 w 11"/>
                <a:gd name="T3" fmla="*/ 1 h 7"/>
                <a:gd name="T4" fmla="*/ 0 w 11"/>
                <a:gd name="T5" fmla="*/ 1 h 7"/>
                <a:gd name="T6" fmla="*/ 0 w 11"/>
                <a:gd name="T7" fmla="*/ 0 h 7"/>
                <a:gd name="T8" fmla="*/ 0 w 11"/>
                <a:gd name="T9" fmla="*/ 1 h 7"/>
                <a:gd name="T10" fmla="*/ 0 w 11"/>
                <a:gd name="T11" fmla="*/ 1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9" y="7"/>
                  </a:moveTo>
                  <a:lnTo>
                    <a:pt x="11" y="4"/>
                  </a:lnTo>
                  <a:lnTo>
                    <a:pt x="9" y="1"/>
                  </a:lnTo>
                  <a:lnTo>
                    <a:pt x="5" y="0"/>
                  </a:lnTo>
                  <a:lnTo>
                    <a:pt x="0" y="1"/>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 name="Freeform 1401"/>
            <p:cNvSpPr>
              <a:spLocks/>
            </p:cNvSpPr>
            <p:nvPr/>
          </p:nvSpPr>
          <p:spPr bwMode="auto">
            <a:xfrm>
              <a:off x="914" y="2232"/>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0"/>
                  </a:moveTo>
                  <a:lnTo>
                    <a:pt x="4" y="0"/>
                  </a:lnTo>
                  <a:lnTo>
                    <a:pt x="1" y="2"/>
                  </a:lnTo>
                  <a:lnTo>
                    <a:pt x="0" y="5"/>
                  </a:lnTo>
                  <a:lnTo>
                    <a:pt x="3" y="7"/>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 name="Freeform 1402"/>
            <p:cNvSpPr>
              <a:spLocks/>
            </p:cNvSpPr>
            <p:nvPr/>
          </p:nvSpPr>
          <p:spPr bwMode="auto">
            <a:xfrm>
              <a:off x="915" y="2232"/>
              <a:ext cx="8" cy="8"/>
            </a:xfrm>
            <a:custGeom>
              <a:avLst/>
              <a:gdLst>
                <a:gd name="T0" fmla="*/ 0 w 24"/>
                <a:gd name="T1" fmla="*/ 0 h 17"/>
                <a:gd name="T2" fmla="*/ 0 w 24"/>
                <a:gd name="T3" fmla="*/ 0 h 17"/>
                <a:gd name="T4" fmla="*/ 0 w 24"/>
                <a:gd name="T5" fmla="*/ 0 h 17"/>
                <a:gd name="T6" fmla="*/ 0 w 24"/>
                <a:gd name="T7" fmla="*/ 0 h 17"/>
                <a:gd name="T8" fmla="*/ 0 w 24"/>
                <a:gd name="T9" fmla="*/ 0 h 17"/>
                <a:gd name="T10" fmla="*/ 0 w 24"/>
                <a:gd name="T11" fmla="*/ 0 h 17"/>
                <a:gd name="T12" fmla="*/ 0 w 24"/>
                <a:gd name="T13" fmla="*/ 0 h 17"/>
                <a:gd name="T14" fmla="*/ 0 w 24"/>
                <a:gd name="T15" fmla="*/ 0 h 17"/>
                <a:gd name="T16" fmla="*/ 0 w 24"/>
                <a:gd name="T17" fmla="*/ 0 h 17"/>
                <a:gd name="T18" fmla="*/ 0 w 24"/>
                <a:gd name="T19" fmla="*/ 0 h 17"/>
                <a:gd name="T20" fmla="*/ 0 w 24"/>
                <a:gd name="T21" fmla="*/ 0 h 17"/>
                <a:gd name="T22" fmla="*/ 0 w 24"/>
                <a:gd name="T23" fmla="*/ 0 h 17"/>
                <a:gd name="T24" fmla="*/ 0 w 24"/>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7"/>
                <a:gd name="T41" fmla="*/ 24 w 2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7">
                  <a:moveTo>
                    <a:pt x="24" y="12"/>
                  </a:moveTo>
                  <a:lnTo>
                    <a:pt x="24" y="12"/>
                  </a:lnTo>
                  <a:lnTo>
                    <a:pt x="21" y="9"/>
                  </a:lnTo>
                  <a:lnTo>
                    <a:pt x="16" y="6"/>
                  </a:lnTo>
                  <a:lnTo>
                    <a:pt x="12" y="3"/>
                  </a:lnTo>
                  <a:lnTo>
                    <a:pt x="6" y="0"/>
                  </a:lnTo>
                  <a:lnTo>
                    <a:pt x="0" y="7"/>
                  </a:lnTo>
                  <a:lnTo>
                    <a:pt x="3" y="9"/>
                  </a:lnTo>
                  <a:lnTo>
                    <a:pt x="7" y="12"/>
                  </a:lnTo>
                  <a:lnTo>
                    <a:pt x="12" y="16"/>
                  </a:lnTo>
                  <a:lnTo>
                    <a:pt x="15"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0" name="Freeform 1403"/>
            <p:cNvSpPr>
              <a:spLocks/>
            </p:cNvSpPr>
            <p:nvPr/>
          </p:nvSpPr>
          <p:spPr bwMode="auto">
            <a:xfrm>
              <a:off x="920" y="2238"/>
              <a:ext cx="17" cy="26"/>
            </a:xfrm>
            <a:custGeom>
              <a:avLst/>
              <a:gdLst>
                <a:gd name="T0" fmla="*/ 0 w 51"/>
                <a:gd name="T1" fmla="*/ 1 h 52"/>
                <a:gd name="T2" fmla="*/ 0 w 51"/>
                <a:gd name="T3" fmla="*/ 1 h 52"/>
                <a:gd name="T4" fmla="*/ 0 w 51"/>
                <a:gd name="T5" fmla="*/ 1 h 52"/>
                <a:gd name="T6" fmla="*/ 0 w 51"/>
                <a:gd name="T7" fmla="*/ 1 h 52"/>
                <a:gd name="T8" fmla="*/ 0 w 51"/>
                <a:gd name="T9" fmla="*/ 1 h 52"/>
                <a:gd name="T10" fmla="*/ 0 w 51"/>
                <a:gd name="T11" fmla="*/ 1 h 52"/>
                <a:gd name="T12" fmla="*/ 0 w 51"/>
                <a:gd name="T13" fmla="*/ 1 h 52"/>
                <a:gd name="T14" fmla="*/ 0 w 51"/>
                <a:gd name="T15" fmla="*/ 1 h 52"/>
                <a:gd name="T16" fmla="*/ 0 w 51"/>
                <a:gd name="T17" fmla="*/ 1 h 52"/>
                <a:gd name="T18" fmla="*/ 0 w 51"/>
                <a:gd name="T19" fmla="*/ 0 h 52"/>
                <a:gd name="T20" fmla="*/ 0 w 51"/>
                <a:gd name="T21" fmla="*/ 1 h 52"/>
                <a:gd name="T22" fmla="*/ 0 w 51"/>
                <a:gd name="T23" fmla="*/ 1 h 52"/>
                <a:gd name="T24" fmla="*/ 0 w 51"/>
                <a:gd name="T25" fmla="*/ 1 h 52"/>
                <a:gd name="T26" fmla="*/ 0 w 51"/>
                <a:gd name="T27" fmla="*/ 1 h 52"/>
                <a:gd name="T28" fmla="*/ 0 w 51"/>
                <a:gd name="T29" fmla="*/ 1 h 52"/>
                <a:gd name="T30" fmla="*/ 0 w 51"/>
                <a:gd name="T31" fmla="*/ 1 h 52"/>
                <a:gd name="T32" fmla="*/ 0 w 51"/>
                <a:gd name="T33" fmla="*/ 1 h 52"/>
                <a:gd name="T34" fmla="*/ 0 w 51"/>
                <a:gd name="T35" fmla="*/ 1 h 52"/>
                <a:gd name="T36" fmla="*/ 0 w 51"/>
                <a:gd name="T37" fmla="*/ 1 h 52"/>
                <a:gd name="T38" fmla="*/ 0 w 51"/>
                <a:gd name="T39" fmla="*/ 1 h 52"/>
                <a:gd name="T40" fmla="*/ 0 w 51"/>
                <a:gd name="T41" fmla="*/ 1 h 52"/>
                <a:gd name="T42" fmla="*/ 0 w 51"/>
                <a:gd name="T43" fmla="*/ 1 h 52"/>
                <a:gd name="T44" fmla="*/ 0 w 51"/>
                <a:gd name="T45" fmla="*/ 1 h 52"/>
                <a:gd name="T46" fmla="*/ 0 w 51"/>
                <a:gd name="T47" fmla="*/ 1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52"/>
                <a:gd name="T74" fmla="*/ 51 w 51"/>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52">
                  <a:moveTo>
                    <a:pt x="27" y="39"/>
                  </a:moveTo>
                  <a:lnTo>
                    <a:pt x="36" y="34"/>
                  </a:lnTo>
                  <a:lnTo>
                    <a:pt x="34" y="30"/>
                  </a:lnTo>
                  <a:lnTo>
                    <a:pt x="30" y="25"/>
                  </a:lnTo>
                  <a:lnTo>
                    <a:pt x="27" y="22"/>
                  </a:lnTo>
                  <a:lnTo>
                    <a:pt x="22" y="18"/>
                  </a:lnTo>
                  <a:lnTo>
                    <a:pt x="21" y="13"/>
                  </a:lnTo>
                  <a:lnTo>
                    <a:pt x="18" y="9"/>
                  </a:lnTo>
                  <a:lnTo>
                    <a:pt x="13" y="5"/>
                  </a:lnTo>
                  <a:lnTo>
                    <a:pt x="9" y="0"/>
                  </a:lnTo>
                  <a:lnTo>
                    <a:pt x="0" y="5"/>
                  </a:lnTo>
                  <a:lnTo>
                    <a:pt x="4" y="9"/>
                  </a:lnTo>
                  <a:lnTo>
                    <a:pt x="6" y="13"/>
                  </a:lnTo>
                  <a:lnTo>
                    <a:pt x="9" y="18"/>
                  </a:lnTo>
                  <a:lnTo>
                    <a:pt x="13" y="22"/>
                  </a:lnTo>
                  <a:lnTo>
                    <a:pt x="18" y="26"/>
                  </a:lnTo>
                  <a:lnTo>
                    <a:pt x="21" y="30"/>
                  </a:lnTo>
                  <a:lnTo>
                    <a:pt x="22" y="34"/>
                  </a:lnTo>
                  <a:lnTo>
                    <a:pt x="27" y="38"/>
                  </a:lnTo>
                  <a:lnTo>
                    <a:pt x="36" y="33"/>
                  </a:lnTo>
                  <a:lnTo>
                    <a:pt x="27" y="39"/>
                  </a:lnTo>
                  <a:lnTo>
                    <a:pt x="51" y="52"/>
                  </a:lnTo>
                  <a:lnTo>
                    <a:pt x="36" y="34"/>
                  </a:lnTo>
                  <a:lnTo>
                    <a:pt x="2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 name="Freeform 1404"/>
            <p:cNvSpPr>
              <a:spLocks/>
            </p:cNvSpPr>
            <p:nvPr/>
          </p:nvSpPr>
          <p:spPr bwMode="auto">
            <a:xfrm>
              <a:off x="926" y="2253"/>
              <a:ext cx="6" cy="5"/>
            </a:xfrm>
            <a:custGeom>
              <a:avLst/>
              <a:gdLst>
                <a:gd name="T0" fmla="*/ 0 w 20"/>
                <a:gd name="T1" fmla="*/ 1 h 9"/>
                <a:gd name="T2" fmla="*/ 0 w 20"/>
                <a:gd name="T3" fmla="*/ 1 h 9"/>
                <a:gd name="T4" fmla="*/ 0 w 20"/>
                <a:gd name="T5" fmla="*/ 1 h 9"/>
                <a:gd name="T6" fmla="*/ 0 w 20"/>
                <a:gd name="T7" fmla="*/ 1 h 9"/>
                <a:gd name="T8" fmla="*/ 0 w 20"/>
                <a:gd name="T9" fmla="*/ 1 h 9"/>
                <a:gd name="T10" fmla="*/ 0 w 20"/>
                <a:gd name="T11" fmla="*/ 1 h 9"/>
                <a:gd name="T12" fmla="*/ 0 w 20"/>
                <a:gd name="T13" fmla="*/ 1 h 9"/>
                <a:gd name="T14" fmla="*/ 0 w 20"/>
                <a:gd name="T15" fmla="*/ 1 h 9"/>
                <a:gd name="T16" fmla="*/ 0 w 20"/>
                <a:gd name="T17" fmla="*/ 0 h 9"/>
                <a:gd name="T18" fmla="*/ 0 w 20"/>
                <a:gd name="T19" fmla="*/ 0 h 9"/>
                <a:gd name="T20" fmla="*/ 0 w 20"/>
                <a:gd name="T21" fmla="*/ 0 h 9"/>
                <a:gd name="T22" fmla="*/ 0 w 20"/>
                <a:gd name="T23" fmla="*/ 1 h 9"/>
                <a:gd name="T24" fmla="*/ 0 w 20"/>
                <a:gd name="T25" fmla="*/ 0 h 9"/>
                <a:gd name="T26" fmla="*/ 0 w 20"/>
                <a:gd name="T27" fmla="*/ 1 h 9"/>
                <a:gd name="T28" fmla="*/ 0 w 20"/>
                <a:gd name="T29" fmla="*/ 1 h 9"/>
                <a:gd name="T30" fmla="*/ 0 w 20"/>
                <a:gd name="T31" fmla="*/ 1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9"/>
                <a:gd name="T50" fmla="*/ 20 w 20"/>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9">
                  <a:moveTo>
                    <a:pt x="14" y="2"/>
                  </a:moveTo>
                  <a:lnTo>
                    <a:pt x="12" y="8"/>
                  </a:lnTo>
                  <a:lnTo>
                    <a:pt x="11" y="8"/>
                  </a:lnTo>
                  <a:lnTo>
                    <a:pt x="9" y="8"/>
                  </a:lnTo>
                  <a:lnTo>
                    <a:pt x="11" y="9"/>
                  </a:lnTo>
                  <a:lnTo>
                    <a:pt x="20" y="3"/>
                  </a:lnTo>
                  <a:lnTo>
                    <a:pt x="18" y="2"/>
                  </a:lnTo>
                  <a:lnTo>
                    <a:pt x="15" y="0"/>
                  </a:lnTo>
                  <a:lnTo>
                    <a:pt x="11" y="0"/>
                  </a:lnTo>
                  <a:lnTo>
                    <a:pt x="6" y="0"/>
                  </a:lnTo>
                  <a:lnTo>
                    <a:pt x="5" y="6"/>
                  </a:lnTo>
                  <a:lnTo>
                    <a:pt x="6" y="0"/>
                  </a:lnTo>
                  <a:lnTo>
                    <a:pt x="0" y="3"/>
                  </a:lnTo>
                  <a:lnTo>
                    <a:pt x="5" y="6"/>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 name="Freeform 1405"/>
            <p:cNvSpPr>
              <a:spLocks/>
            </p:cNvSpPr>
            <p:nvPr/>
          </p:nvSpPr>
          <p:spPr bwMode="auto">
            <a:xfrm>
              <a:off x="927" y="2254"/>
              <a:ext cx="12" cy="33"/>
            </a:xfrm>
            <a:custGeom>
              <a:avLst/>
              <a:gdLst>
                <a:gd name="T0" fmla="*/ 0 w 36"/>
                <a:gd name="T1" fmla="*/ 1 h 66"/>
                <a:gd name="T2" fmla="*/ 0 w 36"/>
                <a:gd name="T3" fmla="*/ 1 h 66"/>
                <a:gd name="T4" fmla="*/ 0 w 36"/>
                <a:gd name="T5" fmla="*/ 1 h 66"/>
                <a:gd name="T6" fmla="*/ 0 w 36"/>
                <a:gd name="T7" fmla="*/ 1 h 66"/>
                <a:gd name="T8" fmla="*/ 0 w 36"/>
                <a:gd name="T9" fmla="*/ 1 h 66"/>
                <a:gd name="T10" fmla="*/ 0 w 36"/>
                <a:gd name="T11" fmla="*/ 1 h 66"/>
                <a:gd name="T12" fmla="*/ 0 w 36"/>
                <a:gd name="T13" fmla="*/ 1 h 66"/>
                <a:gd name="T14" fmla="*/ 0 w 36"/>
                <a:gd name="T15" fmla="*/ 1 h 66"/>
                <a:gd name="T16" fmla="*/ 0 w 36"/>
                <a:gd name="T17" fmla="*/ 0 h 66"/>
                <a:gd name="T18" fmla="*/ 0 w 36"/>
                <a:gd name="T19" fmla="*/ 1 h 66"/>
                <a:gd name="T20" fmla="*/ 0 w 36"/>
                <a:gd name="T21" fmla="*/ 1 h 66"/>
                <a:gd name="T22" fmla="*/ 0 w 36"/>
                <a:gd name="T23" fmla="*/ 1 h 66"/>
                <a:gd name="T24" fmla="*/ 0 w 36"/>
                <a:gd name="T25" fmla="*/ 1 h 66"/>
                <a:gd name="T26" fmla="*/ 0 w 36"/>
                <a:gd name="T27" fmla="*/ 1 h 66"/>
                <a:gd name="T28" fmla="*/ 0 w 36"/>
                <a:gd name="T29" fmla="*/ 1 h 66"/>
                <a:gd name="T30" fmla="*/ 0 w 36"/>
                <a:gd name="T31" fmla="*/ 1 h 66"/>
                <a:gd name="T32" fmla="*/ 0 w 36"/>
                <a:gd name="T33" fmla="*/ 1 h 66"/>
                <a:gd name="T34" fmla="*/ 0 w 36"/>
                <a:gd name="T35" fmla="*/ 1 h 66"/>
                <a:gd name="T36" fmla="*/ 0 w 36"/>
                <a:gd name="T37" fmla="*/ 1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66"/>
                <a:gd name="T59" fmla="*/ 36 w 36"/>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66">
                  <a:moveTo>
                    <a:pt x="19" y="66"/>
                  </a:moveTo>
                  <a:lnTo>
                    <a:pt x="28" y="56"/>
                  </a:lnTo>
                  <a:lnTo>
                    <a:pt x="34" y="46"/>
                  </a:lnTo>
                  <a:lnTo>
                    <a:pt x="36" y="38"/>
                  </a:lnTo>
                  <a:lnTo>
                    <a:pt x="34" y="29"/>
                  </a:lnTo>
                  <a:lnTo>
                    <a:pt x="30" y="21"/>
                  </a:lnTo>
                  <a:lnTo>
                    <a:pt x="22" y="14"/>
                  </a:lnTo>
                  <a:lnTo>
                    <a:pt x="16" y="7"/>
                  </a:lnTo>
                  <a:lnTo>
                    <a:pt x="9" y="0"/>
                  </a:lnTo>
                  <a:lnTo>
                    <a:pt x="0" y="4"/>
                  </a:lnTo>
                  <a:lnTo>
                    <a:pt x="7" y="12"/>
                  </a:lnTo>
                  <a:lnTo>
                    <a:pt x="13" y="18"/>
                  </a:lnTo>
                  <a:lnTo>
                    <a:pt x="18" y="26"/>
                  </a:lnTo>
                  <a:lnTo>
                    <a:pt x="22" y="31"/>
                  </a:lnTo>
                  <a:lnTo>
                    <a:pt x="24" y="38"/>
                  </a:lnTo>
                  <a:lnTo>
                    <a:pt x="22" y="44"/>
                  </a:lnTo>
                  <a:lnTo>
                    <a:pt x="19" y="52"/>
                  </a:lnTo>
                  <a:lnTo>
                    <a:pt x="10" y="59"/>
                  </a:lnTo>
                  <a:lnTo>
                    <a:pt x="19"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 name="Freeform 1406"/>
            <p:cNvSpPr>
              <a:spLocks/>
            </p:cNvSpPr>
            <p:nvPr/>
          </p:nvSpPr>
          <p:spPr bwMode="auto">
            <a:xfrm>
              <a:off x="930" y="2284"/>
              <a:ext cx="4" cy="3"/>
            </a:xfrm>
            <a:custGeom>
              <a:avLst/>
              <a:gdLst>
                <a:gd name="T0" fmla="*/ 0 w 10"/>
                <a:gd name="T1" fmla="*/ 0 h 8"/>
                <a:gd name="T2" fmla="*/ 0 w 10"/>
                <a:gd name="T3" fmla="*/ 0 h 8"/>
                <a:gd name="T4" fmla="*/ 0 w 10"/>
                <a:gd name="T5" fmla="*/ 0 h 8"/>
                <a:gd name="T6" fmla="*/ 0 w 10"/>
                <a:gd name="T7" fmla="*/ 0 h 8"/>
                <a:gd name="T8" fmla="*/ 0 w 10"/>
                <a:gd name="T9" fmla="*/ 0 h 8"/>
                <a:gd name="T10" fmla="*/ 0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1" y="0"/>
                  </a:moveTo>
                  <a:lnTo>
                    <a:pt x="0" y="3"/>
                  </a:lnTo>
                  <a:lnTo>
                    <a:pt x="1" y="7"/>
                  </a:lnTo>
                  <a:lnTo>
                    <a:pt x="6" y="8"/>
                  </a:lnTo>
                  <a:lnTo>
                    <a:pt x="10" y="7"/>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 name="Freeform 1407"/>
            <p:cNvSpPr>
              <a:spLocks/>
            </p:cNvSpPr>
            <p:nvPr/>
          </p:nvSpPr>
          <p:spPr bwMode="auto">
            <a:xfrm>
              <a:off x="773" y="2667"/>
              <a:ext cx="341" cy="170"/>
            </a:xfrm>
            <a:custGeom>
              <a:avLst/>
              <a:gdLst>
                <a:gd name="T0" fmla="*/ 0 w 1021"/>
                <a:gd name="T1" fmla="*/ 1 h 340"/>
                <a:gd name="T2" fmla="*/ 0 w 1021"/>
                <a:gd name="T3" fmla="*/ 1 h 340"/>
                <a:gd name="T4" fmla="*/ 0 w 1021"/>
                <a:gd name="T5" fmla="*/ 1 h 340"/>
                <a:gd name="T6" fmla="*/ 0 w 1021"/>
                <a:gd name="T7" fmla="*/ 1 h 340"/>
                <a:gd name="T8" fmla="*/ 0 w 1021"/>
                <a:gd name="T9" fmla="*/ 1 h 340"/>
                <a:gd name="T10" fmla="*/ 0 w 1021"/>
                <a:gd name="T11" fmla="*/ 1 h 340"/>
                <a:gd name="T12" fmla="*/ 0 w 1021"/>
                <a:gd name="T13" fmla="*/ 1 h 340"/>
                <a:gd name="T14" fmla="*/ 0 w 1021"/>
                <a:gd name="T15" fmla="*/ 1 h 340"/>
                <a:gd name="T16" fmla="*/ 0 w 1021"/>
                <a:gd name="T17" fmla="*/ 1 h 340"/>
                <a:gd name="T18" fmla="*/ 0 w 1021"/>
                <a:gd name="T19" fmla="*/ 1 h 340"/>
                <a:gd name="T20" fmla="*/ 0 w 1021"/>
                <a:gd name="T21" fmla="*/ 1 h 340"/>
                <a:gd name="T22" fmla="*/ 0 w 1021"/>
                <a:gd name="T23" fmla="*/ 1 h 340"/>
                <a:gd name="T24" fmla="*/ 0 w 1021"/>
                <a:gd name="T25" fmla="*/ 1 h 340"/>
                <a:gd name="T26" fmla="*/ 0 w 1021"/>
                <a:gd name="T27" fmla="*/ 1 h 340"/>
                <a:gd name="T28" fmla="*/ 0 w 1021"/>
                <a:gd name="T29" fmla="*/ 1 h 340"/>
                <a:gd name="T30" fmla="*/ 0 w 1021"/>
                <a:gd name="T31" fmla="*/ 1 h 340"/>
                <a:gd name="T32" fmla="*/ 0 w 1021"/>
                <a:gd name="T33" fmla="*/ 1 h 340"/>
                <a:gd name="T34" fmla="*/ 0 w 1021"/>
                <a:gd name="T35" fmla="*/ 1 h 340"/>
                <a:gd name="T36" fmla="*/ 0 w 1021"/>
                <a:gd name="T37" fmla="*/ 1 h 340"/>
                <a:gd name="T38" fmla="*/ 0 w 1021"/>
                <a:gd name="T39" fmla="*/ 1 h 340"/>
                <a:gd name="T40" fmla="*/ 0 w 1021"/>
                <a:gd name="T41" fmla="*/ 1 h 340"/>
                <a:gd name="T42" fmla="*/ 0 w 1021"/>
                <a:gd name="T43" fmla="*/ 1 h 340"/>
                <a:gd name="T44" fmla="*/ 0 w 1021"/>
                <a:gd name="T45" fmla="*/ 1 h 340"/>
                <a:gd name="T46" fmla="*/ 0 w 1021"/>
                <a:gd name="T47" fmla="*/ 1 h 340"/>
                <a:gd name="T48" fmla="*/ 0 w 1021"/>
                <a:gd name="T49" fmla="*/ 1 h 340"/>
                <a:gd name="T50" fmla="*/ 0 w 1021"/>
                <a:gd name="T51" fmla="*/ 1 h 340"/>
                <a:gd name="T52" fmla="*/ 0 w 1021"/>
                <a:gd name="T53" fmla="*/ 1 h 340"/>
                <a:gd name="T54" fmla="*/ 0 w 1021"/>
                <a:gd name="T55" fmla="*/ 1 h 340"/>
                <a:gd name="T56" fmla="*/ 0 w 1021"/>
                <a:gd name="T57" fmla="*/ 1 h 340"/>
                <a:gd name="T58" fmla="*/ 0 w 1021"/>
                <a:gd name="T59" fmla="*/ 1 h 340"/>
                <a:gd name="T60" fmla="*/ 0 w 1021"/>
                <a:gd name="T61" fmla="*/ 1 h 340"/>
                <a:gd name="T62" fmla="*/ 0 w 1021"/>
                <a:gd name="T63" fmla="*/ 1 h 340"/>
                <a:gd name="T64" fmla="*/ 0 w 1021"/>
                <a:gd name="T65" fmla="*/ 1 h 340"/>
                <a:gd name="T66" fmla="*/ 0 w 1021"/>
                <a:gd name="T67" fmla="*/ 1 h 340"/>
                <a:gd name="T68" fmla="*/ 0 w 1021"/>
                <a:gd name="T69" fmla="*/ 1 h 340"/>
                <a:gd name="T70" fmla="*/ 0 w 1021"/>
                <a:gd name="T71" fmla="*/ 1 h 340"/>
                <a:gd name="T72" fmla="*/ 0 w 1021"/>
                <a:gd name="T73" fmla="*/ 1 h 340"/>
                <a:gd name="T74" fmla="*/ 0 w 1021"/>
                <a:gd name="T75" fmla="*/ 1 h 340"/>
                <a:gd name="T76" fmla="*/ 0 w 1021"/>
                <a:gd name="T77" fmla="*/ 1 h 340"/>
                <a:gd name="T78" fmla="*/ 0 w 1021"/>
                <a:gd name="T79" fmla="*/ 1 h 340"/>
                <a:gd name="T80" fmla="*/ 0 w 1021"/>
                <a:gd name="T81" fmla="*/ 1 h 340"/>
                <a:gd name="T82" fmla="*/ 0 w 1021"/>
                <a:gd name="T83" fmla="*/ 1 h 340"/>
                <a:gd name="T84" fmla="*/ 0 w 1021"/>
                <a:gd name="T85" fmla="*/ 1 h 340"/>
                <a:gd name="T86" fmla="*/ 0 w 1021"/>
                <a:gd name="T87" fmla="*/ 0 h 340"/>
                <a:gd name="T88" fmla="*/ 0 w 1021"/>
                <a:gd name="T89" fmla="*/ 1 h 340"/>
                <a:gd name="T90" fmla="*/ 0 w 1021"/>
                <a:gd name="T91" fmla="*/ 1 h 3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21"/>
                <a:gd name="T139" fmla="*/ 0 h 340"/>
                <a:gd name="T140" fmla="*/ 1021 w 1021"/>
                <a:gd name="T141" fmla="*/ 340 h 3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21" h="340">
                  <a:moveTo>
                    <a:pt x="534" y="21"/>
                  </a:moveTo>
                  <a:lnTo>
                    <a:pt x="523" y="18"/>
                  </a:lnTo>
                  <a:lnTo>
                    <a:pt x="513" y="17"/>
                  </a:lnTo>
                  <a:lnTo>
                    <a:pt x="504" y="15"/>
                  </a:lnTo>
                  <a:lnTo>
                    <a:pt x="493" y="14"/>
                  </a:lnTo>
                  <a:lnTo>
                    <a:pt x="483" y="14"/>
                  </a:lnTo>
                  <a:lnTo>
                    <a:pt x="472" y="13"/>
                  </a:lnTo>
                  <a:lnTo>
                    <a:pt x="462" y="14"/>
                  </a:lnTo>
                  <a:lnTo>
                    <a:pt x="451" y="15"/>
                  </a:lnTo>
                  <a:lnTo>
                    <a:pt x="429" y="18"/>
                  </a:lnTo>
                  <a:lnTo>
                    <a:pt x="406" y="22"/>
                  </a:lnTo>
                  <a:lnTo>
                    <a:pt x="386" y="24"/>
                  </a:lnTo>
                  <a:lnTo>
                    <a:pt x="363" y="25"/>
                  </a:lnTo>
                  <a:lnTo>
                    <a:pt x="341" y="27"/>
                  </a:lnTo>
                  <a:lnTo>
                    <a:pt x="320" y="28"/>
                  </a:lnTo>
                  <a:lnTo>
                    <a:pt x="297" y="28"/>
                  </a:lnTo>
                  <a:lnTo>
                    <a:pt x="276" y="29"/>
                  </a:lnTo>
                  <a:lnTo>
                    <a:pt x="254" y="30"/>
                  </a:lnTo>
                  <a:lnTo>
                    <a:pt x="233" y="31"/>
                  </a:lnTo>
                  <a:lnTo>
                    <a:pt x="212" y="32"/>
                  </a:lnTo>
                  <a:lnTo>
                    <a:pt x="190" y="35"/>
                  </a:lnTo>
                  <a:lnTo>
                    <a:pt x="169" y="37"/>
                  </a:lnTo>
                  <a:lnTo>
                    <a:pt x="148" y="40"/>
                  </a:lnTo>
                  <a:lnTo>
                    <a:pt x="125" y="43"/>
                  </a:lnTo>
                  <a:lnTo>
                    <a:pt x="104" y="48"/>
                  </a:lnTo>
                  <a:lnTo>
                    <a:pt x="97" y="50"/>
                  </a:lnTo>
                  <a:lnTo>
                    <a:pt x="91" y="52"/>
                  </a:lnTo>
                  <a:lnTo>
                    <a:pt x="83" y="54"/>
                  </a:lnTo>
                  <a:lnTo>
                    <a:pt x="78" y="56"/>
                  </a:lnTo>
                  <a:lnTo>
                    <a:pt x="70" y="59"/>
                  </a:lnTo>
                  <a:lnTo>
                    <a:pt x="64" y="62"/>
                  </a:lnTo>
                  <a:lnTo>
                    <a:pt x="58" y="65"/>
                  </a:lnTo>
                  <a:lnTo>
                    <a:pt x="52" y="68"/>
                  </a:lnTo>
                  <a:lnTo>
                    <a:pt x="45" y="74"/>
                  </a:lnTo>
                  <a:lnTo>
                    <a:pt x="36" y="79"/>
                  </a:lnTo>
                  <a:lnTo>
                    <a:pt x="28" y="85"/>
                  </a:lnTo>
                  <a:lnTo>
                    <a:pt x="21" y="92"/>
                  </a:lnTo>
                  <a:lnTo>
                    <a:pt x="13" y="98"/>
                  </a:lnTo>
                  <a:lnTo>
                    <a:pt x="7" y="104"/>
                  </a:lnTo>
                  <a:lnTo>
                    <a:pt x="4" y="107"/>
                  </a:lnTo>
                  <a:lnTo>
                    <a:pt x="3" y="109"/>
                  </a:lnTo>
                  <a:lnTo>
                    <a:pt x="1" y="126"/>
                  </a:lnTo>
                  <a:lnTo>
                    <a:pt x="0" y="142"/>
                  </a:lnTo>
                  <a:lnTo>
                    <a:pt x="0" y="157"/>
                  </a:lnTo>
                  <a:lnTo>
                    <a:pt x="1" y="170"/>
                  </a:lnTo>
                  <a:lnTo>
                    <a:pt x="4" y="184"/>
                  </a:lnTo>
                  <a:lnTo>
                    <a:pt x="10" y="198"/>
                  </a:lnTo>
                  <a:lnTo>
                    <a:pt x="18" y="212"/>
                  </a:lnTo>
                  <a:lnTo>
                    <a:pt x="28" y="227"/>
                  </a:lnTo>
                  <a:lnTo>
                    <a:pt x="39" y="234"/>
                  </a:lnTo>
                  <a:lnTo>
                    <a:pt x="61" y="247"/>
                  </a:lnTo>
                  <a:lnTo>
                    <a:pt x="91" y="265"/>
                  </a:lnTo>
                  <a:lnTo>
                    <a:pt x="125" y="284"/>
                  </a:lnTo>
                  <a:lnTo>
                    <a:pt x="163" y="304"/>
                  </a:lnTo>
                  <a:lnTo>
                    <a:pt x="197" y="320"/>
                  </a:lnTo>
                  <a:lnTo>
                    <a:pt x="227" y="333"/>
                  </a:lnTo>
                  <a:lnTo>
                    <a:pt x="248" y="338"/>
                  </a:lnTo>
                  <a:lnTo>
                    <a:pt x="275" y="339"/>
                  </a:lnTo>
                  <a:lnTo>
                    <a:pt x="300" y="340"/>
                  </a:lnTo>
                  <a:lnTo>
                    <a:pt x="321" y="340"/>
                  </a:lnTo>
                  <a:lnTo>
                    <a:pt x="342" y="340"/>
                  </a:lnTo>
                  <a:lnTo>
                    <a:pt x="362" y="339"/>
                  </a:lnTo>
                  <a:lnTo>
                    <a:pt x="383" y="338"/>
                  </a:lnTo>
                  <a:lnTo>
                    <a:pt x="403" y="336"/>
                  </a:lnTo>
                  <a:lnTo>
                    <a:pt x="429" y="334"/>
                  </a:lnTo>
                  <a:lnTo>
                    <a:pt x="453" y="332"/>
                  </a:lnTo>
                  <a:lnTo>
                    <a:pt x="481" y="330"/>
                  </a:lnTo>
                  <a:lnTo>
                    <a:pt x="510" y="325"/>
                  </a:lnTo>
                  <a:lnTo>
                    <a:pt x="537" y="321"/>
                  </a:lnTo>
                  <a:lnTo>
                    <a:pt x="560" y="314"/>
                  </a:lnTo>
                  <a:lnTo>
                    <a:pt x="575" y="305"/>
                  </a:lnTo>
                  <a:lnTo>
                    <a:pt x="581" y="293"/>
                  </a:lnTo>
                  <a:lnTo>
                    <a:pt x="575" y="277"/>
                  </a:lnTo>
                  <a:lnTo>
                    <a:pt x="566" y="266"/>
                  </a:lnTo>
                  <a:lnTo>
                    <a:pt x="556" y="254"/>
                  </a:lnTo>
                  <a:lnTo>
                    <a:pt x="546" y="242"/>
                  </a:lnTo>
                  <a:lnTo>
                    <a:pt x="535" y="230"/>
                  </a:lnTo>
                  <a:lnTo>
                    <a:pt x="523" y="218"/>
                  </a:lnTo>
                  <a:lnTo>
                    <a:pt x="511" y="205"/>
                  </a:lnTo>
                  <a:lnTo>
                    <a:pt x="499" y="193"/>
                  </a:lnTo>
                  <a:lnTo>
                    <a:pt x="489" y="180"/>
                  </a:lnTo>
                  <a:lnTo>
                    <a:pt x="507" y="195"/>
                  </a:lnTo>
                  <a:lnTo>
                    <a:pt x="525" y="209"/>
                  </a:lnTo>
                  <a:lnTo>
                    <a:pt x="541" y="223"/>
                  </a:lnTo>
                  <a:lnTo>
                    <a:pt x="559" y="238"/>
                  </a:lnTo>
                  <a:lnTo>
                    <a:pt x="578" y="251"/>
                  </a:lnTo>
                  <a:lnTo>
                    <a:pt x="598" y="263"/>
                  </a:lnTo>
                  <a:lnTo>
                    <a:pt x="619" y="273"/>
                  </a:lnTo>
                  <a:lnTo>
                    <a:pt x="643" y="282"/>
                  </a:lnTo>
                  <a:lnTo>
                    <a:pt x="665" y="288"/>
                  </a:lnTo>
                  <a:lnTo>
                    <a:pt x="688" y="294"/>
                  </a:lnTo>
                  <a:lnTo>
                    <a:pt x="710" y="299"/>
                  </a:lnTo>
                  <a:lnTo>
                    <a:pt x="734" y="303"/>
                  </a:lnTo>
                  <a:lnTo>
                    <a:pt x="756" y="306"/>
                  </a:lnTo>
                  <a:lnTo>
                    <a:pt x="780" y="308"/>
                  </a:lnTo>
                  <a:lnTo>
                    <a:pt x="804" y="310"/>
                  </a:lnTo>
                  <a:lnTo>
                    <a:pt x="830" y="310"/>
                  </a:lnTo>
                  <a:lnTo>
                    <a:pt x="852" y="309"/>
                  </a:lnTo>
                  <a:lnTo>
                    <a:pt x="876" y="308"/>
                  </a:lnTo>
                  <a:lnTo>
                    <a:pt x="900" y="305"/>
                  </a:lnTo>
                  <a:lnTo>
                    <a:pt x="924" y="301"/>
                  </a:lnTo>
                  <a:lnTo>
                    <a:pt x="946" y="296"/>
                  </a:lnTo>
                  <a:lnTo>
                    <a:pt x="969" y="290"/>
                  </a:lnTo>
                  <a:lnTo>
                    <a:pt x="990" y="282"/>
                  </a:lnTo>
                  <a:lnTo>
                    <a:pt x="1011" y="273"/>
                  </a:lnTo>
                  <a:lnTo>
                    <a:pt x="1018" y="268"/>
                  </a:lnTo>
                  <a:lnTo>
                    <a:pt x="1021" y="261"/>
                  </a:lnTo>
                  <a:lnTo>
                    <a:pt x="1021" y="255"/>
                  </a:lnTo>
                  <a:lnTo>
                    <a:pt x="1020" y="247"/>
                  </a:lnTo>
                  <a:lnTo>
                    <a:pt x="1014" y="239"/>
                  </a:lnTo>
                  <a:lnTo>
                    <a:pt x="1008" y="231"/>
                  </a:lnTo>
                  <a:lnTo>
                    <a:pt x="1000" y="225"/>
                  </a:lnTo>
                  <a:lnTo>
                    <a:pt x="991" y="218"/>
                  </a:lnTo>
                  <a:lnTo>
                    <a:pt x="970" y="204"/>
                  </a:lnTo>
                  <a:lnTo>
                    <a:pt x="949" y="190"/>
                  </a:lnTo>
                  <a:lnTo>
                    <a:pt x="928" y="176"/>
                  </a:lnTo>
                  <a:lnTo>
                    <a:pt x="907" y="162"/>
                  </a:lnTo>
                  <a:lnTo>
                    <a:pt x="886" y="148"/>
                  </a:lnTo>
                  <a:lnTo>
                    <a:pt x="866" y="135"/>
                  </a:lnTo>
                  <a:lnTo>
                    <a:pt x="845" y="121"/>
                  </a:lnTo>
                  <a:lnTo>
                    <a:pt x="824" y="107"/>
                  </a:lnTo>
                  <a:lnTo>
                    <a:pt x="803" y="94"/>
                  </a:lnTo>
                  <a:lnTo>
                    <a:pt x="782" y="81"/>
                  </a:lnTo>
                  <a:lnTo>
                    <a:pt x="761" y="68"/>
                  </a:lnTo>
                  <a:lnTo>
                    <a:pt x="738" y="54"/>
                  </a:lnTo>
                  <a:lnTo>
                    <a:pt x="716" y="41"/>
                  </a:lnTo>
                  <a:lnTo>
                    <a:pt x="694" y="28"/>
                  </a:lnTo>
                  <a:lnTo>
                    <a:pt x="670" y="16"/>
                  </a:lnTo>
                  <a:lnTo>
                    <a:pt x="646" y="3"/>
                  </a:lnTo>
                  <a:lnTo>
                    <a:pt x="640" y="1"/>
                  </a:lnTo>
                  <a:lnTo>
                    <a:pt x="632" y="0"/>
                  </a:lnTo>
                  <a:lnTo>
                    <a:pt x="625" y="0"/>
                  </a:lnTo>
                  <a:lnTo>
                    <a:pt x="616" y="1"/>
                  </a:lnTo>
                  <a:lnTo>
                    <a:pt x="608" y="3"/>
                  </a:lnTo>
                  <a:lnTo>
                    <a:pt x="599" y="7"/>
                  </a:lnTo>
                  <a:lnTo>
                    <a:pt x="592" y="9"/>
                  </a:lnTo>
                  <a:lnTo>
                    <a:pt x="584" y="12"/>
                  </a:lnTo>
                  <a:lnTo>
                    <a:pt x="534" y="21"/>
                  </a:lnTo>
                  <a:close/>
                </a:path>
              </a:pathLst>
            </a:custGeom>
            <a:solidFill>
              <a:srgbClr val="19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5" name="Freeform 1408"/>
            <p:cNvSpPr>
              <a:spLocks/>
            </p:cNvSpPr>
            <p:nvPr/>
          </p:nvSpPr>
          <p:spPr bwMode="auto">
            <a:xfrm>
              <a:off x="923" y="2671"/>
              <a:ext cx="29" cy="8"/>
            </a:xfrm>
            <a:custGeom>
              <a:avLst/>
              <a:gdLst>
                <a:gd name="T0" fmla="*/ 0 w 85"/>
                <a:gd name="T1" fmla="*/ 1 h 16"/>
                <a:gd name="T2" fmla="*/ 0 w 85"/>
                <a:gd name="T3" fmla="*/ 1 h 16"/>
                <a:gd name="T4" fmla="*/ 0 w 85"/>
                <a:gd name="T5" fmla="*/ 1 h 16"/>
                <a:gd name="T6" fmla="*/ 0 w 85"/>
                <a:gd name="T7" fmla="*/ 1 h 16"/>
                <a:gd name="T8" fmla="*/ 0 w 85"/>
                <a:gd name="T9" fmla="*/ 1 h 16"/>
                <a:gd name="T10" fmla="*/ 0 w 85"/>
                <a:gd name="T11" fmla="*/ 1 h 16"/>
                <a:gd name="T12" fmla="*/ 0 w 85"/>
                <a:gd name="T13" fmla="*/ 1 h 16"/>
                <a:gd name="T14" fmla="*/ 0 w 85"/>
                <a:gd name="T15" fmla="*/ 1 h 16"/>
                <a:gd name="T16" fmla="*/ 0 w 85"/>
                <a:gd name="T17" fmla="*/ 1 h 16"/>
                <a:gd name="T18" fmla="*/ 0 w 85"/>
                <a:gd name="T19" fmla="*/ 1 h 16"/>
                <a:gd name="T20" fmla="*/ 0 w 85"/>
                <a:gd name="T21" fmla="*/ 1 h 16"/>
                <a:gd name="T22" fmla="*/ 0 w 85"/>
                <a:gd name="T23" fmla="*/ 1 h 16"/>
                <a:gd name="T24" fmla="*/ 0 w 85"/>
                <a:gd name="T25" fmla="*/ 1 h 16"/>
                <a:gd name="T26" fmla="*/ 0 w 85"/>
                <a:gd name="T27" fmla="*/ 1 h 16"/>
                <a:gd name="T28" fmla="*/ 0 w 85"/>
                <a:gd name="T29" fmla="*/ 1 h 16"/>
                <a:gd name="T30" fmla="*/ 0 w 85"/>
                <a:gd name="T31" fmla="*/ 1 h 16"/>
                <a:gd name="T32" fmla="*/ 0 w 85"/>
                <a:gd name="T33" fmla="*/ 0 h 16"/>
                <a:gd name="T34" fmla="*/ 0 w 85"/>
                <a:gd name="T35" fmla="*/ 1 h 16"/>
                <a:gd name="T36" fmla="*/ 0 w 85"/>
                <a:gd name="T37" fmla="*/ 1 h 16"/>
                <a:gd name="T38" fmla="*/ 0 w 85"/>
                <a:gd name="T39" fmla="*/ 1 h 16"/>
                <a:gd name="T40" fmla="*/ 0 w 85"/>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6"/>
                <a:gd name="T65" fmla="*/ 85 w 85"/>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6">
                  <a:moveTo>
                    <a:pt x="3" y="11"/>
                  </a:moveTo>
                  <a:lnTo>
                    <a:pt x="3" y="11"/>
                  </a:lnTo>
                  <a:lnTo>
                    <a:pt x="13" y="9"/>
                  </a:lnTo>
                  <a:lnTo>
                    <a:pt x="22" y="8"/>
                  </a:lnTo>
                  <a:lnTo>
                    <a:pt x="33" y="9"/>
                  </a:lnTo>
                  <a:lnTo>
                    <a:pt x="43" y="9"/>
                  </a:lnTo>
                  <a:lnTo>
                    <a:pt x="52" y="11"/>
                  </a:lnTo>
                  <a:lnTo>
                    <a:pt x="61" y="13"/>
                  </a:lnTo>
                  <a:lnTo>
                    <a:pt x="72" y="14"/>
                  </a:lnTo>
                  <a:lnTo>
                    <a:pt x="82" y="16"/>
                  </a:lnTo>
                  <a:lnTo>
                    <a:pt x="85" y="7"/>
                  </a:lnTo>
                  <a:lnTo>
                    <a:pt x="75" y="5"/>
                  </a:lnTo>
                  <a:lnTo>
                    <a:pt x="64" y="4"/>
                  </a:lnTo>
                  <a:lnTo>
                    <a:pt x="55" y="2"/>
                  </a:lnTo>
                  <a:lnTo>
                    <a:pt x="43" y="1"/>
                  </a:lnTo>
                  <a:lnTo>
                    <a:pt x="33" y="1"/>
                  </a:lnTo>
                  <a:lnTo>
                    <a:pt x="22" y="0"/>
                  </a:lnTo>
                  <a:lnTo>
                    <a:pt x="10" y="1"/>
                  </a:lnTo>
                  <a:lnTo>
                    <a:pt x="0" y="2"/>
                  </a:lnTo>
                  <a:lnTo>
                    <a:pt x="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6" name="Freeform 1409"/>
            <p:cNvSpPr>
              <a:spLocks/>
            </p:cNvSpPr>
            <p:nvPr/>
          </p:nvSpPr>
          <p:spPr bwMode="auto">
            <a:xfrm>
              <a:off x="808" y="2672"/>
              <a:ext cx="116" cy="21"/>
            </a:xfrm>
            <a:custGeom>
              <a:avLst/>
              <a:gdLst>
                <a:gd name="T0" fmla="*/ 0 w 350"/>
                <a:gd name="T1" fmla="*/ 1 h 41"/>
                <a:gd name="T2" fmla="*/ 0 w 350"/>
                <a:gd name="T3" fmla="*/ 1 h 41"/>
                <a:gd name="T4" fmla="*/ 0 w 350"/>
                <a:gd name="T5" fmla="*/ 1 h 41"/>
                <a:gd name="T6" fmla="*/ 0 w 350"/>
                <a:gd name="T7" fmla="*/ 1 h 41"/>
                <a:gd name="T8" fmla="*/ 0 w 350"/>
                <a:gd name="T9" fmla="*/ 1 h 41"/>
                <a:gd name="T10" fmla="*/ 0 w 350"/>
                <a:gd name="T11" fmla="*/ 1 h 41"/>
                <a:gd name="T12" fmla="*/ 0 w 350"/>
                <a:gd name="T13" fmla="*/ 1 h 41"/>
                <a:gd name="T14" fmla="*/ 0 w 350"/>
                <a:gd name="T15" fmla="*/ 1 h 41"/>
                <a:gd name="T16" fmla="*/ 0 w 350"/>
                <a:gd name="T17" fmla="*/ 1 h 41"/>
                <a:gd name="T18" fmla="*/ 0 w 350"/>
                <a:gd name="T19" fmla="*/ 1 h 41"/>
                <a:gd name="T20" fmla="*/ 0 w 350"/>
                <a:gd name="T21" fmla="*/ 1 h 41"/>
                <a:gd name="T22" fmla="*/ 0 w 350"/>
                <a:gd name="T23" fmla="*/ 1 h 41"/>
                <a:gd name="T24" fmla="*/ 0 w 350"/>
                <a:gd name="T25" fmla="*/ 1 h 41"/>
                <a:gd name="T26" fmla="*/ 0 w 350"/>
                <a:gd name="T27" fmla="*/ 1 h 41"/>
                <a:gd name="T28" fmla="*/ 0 w 350"/>
                <a:gd name="T29" fmla="*/ 1 h 41"/>
                <a:gd name="T30" fmla="*/ 0 w 350"/>
                <a:gd name="T31" fmla="*/ 1 h 41"/>
                <a:gd name="T32" fmla="*/ 0 w 350"/>
                <a:gd name="T33" fmla="*/ 1 h 41"/>
                <a:gd name="T34" fmla="*/ 0 w 350"/>
                <a:gd name="T35" fmla="*/ 1 h 41"/>
                <a:gd name="T36" fmla="*/ 0 w 350"/>
                <a:gd name="T37" fmla="*/ 0 h 41"/>
                <a:gd name="T38" fmla="*/ 0 w 350"/>
                <a:gd name="T39" fmla="*/ 1 h 41"/>
                <a:gd name="T40" fmla="*/ 0 w 350"/>
                <a:gd name="T41" fmla="*/ 1 h 41"/>
                <a:gd name="T42" fmla="*/ 0 w 350"/>
                <a:gd name="T43" fmla="*/ 1 h 41"/>
                <a:gd name="T44" fmla="*/ 0 w 350"/>
                <a:gd name="T45" fmla="*/ 1 h 41"/>
                <a:gd name="T46" fmla="*/ 0 w 350"/>
                <a:gd name="T47" fmla="*/ 1 h 41"/>
                <a:gd name="T48" fmla="*/ 0 w 350"/>
                <a:gd name="T49" fmla="*/ 1 h 41"/>
                <a:gd name="T50" fmla="*/ 0 w 350"/>
                <a:gd name="T51" fmla="*/ 1 h 41"/>
                <a:gd name="T52" fmla="*/ 0 w 350"/>
                <a:gd name="T53" fmla="*/ 1 h 41"/>
                <a:gd name="T54" fmla="*/ 0 w 350"/>
                <a:gd name="T55" fmla="*/ 1 h 41"/>
                <a:gd name="T56" fmla="*/ 0 w 350"/>
                <a:gd name="T57" fmla="*/ 1 h 41"/>
                <a:gd name="T58" fmla="*/ 0 w 350"/>
                <a:gd name="T59" fmla="*/ 1 h 41"/>
                <a:gd name="T60" fmla="*/ 0 w 350"/>
                <a:gd name="T61" fmla="*/ 1 h 41"/>
                <a:gd name="T62" fmla="*/ 0 w 350"/>
                <a:gd name="T63" fmla="*/ 1 h 41"/>
                <a:gd name="T64" fmla="*/ 0 w 350"/>
                <a:gd name="T65" fmla="*/ 1 h 41"/>
                <a:gd name="T66" fmla="*/ 0 w 350"/>
                <a:gd name="T67" fmla="*/ 1 h 41"/>
                <a:gd name="T68" fmla="*/ 0 w 350"/>
                <a:gd name="T69" fmla="*/ 1 h 41"/>
                <a:gd name="T70" fmla="*/ 0 w 350"/>
                <a:gd name="T71" fmla="*/ 1 h 41"/>
                <a:gd name="T72" fmla="*/ 0 w 350"/>
                <a:gd name="T73" fmla="*/ 1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0"/>
                <a:gd name="T112" fmla="*/ 0 h 41"/>
                <a:gd name="T113" fmla="*/ 350 w 350"/>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0" h="41">
                  <a:moveTo>
                    <a:pt x="3" y="41"/>
                  </a:moveTo>
                  <a:lnTo>
                    <a:pt x="3" y="41"/>
                  </a:lnTo>
                  <a:lnTo>
                    <a:pt x="24" y="37"/>
                  </a:lnTo>
                  <a:lnTo>
                    <a:pt x="46" y="33"/>
                  </a:lnTo>
                  <a:lnTo>
                    <a:pt x="67" y="30"/>
                  </a:lnTo>
                  <a:lnTo>
                    <a:pt x="88" y="28"/>
                  </a:lnTo>
                  <a:lnTo>
                    <a:pt x="109" y="26"/>
                  </a:lnTo>
                  <a:lnTo>
                    <a:pt x="130" y="25"/>
                  </a:lnTo>
                  <a:lnTo>
                    <a:pt x="151" y="24"/>
                  </a:lnTo>
                  <a:lnTo>
                    <a:pt x="173" y="23"/>
                  </a:lnTo>
                  <a:lnTo>
                    <a:pt x="194" y="21"/>
                  </a:lnTo>
                  <a:lnTo>
                    <a:pt x="217" y="21"/>
                  </a:lnTo>
                  <a:lnTo>
                    <a:pt x="238" y="20"/>
                  </a:lnTo>
                  <a:lnTo>
                    <a:pt x="260" y="18"/>
                  </a:lnTo>
                  <a:lnTo>
                    <a:pt x="283" y="17"/>
                  </a:lnTo>
                  <a:lnTo>
                    <a:pt x="305" y="15"/>
                  </a:lnTo>
                  <a:lnTo>
                    <a:pt x="327" y="12"/>
                  </a:lnTo>
                  <a:lnTo>
                    <a:pt x="350" y="9"/>
                  </a:lnTo>
                  <a:lnTo>
                    <a:pt x="347" y="0"/>
                  </a:lnTo>
                  <a:lnTo>
                    <a:pt x="324" y="3"/>
                  </a:lnTo>
                  <a:lnTo>
                    <a:pt x="302" y="6"/>
                  </a:lnTo>
                  <a:lnTo>
                    <a:pt x="283" y="9"/>
                  </a:lnTo>
                  <a:lnTo>
                    <a:pt x="260" y="10"/>
                  </a:lnTo>
                  <a:lnTo>
                    <a:pt x="238" y="12"/>
                  </a:lnTo>
                  <a:lnTo>
                    <a:pt x="217" y="13"/>
                  </a:lnTo>
                  <a:lnTo>
                    <a:pt x="194" y="13"/>
                  </a:lnTo>
                  <a:lnTo>
                    <a:pt x="173" y="14"/>
                  </a:lnTo>
                  <a:lnTo>
                    <a:pt x="151" y="15"/>
                  </a:lnTo>
                  <a:lnTo>
                    <a:pt x="130" y="16"/>
                  </a:lnTo>
                  <a:lnTo>
                    <a:pt x="109" y="17"/>
                  </a:lnTo>
                  <a:lnTo>
                    <a:pt x="85" y="19"/>
                  </a:lnTo>
                  <a:lnTo>
                    <a:pt x="64" y="21"/>
                  </a:lnTo>
                  <a:lnTo>
                    <a:pt x="43" y="25"/>
                  </a:lnTo>
                  <a:lnTo>
                    <a:pt x="21" y="28"/>
                  </a:lnTo>
                  <a:lnTo>
                    <a:pt x="0" y="32"/>
                  </a:lnTo>
                  <a:lnTo>
                    <a:pt x="3"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7" name="Freeform 1410"/>
            <p:cNvSpPr>
              <a:spLocks/>
            </p:cNvSpPr>
            <p:nvPr/>
          </p:nvSpPr>
          <p:spPr bwMode="auto">
            <a:xfrm>
              <a:off x="789" y="2689"/>
              <a:ext cx="20" cy="14"/>
            </a:xfrm>
            <a:custGeom>
              <a:avLst/>
              <a:gdLst>
                <a:gd name="T0" fmla="*/ 0 w 58"/>
                <a:gd name="T1" fmla="*/ 1 h 28"/>
                <a:gd name="T2" fmla="*/ 0 w 58"/>
                <a:gd name="T3" fmla="*/ 1 h 28"/>
                <a:gd name="T4" fmla="*/ 0 w 58"/>
                <a:gd name="T5" fmla="*/ 1 h 28"/>
                <a:gd name="T6" fmla="*/ 0 w 58"/>
                <a:gd name="T7" fmla="*/ 1 h 28"/>
                <a:gd name="T8" fmla="*/ 0 w 58"/>
                <a:gd name="T9" fmla="*/ 1 h 28"/>
                <a:gd name="T10" fmla="*/ 0 w 58"/>
                <a:gd name="T11" fmla="*/ 1 h 28"/>
                <a:gd name="T12" fmla="*/ 0 w 58"/>
                <a:gd name="T13" fmla="*/ 1 h 28"/>
                <a:gd name="T14" fmla="*/ 0 w 58"/>
                <a:gd name="T15" fmla="*/ 1 h 28"/>
                <a:gd name="T16" fmla="*/ 0 w 58"/>
                <a:gd name="T17" fmla="*/ 1 h 28"/>
                <a:gd name="T18" fmla="*/ 0 w 58"/>
                <a:gd name="T19" fmla="*/ 1 h 28"/>
                <a:gd name="T20" fmla="*/ 0 w 58"/>
                <a:gd name="T21" fmla="*/ 0 h 28"/>
                <a:gd name="T22" fmla="*/ 0 w 58"/>
                <a:gd name="T23" fmla="*/ 1 h 28"/>
                <a:gd name="T24" fmla="*/ 0 w 58"/>
                <a:gd name="T25" fmla="*/ 1 h 28"/>
                <a:gd name="T26" fmla="*/ 0 w 58"/>
                <a:gd name="T27" fmla="*/ 1 h 28"/>
                <a:gd name="T28" fmla="*/ 0 w 58"/>
                <a:gd name="T29" fmla="*/ 1 h 28"/>
                <a:gd name="T30" fmla="*/ 0 w 58"/>
                <a:gd name="T31" fmla="*/ 1 h 28"/>
                <a:gd name="T32" fmla="*/ 0 w 58"/>
                <a:gd name="T33" fmla="*/ 1 h 28"/>
                <a:gd name="T34" fmla="*/ 0 w 58"/>
                <a:gd name="T35" fmla="*/ 1 h 28"/>
                <a:gd name="T36" fmla="*/ 0 w 58"/>
                <a:gd name="T37" fmla="*/ 1 h 28"/>
                <a:gd name="T38" fmla="*/ 0 w 58"/>
                <a:gd name="T39" fmla="*/ 1 h 28"/>
                <a:gd name="T40" fmla="*/ 0 w 58"/>
                <a:gd name="T41" fmla="*/ 1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28"/>
                <a:gd name="T65" fmla="*/ 58 w 58"/>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28">
                  <a:moveTo>
                    <a:pt x="9" y="28"/>
                  </a:moveTo>
                  <a:lnTo>
                    <a:pt x="7" y="28"/>
                  </a:lnTo>
                  <a:lnTo>
                    <a:pt x="13" y="25"/>
                  </a:lnTo>
                  <a:lnTo>
                    <a:pt x="19" y="22"/>
                  </a:lnTo>
                  <a:lnTo>
                    <a:pt x="25" y="20"/>
                  </a:lnTo>
                  <a:lnTo>
                    <a:pt x="32" y="16"/>
                  </a:lnTo>
                  <a:lnTo>
                    <a:pt x="38" y="15"/>
                  </a:lnTo>
                  <a:lnTo>
                    <a:pt x="46" y="13"/>
                  </a:lnTo>
                  <a:lnTo>
                    <a:pt x="52" y="11"/>
                  </a:lnTo>
                  <a:lnTo>
                    <a:pt x="58" y="9"/>
                  </a:lnTo>
                  <a:lnTo>
                    <a:pt x="55" y="0"/>
                  </a:lnTo>
                  <a:lnTo>
                    <a:pt x="46" y="2"/>
                  </a:lnTo>
                  <a:lnTo>
                    <a:pt x="40" y="5"/>
                  </a:lnTo>
                  <a:lnTo>
                    <a:pt x="32" y="7"/>
                  </a:lnTo>
                  <a:lnTo>
                    <a:pt x="27" y="10"/>
                  </a:lnTo>
                  <a:lnTo>
                    <a:pt x="19" y="13"/>
                  </a:lnTo>
                  <a:lnTo>
                    <a:pt x="13" y="15"/>
                  </a:lnTo>
                  <a:lnTo>
                    <a:pt x="7" y="19"/>
                  </a:lnTo>
                  <a:lnTo>
                    <a:pt x="1" y="22"/>
                  </a:lnTo>
                  <a:lnTo>
                    <a:pt x="0" y="22"/>
                  </a:lnTo>
                  <a:lnTo>
                    <a:pt x="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8" name="Freeform 1411"/>
            <p:cNvSpPr>
              <a:spLocks/>
            </p:cNvSpPr>
            <p:nvPr/>
          </p:nvSpPr>
          <p:spPr bwMode="auto">
            <a:xfrm>
              <a:off x="772" y="2699"/>
              <a:ext cx="20" cy="23"/>
            </a:xfrm>
            <a:custGeom>
              <a:avLst/>
              <a:gdLst>
                <a:gd name="T0" fmla="*/ 0 w 60"/>
                <a:gd name="T1" fmla="*/ 1 h 44"/>
                <a:gd name="T2" fmla="*/ 0 w 60"/>
                <a:gd name="T3" fmla="*/ 1 h 44"/>
                <a:gd name="T4" fmla="*/ 0 w 60"/>
                <a:gd name="T5" fmla="*/ 1 h 44"/>
                <a:gd name="T6" fmla="*/ 0 w 60"/>
                <a:gd name="T7" fmla="*/ 1 h 44"/>
                <a:gd name="T8" fmla="*/ 0 w 60"/>
                <a:gd name="T9" fmla="*/ 1 h 44"/>
                <a:gd name="T10" fmla="*/ 0 w 60"/>
                <a:gd name="T11" fmla="*/ 1 h 44"/>
                <a:gd name="T12" fmla="*/ 0 w 60"/>
                <a:gd name="T13" fmla="*/ 1 h 44"/>
                <a:gd name="T14" fmla="*/ 0 w 60"/>
                <a:gd name="T15" fmla="*/ 1 h 44"/>
                <a:gd name="T16" fmla="*/ 0 w 60"/>
                <a:gd name="T17" fmla="*/ 1 h 44"/>
                <a:gd name="T18" fmla="*/ 0 w 60"/>
                <a:gd name="T19" fmla="*/ 1 h 44"/>
                <a:gd name="T20" fmla="*/ 0 w 60"/>
                <a:gd name="T21" fmla="*/ 0 h 44"/>
                <a:gd name="T22" fmla="*/ 0 w 60"/>
                <a:gd name="T23" fmla="*/ 1 h 44"/>
                <a:gd name="T24" fmla="*/ 0 w 60"/>
                <a:gd name="T25" fmla="*/ 1 h 44"/>
                <a:gd name="T26" fmla="*/ 0 w 60"/>
                <a:gd name="T27" fmla="*/ 1 h 44"/>
                <a:gd name="T28" fmla="*/ 0 w 60"/>
                <a:gd name="T29" fmla="*/ 1 h 44"/>
                <a:gd name="T30" fmla="*/ 0 w 60"/>
                <a:gd name="T31" fmla="*/ 1 h 44"/>
                <a:gd name="T32" fmla="*/ 0 w 60"/>
                <a:gd name="T33" fmla="*/ 1 h 44"/>
                <a:gd name="T34" fmla="*/ 0 w 60"/>
                <a:gd name="T35" fmla="*/ 1 h 44"/>
                <a:gd name="T36" fmla="*/ 0 w 60"/>
                <a:gd name="T37" fmla="*/ 1 h 44"/>
                <a:gd name="T38" fmla="*/ 0 w 60"/>
                <a:gd name="T39" fmla="*/ 1 h 44"/>
                <a:gd name="T40" fmla="*/ 0 w 60"/>
                <a:gd name="T41" fmla="*/ 1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44"/>
                <a:gd name="T65" fmla="*/ 60 w 60"/>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44">
                  <a:moveTo>
                    <a:pt x="12" y="44"/>
                  </a:moveTo>
                  <a:lnTo>
                    <a:pt x="12" y="44"/>
                  </a:lnTo>
                  <a:lnTo>
                    <a:pt x="15" y="41"/>
                  </a:lnTo>
                  <a:lnTo>
                    <a:pt x="21" y="37"/>
                  </a:lnTo>
                  <a:lnTo>
                    <a:pt x="28" y="30"/>
                  </a:lnTo>
                  <a:lnTo>
                    <a:pt x="36" y="24"/>
                  </a:lnTo>
                  <a:lnTo>
                    <a:pt x="43" y="17"/>
                  </a:lnTo>
                  <a:lnTo>
                    <a:pt x="52" y="12"/>
                  </a:lnTo>
                  <a:lnTo>
                    <a:pt x="60" y="6"/>
                  </a:lnTo>
                  <a:lnTo>
                    <a:pt x="51" y="0"/>
                  </a:lnTo>
                  <a:lnTo>
                    <a:pt x="43" y="5"/>
                  </a:lnTo>
                  <a:lnTo>
                    <a:pt x="34" y="11"/>
                  </a:lnTo>
                  <a:lnTo>
                    <a:pt x="27" y="17"/>
                  </a:lnTo>
                  <a:lnTo>
                    <a:pt x="19" y="24"/>
                  </a:lnTo>
                  <a:lnTo>
                    <a:pt x="12" y="30"/>
                  </a:lnTo>
                  <a:lnTo>
                    <a:pt x="6" y="37"/>
                  </a:lnTo>
                  <a:lnTo>
                    <a:pt x="3" y="40"/>
                  </a:lnTo>
                  <a:lnTo>
                    <a:pt x="0" y="44"/>
                  </a:lnTo>
                  <a:lnTo>
                    <a:pt x="12"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9" name="Freeform 1412"/>
            <p:cNvSpPr>
              <a:spLocks/>
            </p:cNvSpPr>
            <p:nvPr/>
          </p:nvSpPr>
          <p:spPr bwMode="auto">
            <a:xfrm>
              <a:off x="771" y="2722"/>
              <a:ext cx="13" cy="60"/>
            </a:xfrm>
            <a:custGeom>
              <a:avLst/>
              <a:gdLst>
                <a:gd name="T0" fmla="*/ 0 w 39"/>
                <a:gd name="T1" fmla="*/ 1 h 120"/>
                <a:gd name="T2" fmla="*/ 0 w 39"/>
                <a:gd name="T3" fmla="*/ 1 h 120"/>
                <a:gd name="T4" fmla="*/ 0 w 39"/>
                <a:gd name="T5" fmla="*/ 1 h 120"/>
                <a:gd name="T6" fmla="*/ 0 w 39"/>
                <a:gd name="T7" fmla="*/ 1 h 120"/>
                <a:gd name="T8" fmla="*/ 0 w 39"/>
                <a:gd name="T9" fmla="*/ 1 h 120"/>
                <a:gd name="T10" fmla="*/ 0 w 39"/>
                <a:gd name="T11" fmla="*/ 1 h 120"/>
                <a:gd name="T12" fmla="*/ 0 w 39"/>
                <a:gd name="T13" fmla="*/ 1 h 120"/>
                <a:gd name="T14" fmla="*/ 0 w 39"/>
                <a:gd name="T15" fmla="*/ 1 h 120"/>
                <a:gd name="T16" fmla="*/ 0 w 39"/>
                <a:gd name="T17" fmla="*/ 1 h 120"/>
                <a:gd name="T18" fmla="*/ 0 w 39"/>
                <a:gd name="T19" fmla="*/ 0 h 120"/>
                <a:gd name="T20" fmla="*/ 0 w 39"/>
                <a:gd name="T21" fmla="*/ 0 h 120"/>
                <a:gd name="T22" fmla="*/ 0 w 39"/>
                <a:gd name="T23" fmla="*/ 1 h 120"/>
                <a:gd name="T24" fmla="*/ 0 w 39"/>
                <a:gd name="T25" fmla="*/ 1 h 120"/>
                <a:gd name="T26" fmla="*/ 0 w 39"/>
                <a:gd name="T27" fmla="*/ 1 h 120"/>
                <a:gd name="T28" fmla="*/ 0 w 39"/>
                <a:gd name="T29" fmla="*/ 1 h 120"/>
                <a:gd name="T30" fmla="*/ 0 w 39"/>
                <a:gd name="T31" fmla="*/ 1 h 120"/>
                <a:gd name="T32" fmla="*/ 0 w 39"/>
                <a:gd name="T33" fmla="*/ 1 h 120"/>
                <a:gd name="T34" fmla="*/ 0 w 39"/>
                <a:gd name="T35" fmla="*/ 1 h 120"/>
                <a:gd name="T36" fmla="*/ 0 w 39"/>
                <a:gd name="T37" fmla="*/ 1 h 120"/>
                <a:gd name="T38" fmla="*/ 0 w 39"/>
                <a:gd name="T39" fmla="*/ 1 h 120"/>
                <a:gd name="T40" fmla="*/ 0 w 39"/>
                <a:gd name="T41" fmla="*/ 1 h 120"/>
                <a:gd name="T42" fmla="*/ 0 w 39"/>
                <a:gd name="T43" fmla="*/ 1 h 120"/>
                <a:gd name="T44" fmla="*/ 0 w 39"/>
                <a:gd name="T45" fmla="*/ 1 h 120"/>
                <a:gd name="T46" fmla="*/ 0 w 39"/>
                <a:gd name="T47" fmla="*/ 1 h 1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
                <a:gd name="T73" fmla="*/ 0 h 120"/>
                <a:gd name="T74" fmla="*/ 39 w 39"/>
                <a:gd name="T75" fmla="*/ 120 h 1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 h="120">
                  <a:moveTo>
                    <a:pt x="39" y="116"/>
                  </a:moveTo>
                  <a:lnTo>
                    <a:pt x="39" y="116"/>
                  </a:lnTo>
                  <a:lnTo>
                    <a:pt x="30" y="101"/>
                  </a:lnTo>
                  <a:lnTo>
                    <a:pt x="22" y="88"/>
                  </a:lnTo>
                  <a:lnTo>
                    <a:pt x="16" y="74"/>
                  </a:lnTo>
                  <a:lnTo>
                    <a:pt x="13" y="61"/>
                  </a:lnTo>
                  <a:lnTo>
                    <a:pt x="12" y="48"/>
                  </a:lnTo>
                  <a:lnTo>
                    <a:pt x="12" y="33"/>
                  </a:lnTo>
                  <a:lnTo>
                    <a:pt x="13" y="17"/>
                  </a:lnTo>
                  <a:lnTo>
                    <a:pt x="15" y="0"/>
                  </a:lnTo>
                  <a:lnTo>
                    <a:pt x="3" y="0"/>
                  </a:lnTo>
                  <a:lnTo>
                    <a:pt x="1" y="17"/>
                  </a:lnTo>
                  <a:lnTo>
                    <a:pt x="0" y="33"/>
                  </a:lnTo>
                  <a:lnTo>
                    <a:pt x="0" y="48"/>
                  </a:lnTo>
                  <a:lnTo>
                    <a:pt x="1" y="61"/>
                  </a:lnTo>
                  <a:lnTo>
                    <a:pt x="4" y="76"/>
                  </a:lnTo>
                  <a:lnTo>
                    <a:pt x="10" y="90"/>
                  </a:lnTo>
                  <a:lnTo>
                    <a:pt x="18" y="105"/>
                  </a:lnTo>
                  <a:lnTo>
                    <a:pt x="30" y="120"/>
                  </a:lnTo>
                  <a:lnTo>
                    <a:pt x="39"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0" name="Freeform 1413"/>
            <p:cNvSpPr>
              <a:spLocks/>
            </p:cNvSpPr>
            <p:nvPr/>
          </p:nvSpPr>
          <p:spPr bwMode="auto">
            <a:xfrm>
              <a:off x="781" y="2779"/>
              <a:ext cx="75" cy="59"/>
            </a:xfrm>
            <a:custGeom>
              <a:avLst/>
              <a:gdLst>
                <a:gd name="T0" fmla="*/ 0 w 225"/>
                <a:gd name="T1" fmla="*/ 1 h 118"/>
                <a:gd name="T2" fmla="*/ 0 w 225"/>
                <a:gd name="T3" fmla="*/ 1 h 118"/>
                <a:gd name="T4" fmla="*/ 0 w 225"/>
                <a:gd name="T5" fmla="*/ 1 h 118"/>
                <a:gd name="T6" fmla="*/ 0 w 225"/>
                <a:gd name="T7" fmla="*/ 1 h 118"/>
                <a:gd name="T8" fmla="*/ 0 w 225"/>
                <a:gd name="T9" fmla="*/ 1 h 118"/>
                <a:gd name="T10" fmla="*/ 0 w 225"/>
                <a:gd name="T11" fmla="*/ 1 h 118"/>
                <a:gd name="T12" fmla="*/ 0 w 225"/>
                <a:gd name="T13" fmla="*/ 1 h 118"/>
                <a:gd name="T14" fmla="*/ 0 w 225"/>
                <a:gd name="T15" fmla="*/ 1 h 118"/>
                <a:gd name="T16" fmla="*/ 0 w 225"/>
                <a:gd name="T17" fmla="*/ 1 h 118"/>
                <a:gd name="T18" fmla="*/ 0 w 225"/>
                <a:gd name="T19" fmla="*/ 0 h 118"/>
                <a:gd name="T20" fmla="*/ 0 w 225"/>
                <a:gd name="T21" fmla="*/ 1 h 118"/>
                <a:gd name="T22" fmla="*/ 0 w 225"/>
                <a:gd name="T23" fmla="*/ 1 h 118"/>
                <a:gd name="T24" fmla="*/ 0 w 225"/>
                <a:gd name="T25" fmla="*/ 1 h 118"/>
                <a:gd name="T26" fmla="*/ 0 w 225"/>
                <a:gd name="T27" fmla="*/ 1 h 118"/>
                <a:gd name="T28" fmla="*/ 0 w 225"/>
                <a:gd name="T29" fmla="*/ 1 h 118"/>
                <a:gd name="T30" fmla="*/ 0 w 225"/>
                <a:gd name="T31" fmla="*/ 1 h 118"/>
                <a:gd name="T32" fmla="*/ 0 w 225"/>
                <a:gd name="T33" fmla="*/ 1 h 118"/>
                <a:gd name="T34" fmla="*/ 0 w 225"/>
                <a:gd name="T35" fmla="*/ 1 h 118"/>
                <a:gd name="T36" fmla="*/ 0 w 225"/>
                <a:gd name="T37" fmla="*/ 1 h 118"/>
                <a:gd name="T38" fmla="*/ 0 w 225"/>
                <a:gd name="T39" fmla="*/ 1 h 118"/>
                <a:gd name="T40" fmla="*/ 0 w 225"/>
                <a:gd name="T41" fmla="*/ 1 h 118"/>
                <a:gd name="T42" fmla="*/ 0 w 225"/>
                <a:gd name="T43" fmla="*/ 1 h 118"/>
                <a:gd name="T44" fmla="*/ 0 w 225"/>
                <a:gd name="T45" fmla="*/ 1 h 118"/>
                <a:gd name="T46" fmla="*/ 0 w 225"/>
                <a:gd name="T47" fmla="*/ 1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5"/>
                <a:gd name="T73" fmla="*/ 0 h 118"/>
                <a:gd name="T74" fmla="*/ 225 w 225"/>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5" h="118">
                  <a:moveTo>
                    <a:pt x="224" y="109"/>
                  </a:moveTo>
                  <a:lnTo>
                    <a:pt x="225" y="109"/>
                  </a:lnTo>
                  <a:lnTo>
                    <a:pt x="206" y="103"/>
                  </a:lnTo>
                  <a:lnTo>
                    <a:pt x="176" y="92"/>
                  </a:lnTo>
                  <a:lnTo>
                    <a:pt x="142" y="75"/>
                  </a:lnTo>
                  <a:lnTo>
                    <a:pt x="104" y="56"/>
                  </a:lnTo>
                  <a:lnTo>
                    <a:pt x="70" y="36"/>
                  </a:lnTo>
                  <a:lnTo>
                    <a:pt x="40" y="19"/>
                  </a:lnTo>
                  <a:lnTo>
                    <a:pt x="19" y="6"/>
                  </a:lnTo>
                  <a:lnTo>
                    <a:pt x="9" y="0"/>
                  </a:lnTo>
                  <a:lnTo>
                    <a:pt x="0" y="4"/>
                  </a:lnTo>
                  <a:lnTo>
                    <a:pt x="10" y="13"/>
                  </a:lnTo>
                  <a:lnTo>
                    <a:pt x="34" y="26"/>
                  </a:lnTo>
                  <a:lnTo>
                    <a:pt x="64" y="43"/>
                  </a:lnTo>
                  <a:lnTo>
                    <a:pt x="98" y="62"/>
                  </a:lnTo>
                  <a:lnTo>
                    <a:pt x="136" y="82"/>
                  </a:lnTo>
                  <a:lnTo>
                    <a:pt x="170" y="98"/>
                  </a:lnTo>
                  <a:lnTo>
                    <a:pt x="200" y="112"/>
                  </a:lnTo>
                  <a:lnTo>
                    <a:pt x="222" y="118"/>
                  </a:lnTo>
                  <a:lnTo>
                    <a:pt x="224" y="118"/>
                  </a:lnTo>
                  <a:lnTo>
                    <a:pt x="222" y="118"/>
                  </a:lnTo>
                  <a:lnTo>
                    <a:pt x="224" y="118"/>
                  </a:lnTo>
                  <a:lnTo>
                    <a:pt x="224"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1" name="Freeform 1414"/>
            <p:cNvSpPr>
              <a:spLocks/>
            </p:cNvSpPr>
            <p:nvPr/>
          </p:nvSpPr>
          <p:spPr bwMode="auto">
            <a:xfrm>
              <a:off x="856" y="2832"/>
              <a:ext cx="61" cy="7"/>
            </a:xfrm>
            <a:custGeom>
              <a:avLst/>
              <a:gdLst>
                <a:gd name="T0" fmla="*/ 0 w 182"/>
                <a:gd name="T1" fmla="*/ 0 h 15"/>
                <a:gd name="T2" fmla="*/ 0 w 182"/>
                <a:gd name="T3" fmla="*/ 0 h 15"/>
                <a:gd name="T4" fmla="*/ 0 w 182"/>
                <a:gd name="T5" fmla="*/ 0 h 15"/>
                <a:gd name="T6" fmla="*/ 0 w 182"/>
                <a:gd name="T7" fmla="*/ 0 h 15"/>
                <a:gd name="T8" fmla="*/ 0 w 182"/>
                <a:gd name="T9" fmla="*/ 0 h 15"/>
                <a:gd name="T10" fmla="*/ 0 w 182"/>
                <a:gd name="T11" fmla="*/ 0 h 15"/>
                <a:gd name="T12" fmla="*/ 0 w 182"/>
                <a:gd name="T13" fmla="*/ 0 h 15"/>
                <a:gd name="T14" fmla="*/ 0 w 182"/>
                <a:gd name="T15" fmla="*/ 0 h 15"/>
                <a:gd name="T16" fmla="*/ 0 w 182"/>
                <a:gd name="T17" fmla="*/ 0 h 15"/>
                <a:gd name="T18" fmla="*/ 0 w 182"/>
                <a:gd name="T19" fmla="*/ 0 h 15"/>
                <a:gd name="T20" fmla="*/ 0 w 182"/>
                <a:gd name="T21" fmla="*/ 0 h 15"/>
                <a:gd name="T22" fmla="*/ 0 w 182"/>
                <a:gd name="T23" fmla="*/ 0 h 15"/>
                <a:gd name="T24" fmla="*/ 0 w 182"/>
                <a:gd name="T25" fmla="*/ 0 h 15"/>
                <a:gd name="T26" fmla="*/ 0 w 182"/>
                <a:gd name="T27" fmla="*/ 0 h 15"/>
                <a:gd name="T28" fmla="*/ 0 w 182"/>
                <a:gd name="T29" fmla="*/ 0 h 15"/>
                <a:gd name="T30" fmla="*/ 0 w 182"/>
                <a:gd name="T31" fmla="*/ 0 h 15"/>
                <a:gd name="T32" fmla="*/ 0 w 182"/>
                <a:gd name="T33" fmla="*/ 0 h 15"/>
                <a:gd name="T34" fmla="*/ 0 w 182"/>
                <a:gd name="T35" fmla="*/ 0 h 15"/>
                <a:gd name="T36" fmla="*/ 0 w 182"/>
                <a:gd name="T37" fmla="*/ 0 h 15"/>
                <a:gd name="T38" fmla="*/ 0 w 182"/>
                <a:gd name="T39" fmla="*/ 0 h 15"/>
                <a:gd name="T40" fmla="*/ 0 w 182"/>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15"/>
                <a:gd name="T65" fmla="*/ 182 w 182"/>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15">
                  <a:moveTo>
                    <a:pt x="179" y="0"/>
                  </a:moveTo>
                  <a:lnTo>
                    <a:pt x="179" y="0"/>
                  </a:lnTo>
                  <a:lnTo>
                    <a:pt x="154" y="2"/>
                  </a:lnTo>
                  <a:lnTo>
                    <a:pt x="135" y="4"/>
                  </a:lnTo>
                  <a:lnTo>
                    <a:pt x="114" y="5"/>
                  </a:lnTo>
                  <a:lnTo>
                    <a:pt x="94" y="6"/>
                  </a:lnTo>
                  <a:lnTo>
                    <a:pt x="73" y="6"/>
                  </a:lnTo>
                  <a:lnTo>
                    <a:pt x="52" y="6"/>
                  </a:lnTo>
                  <a:lnTo>
                    <a:pt x="27" y="5"/>
                  </a:lnTo>
                  <a:lnTo>
                    <a:pt x="0" y="4"/>
                  </a:lnTo>
                  <a:lnTo>
                    <a:pt x="0" y="13"/>
                  </a:lnTo>
                  <a:lnTo>
                    <a:pt x="27" y="14"/>
                  </a:lnTo>
                  <a:lnTo>
                    <a:pt x="52" y="15"/>
                  </a:lnTo>
                  <a:lnTo>
                    <a:pt x="73" y="15"/>
                  </a:lnTo>
                  <a:lnTo>
                    <a:pt x="94" y="15"/>
                  </a:lnTo>
                  <a:lnTo>
                    <a:pt x="114" y="14"/>
                  </a:lnTo>
                  <a:lnTo>
                    <a:pt x="135" y="13"/>
                  </a:lnTo>
                  <a:lnTo>
                    <a:pt x="157" y="10"/>
                  </a:lnTo>
                  <a:lnTo>
                    <a:pt x="182" y="8"/>
                  </a:lnTo>
                  <a:lnTo>
                    <a:pt x="1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 name="Freeform 1415"/>
            <p:cNvSpPr>
              <a:spLocks/>
            </p:cNvSpPr>
            <p:nvPr/>
          </p:nvSpPr>
          <p:spPr bwMode="auto">
            <a:xfrm>
              <a:off x="916" y="2804"/>
              <a:ext cx="53" cy="32"/>
            </a:xfrm>
            <a:custGeom>
              <a:avLst/>
              <a:gdLst>
                <a:gd name="T0" fmla="*/ 0 w 160"/>
                <a:gd name="T1" fmla="*/ 1 h 64"/>
                <a:gd name="T2" fmla="*/ 0 w 160"/>
                <a:gd name="T3" fmla="*/ 1 h 64"/>
                <a:gd name="T4" fmla="*/ 0 w 160"/>
                <a:gd name="T5" fmla="*/ 1 h 64"/>
                <a:gd name="T6" fmla="*/ 0 w 160"/>
                <a:gd name="T7" fmla="*/ 1 h 64"/>
                <a:gd name="T8" fmla="*/ 0 w 160"/>
                <a:gd name="T9" fmla="*/ 1 h 64"/>
                <a:gd name="T10" fmla="*/ 0 w 160"/>
                <a:gd name="T11" fmla="*/ 1 h 64"/>
                <a:gd name="T12" fmla="*/ 0 w 160"/>
                <a:gd name="T13" fmla="*/ 1 h 64"/>
                <a:gd name="T14" fmla="*/ 0 w 160"/>
                <a:gd name="T15" fmla="*/ 1 h 64"/>
                <a:gd name="T16" fmla="*/ 0 w 160"/>
                <a:gd name="T17" fmla="*/ 1 h 64"/>
                <a:gd name="T18" fmla="*/ 0 w 160"/>
                <a:gd name="T19" fmla="*/ 1 h 64"/>
                <a:gd name="T20" fmla="*/ 0 w 160"/>
                <a:gd name="T21" fmla="*/ 1 h 64"/>
                <a:gd name="T22" fmla="*/ 0 w 160"/>
                <a:gd name="T23" fmla="*/ 1 h 64"/>
                <a:gd name="T24" fmla="*/ 0 w 160"/>
                <a:gd name="T25" fmla="*/ 1 h 64"/>
                <a:gd name="T26" fmla="*/ 0 w 160"/>
                <a:gd name="T27" fmla="*/ 1 h 64"/>
                <a:gd name="T28" fmla="*/ 0 w 160"/>
                <a:gd name="T29" fmla="*/ 1 h 64"/>
                <a:gd name="T30" fmla="*/ 0 w 160"/>
                <a:gd name="T31" fmla="*/ 1 h 64"/>
                <a:gd name="T32" fmla="*/ 0 w 160"/>
                <a:gd name="T33" fmla="*/ 1 h 64"/>
                <a:gd name="T34" fmla="*/ 0 w 160"/>
                <a:gd name="T35" fmla="*/ 1 h 64"/>
                <a:gd name="T36" fmla="*/ 0 w 160"/>
                <a:gd name="T37" fmla="*/ 0 h 64"/>
                <a:gd name="T38" fmla="*/ 0 w 160"/>
                <a:gd name="T39" fmla="*/ 0 h 64"/>
                <a:gd name="T40" fmla="*/ 0 w 160"/>
                <a:gd name="T41" fmla="*/ 1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64"/>
                <a:gd name="T65" fmla="*/ 160 w 16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64">
                  <a:moveTo>
                    <a:pt x="144" y="5"/>
                  </a:moveTo>
                  <a:lnTo>
                    <a:pt x="142" y="5"/>
                  </a:lnTo>
                  <a:lnTo>
                    <a:pt x="148" y="19"/>
                  </a:lnTo>
                  <a:lnTo>
                    <a:pt x="144" y="29"/>
                  </a:lnTo>
                  <a:lnTo>
                    <a:pt x="130" y="37"/>
                  </a:lnTo>
                  <a:lnTo>
                    <a:pt x="108" y="43"/>
                  </a:lnTo>
                  <a:lnTo>
                    <a:pt x="81" y="47"/>
                  </a:lnTo>
                  <a:lnTo>
                    <a:pt x="53" y="51"/>
                  </a:lnTo>
                  <a:lnTo>
                    <a:pt x="26" y="53"/>
                  </a:lnTo>
                  <a:lnTo>
                    <a:pt x="0" y="56"/>
                  </a:lnTo>
                  <a:lnTo>
                    <a:pt x="3" y="64"/>
                  </a:lnTo>
                  <a:lnTo>
                    <a:pt x="26" y="62"/>
                  </a:lnTo>
                  <a:lnTo>
                    <a:pt x="56" y="60"/>
                  </a:lnTo>
                  <a:lnTo>
                    <a:pt x="84" y="56"/>
                  </a:lnTo>
                  <a:lnTo>
                    <a:pt x="111" y="51"/>
                  </a:lnTo>
                  <a:lnTo>
                    <a:pt x="136" y="44"/>
                  </a:lnTo>
                  <a:lnTo>
                    <a:pt x="153" y="33"/>
                  </a:lnTo>
                  <a:lnTo>
                    <a:pt x="160" y="19"/>
                  </a:lnTo>
                  <a:lnTo>
                    <a:pt x="154" y="0"/>
                  </a:lnTo>
                  <a:lnTo>
                    <a:pt x="153" y="0"/>
                  </a:lnTo>
                  <a:lnTo>
                    <a:pt x="14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3" name="Freeform 1416"/>
            <p:cNvSpPr>
              <a:spLocks/>
            </p:cNvSpPr>
            <p:nvPr/>
          </p:nvSpPr>
          <p:spPr bwMode="auto">
            <a:xfrm>
              <a:off x="928" y="2746"/>
              <a:ext cx="39" cy="60"/>
            </a:xfrm>
            <a:custGeom>
              <a:avLst/>
              <a:gdLst>
                <a:gd name="T0" fmla="*/ 0 w 117"/>
                <a:gd name="T1" fmla="*/ 1 h 120"/>
                <a:gd name="T2" fmla="*/ 0 w 117"/>
                <a:gd name="T3" fmla="*/ 1 h 120"/>
                <a:gd name="T4" fmla="*/ 0 w 117"/>
                <a:gd name="T5" fmla="*/ 1 h 120"/>
                <a:gd name="T6" fmla="*/ 0 w 117"/>
                <a:gd name="T7" fmla="*/ 1 h 120"/>
                <a:gd name="T8" fmla="*/ 0 w 117"/>
                <a:gd name="T9" fmla="*/ 1 h 120"/>
                <a:gd name="T10" fmla="*/ 0 w 117"/>
                <a:gd name="T11" fmla="*/ 1 h 120"/>
                <a:gd name="T12" fmla="*/ 0 w 117"/>
                <a:gd name="T13" fmla="*/ 1 h 120"/>
                <a:gd name="T14" fmla="*/ 0 w 117"/>
                <a:gd name="T15" fmla="*/ 1 h 120"/>
                <a:gd name="T16" fmla="*/ 0 w 117"/>
                <a:gd name="T17" fmla="*/ 1 h 120"/>
                <a:gd name="T18" fmla="*/ 0 w 117"/>
                <a:gd name="T19" fmla="*/ 1 h 120"/>
                <a:gd name="T20" fmla="*/ 0 w 117"/>
                <a:gd name="T21" fmla="*/ 1 h 120"/>
                <a:gd name="T22" fmla="*/ 0 w 117"/>
                <a:gd name="T23" fmla="*/ 1 h 120"/>
                <a:gd name="T24" fmla="*/ 0 w 117"/>
                <a:gd name="T25" fmla="*/ 1 h 120"/>
                <a:gd name="T26" fmla="*/ 0 w 117"/>
                <a:gd name="T27" fmla="*/ 1 h 120"/>
                <a:gd name="T28" fmla="*/ 0 w 117"/>
                <a:gd name="T29" fmla="*/ 1 h 120"/>
                <a:gd name="T30" fmla="*/ 0 w 117"/>
                <a:gd name="T31" fmla="*/ 1 h 120"/>
                <a:gd name="T32" fmla="*/ 0 w 117"/>
                <a:gd name="T33" fmla="*/ 1 h 120"/>
                <a:gd name="T34" fmla="*/ 0 w 117"/>
                <a:gd name="T35" fmla="*/ 1 h 120"/>
                <a:gd name="T36" fmla="*/ 0 w 117"/>
                <a:gd name="T37" fmla="*/ 1 h 120"/>
                <a:gd name="T38" fmla="*/ 0 w 117"/>
                <a:gd name="T39" fmla="*/ 1 h 120"/>
                <a:gd name="T40" fmla="*/ 0 w 117"/>
                <a:gd name="T41" fmla="*/ 1 h 120"/>
                <a:gd name="T42" fmla="*/ 0 w 117"/>
                <a:gd name="T43" fmla="*/ 0 h 120"/>
                <a:gd name="T44" fmla="*/ 0 w 117"/>
                <a:gd name="T45" fmla="*/ 1 h 120"/>
                <a:gd name="T46" fmla="*/ 0 w 117"/>
                <a:gd name="T47" fmla="*/ 1 h 1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20"/>
                <a:gd name="T74" fmla="*/ 117 w 117"/>
                <a:gd name="T75" fmla="*/ 120 h 1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20">
                  <a:moveTo>
                    <a:pt x="30" y="18"/>
                  </a:moveTo>
                  <a:lnTo>
                    <a:pt x="21" y="24"/>
                  </a:lnTo>
                  <a:lnTo>
                    <a:pt x="32" y="37"/>
                  </a:lnTo>
                  <a:lnTo>
                    <a:pt x="44" y="48"/>
                  </a:lnTo>
                  <a:lnTo>
                    <a:pt x="56" y="61"/>
                  </a:lnTo>
                  <a:lnTo>
                    <a:pt x="68" y="73"/>
                  </a:lnTo>
                  <a:lnTo>
                    <a:pt x="78" y="85"/>
                  </a:lnTo>
                  <a:lnTo>
                    <a:pt x="89" y="97"/>
                  </a:lnTo>
                  <a:lnTo>
                    <a:pt x="99" y="109"/>
                  </a:lnTo>
                  <a:lnTo>
                    <a:pt x="108" y="120"/>
                  </a:lnTo>
                  <a:lnTo>
                    <a:pt x="117" y="115"/>
                  </a:lnTo>
                  <a:lnTo>
                    <a:pt x="108" y="105"/>
                  </a:lnTo>
                  <a:lnTo>
                    <a:pt x="97" y="93"/>
                  </a:lnTo>
                  <a:lnTo>
                    <a:pt x="87" y="81"/>
                  </a:lnTo>
                  <a:lnTo>
                    <a:pt x="77" y="69"/>
                  </a:lnTo>
                  <a:lnTo>
                    <a:pt x="65" y="57"/>
                  </a:lnTo>
                  <a:lnTo>
                    <a:pt x="53" y="44"/>
                  </a:lnTo>
                  <a:lnTo>
                    <a:pt x="41" y="32"/>
                  </a:lnTo>
                  <a:lnTo>
                    <a:pt x="30" y="19"/>
                  </a:lnTo>
                  <a:lnTo>
                    <a:pt x="21" y="25"/>
                  </a:lnTo>
                  <a:lnTo>
                    <a:pt x="30" y="18"/>
                  </a:lnTo>
                  <a:lnTo>
                    <a:pt x="0" y="0"/>
                  </a:lnTo>
                  <a:lnTo>
                    <a:pt x="21" y="24"/>
                  </a:lnTo>
                  <a:lnTo>
                    <a:pt x="3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4" name="Freeform 1417"/>
            <p:cNvSpPr>
              <a:spLocks/>
            </p:cNvSpPr>
            <p:nvPr/>
          </p:nvSpPr>
          <p:spPr bwMode="auto">
            <a:xfrm>
              <a:off x="935" y="2756"/>
              <a:ext cx="54" cy="54"/>
            </a:xfrm>
            <a:custGeom>
              <a:avLst/>
              <a:gdLst>
                <a:gd name="T0" fmla="*/ 0 w 162"/>
                <a:gd name="T1" fmla="*/ 0 h 109"/>
                <a:gd name="T2" fmla="*/ 0 w 162"/>
                <a:gd name="T3" fmla="*/ 0 h 109"/>
                <a:gd name="T4" fmla="*/ 0 w 162"/>
                <a:gd name="T5" fmla="*/ 0 h 109"/>
                <a:gd name="T6" fmla="*/ 0 w 162"/>
                <a:gd name="T7" fmla="*/ 0 h 109"/>
                <a:gd name="T8" fmla="*/ 0 w 162"/>
                <a:gd name="T9" fmla="*/ 0 h 109"/>
                <a:gd name="T10" fmla="*/ 0 w 162"/>
                <a:gd name="T11" fmla="*/ 0 h 109"/>
                <a:gd name="T12" fmla="*/ 0 w 162"/>
                <a:gd name="T13" fmla="*/ 0 h 109"/>
                <a:gd name="T14" fmla="*/ 0 w 162"/>
                <a:gd name="T15" fmla="*/ 0 h 109"/>
                <a:gd name="T16" fmla="*/ 0 w 162"/>
                <a:gd name="T17" fmla="*/ 0 h 109"/>
                <a:gd name="T18" fmla="*/ 0 w 162"/>
                <a:gd name="T19" fmla="*/ 0 h 109"/>
                <a:gd name="T20" fmla="*/ 0 w 162"/>
                <a:gd name="T21" fmla="*/ 0 h 109"/>
                <a:gd name="T22" fmla="*/ 0 w 162"/>
                <a:gd name="T23" fmla="*/ 0 h 109"/>
                <a:gd name="T24" fmla="*/ 0 w 162"/>
                <a:gd name="T25" fmla="*/ 0 h 109"/>
                <a:gd name="T26" fmla="*/ 0 w 162"/>
                <a:gd name="T27" fmla="*/ 0 h 109"/>
                <a:gd name="T28" fmla="*/ 0 w 162"/>
                <a:gd name="T29" fmla="*/ 0 h 109"/>
                <a:gd name="T30" fmla="*/ 0 w 162"/>
                <a:gd name="T31" fmla="*/ 0 h 109"/>
                <a:gd name="T32" fmla="*/ 0 w 162"/>
                <a:gd name="T33" fmla="*/ 0 h 109"/>
                <a:gd name="T34" fmla="*/ 0 w 162"/>
                <a:gd name="T35" fmla="*/ 0 h 109"/>
                <a:gd name="T36" fmla="*/ 0 w 162"/>
                <a:gd name="T37" fmla="*/ 0 h 109"/>
                <a:gd name="T38" fmla="*/ 0 w 162"/>
                <a:gd name="T39" fmla="*/ 0 h 109"/>
                <a:gd name="T40" fmla="*/ 0 w 162"/>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09"/>
                <a:gd name="T65" fmla="*/ 162 w 162"/>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09">
                  <a:moveTo>
                    <a:pt x="162" y="101"/>
                  </a:moveTo>
                  <a:lnTo>
                    <a:pt x="162" y="101"/>
                  </a:lnTo>
                  <a:lnTo>
                    <a:pt x="138" y="93"/>
                  </a:lnTo>
                  <a:lnTo>
                    <a:pt x="117" y="82"/>
                  </a:lnTo>
                  <a:lnTo>
                    <a:pt x="99" y="70"/>
                  </a:lnTo>
                  <a:lnTo>
                    <a:pt x="79" y="57"/>
                  </a:lnTo>
                  <a:lnTo>
                    <a:pt x="62" y="42"/>
                  </a:lnTo>
                  <a:lnTo>
                    <a:pt x="45" y="28"/>
                  </a:lnTo>
                  <a:lnTo>
                    <a:pt x="27" y="14"/>
                  </a:lnTo>
                  <a:lnTo>
                    <a:pt x="9" y="0"/>
                  </a:lnTo>
                  <a:lnTo>
                    <a:pt x="0" y="7"/>
                  </a:lnTo>
                  <a:lnTo>
                    <a:pt x="18" y="21"/>
                  </a:lnTo>
                  <a:lnTo>
                    <a:pt x="36" y="35"/>
                  </a:lnTo>
                  <a:lnTo>
                    <a:pt x="53" y="49"/>
                  </a:lnTo>
                  <a:lnTo>
                    <a:pt x="70" y="64"/>
                  </a:lnTo>
                  <a:lnTo>
                    <a:pt x="90" y="77"/>
                  </a:lnTo>
                  <a:lnTo>
                    <a:pt x="111" y="89"/>
                  </a:lnTo>
                  <a:lnTo>
                    <a:pt x="132" y="100"/>
                  </a:lnTo>
                  <a:lnTo>
                    <a:pt x="156" y="109"/>
                  </a:lnTo>
                  <a:lnTo>
                    <a:pt x="16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5" name="Freeform 1418"/>
            <p:cNvSpPr>
              <a:spLocks/>
            </p:cNvSpPr>
            <p:nvPr/>
          </p:nvSpPr>
          <p:spPr bwMode="auto">
            <a:xfrm>
              <a:off x="987" y="2802"/>
              <a:ext cx="124" cy="22"/>
            </a:xfrm>
            <a:custGeom>
              <a:avLst/>
              <a:gdLst>
                <a:gd name="T0" fmla="*/ 0 w 374"/>
                <a:gd name="T1" fmla="*/ 0 h 44"/>
                <a:gd name="T2" fmla="*/ 0 w 374"/>
                <a:gd name="T3" fmla="*/ 0 h 44"/>
                <a:gd name="T4" fmla="*/ 0 w 374"/>
                <a:gd name="T5" fmla="*/ 1 h 44"/>
                <a:gd name="T6" fmla="*/ 0 w 374"/>
                <a:gd name="T7" fmla="*/ 1 h 44"/>
                <a:gd name="T8" fmla="*/ 0 w 374"/>
                <a:gd name="T9" fmla="*/ 1 h 44"/>
                <a:gd name="T10" fmla="*/ 0 w 374"/>
                <a:gd name="T11" fmla="*/ 1 h 44"/>
                <a:gd name="T12" fmla="*/ 0 w 374"/>
                <a:gd name="T13" fmla="*/ 1 h 44"/>
                <a:gd name="T14" fmla="*/ 0 w 374"/>
                <a:gd name="T15" fmla="*/ 1 h 44"/>
                <a:gd name="T16" fmla="*/ 0 w 374"/>
                <a:gd name="T17" fmla="*/ 1 h 44"/>
                <a:gd name="T18" fmla="*/ 0 w 374"/>
                <a:gd name="T19" fmla="*/ 1 h 44"/>
                <a:gd name="T20" fmla="*/ 0 w 374"/>
                <a:gd name="T21" fmla="*/ 1 h 44"/>
                <a:gd name="T22" fmla="*/ 0 w 374"/>
                <a:gd name="T23" fmla="*/ 1 h 44"/>
                <a:gd name="T24" fmla="*/ 0 w 374"/>
                <a:gd name="T25" fmla="*/ 1 h 44"/>
                <a:gd name="T26" fmla="*/ 0 w 374"/>
                <a:gd name="T27" fmla="*/ 1 h 44"/>
                <a:gd name="T28" fmla="*/ 0 w 374"/>
                <a:gd name="T29" fmla="*/ 1 h 44"/>
                <a:gd name="T30" fmla="*/ 0 w 374"/>
                <a:gd name="T31" fmla="*/ 1 h 44"/>
                <a:gd name="T32" fmla="*/ 0 w 374"/>
                <a:gd name="T33" fmla="*/ 1 h 44"/>
                <a:gd name="T34" fmla="*/ 0 w 374"/>
                <a:gd name="T35" fmla="*/ 1 h 44"/>
                <a:gd name="T36" fmla="*/ 0 w 374"/>
                <a:gd name="T37" fmla="*/ 1 h 44"/>
                <a:gd name="T38" fmla="*/ 0 w 374"/>
                <a:gd name="T39" fmla="*/ 1 h 44"/>
                <a:gd name="T40" fmla="*/ 0 w 374"/>
                <a:gd name="T41" fmla="*/ 1 h 44"/>
                <a:gd name="T42" fmla="*/ 0 w 374"/>
                <a:gd name="T43" fmla="*/ 1 h 44"/>
                <a:gd name="T44" fmla="*/ 0 w 374"/>
                <a:gd name="T45" fmla="*/ 1 h 44"/>
                <a:gd name="T46" fmla="*/ 0 w 374"/>
                <a:gd name="T47" fmla="*/ 1 h 44"/>
                <a:gd name="T48" fmla="*/ 0 w 374"/>
                <a:gd name="T49" fmla="*/ 1 h 44"/>
                <a:gd name="T50" fmla="*/ 0 w 374"/>
                <a:gd name="T51" fmla="*/ 1 h 44"/>
                <a:gd name="T52" fmla="*/ 0 w 374"/>
                <a:gd name="T53" fmla="*/ 1 h 44"/>
                <a:gd name="T54" fmla="*/ 0 w 374"/>
                <a:gd name="T55" fmla="*/ 1 h 44"/>
                <a:gd name="T56" fmla="*/ 0 w 374"/>
                <a:gd name="T57" fmla="*/ 1 h 44"/>
                <a:gd name="T58" fmla="*/ 0 w 374"/>
                <a:gd name="T59" fmla="*/ 1 h 44"/>
                <a:gd name="T60" fmla="*/ 0 w 374"/>
                <a:gd name="T61" fmla="*/ 1 h 44"/>
                <a:gd name="T62" fmla="*/ 0 w 374"/>
                <a:gd name="T63" fmla="*/ 1 h 44"/>
                <a:gd name="T64" fmla="*/ 0 w 374"/>
                <a:gd name="T65" fmla="*/ 1 h 44"/>
                <a:gd name="T66" fmla="*/ 0 w 374"/>
                <a:gd name="T67" fmla="*/ 1 h 44"/>
                <a:gd name="T68" fmla="*/ 0 w 374"/>
                <a:gd name="T69" fmla="*/ 1 h 44"/>
                <a:gd name="T70" fmla="*/ 0 w 374"/>
                <a:gd name="T71" fmla="*/ 1 h 44"/>
                <a:gd name="T72" fmla="*/ 0 w 374"/>
                <a:gd name="T73" fmla="*/ 0 h 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4"/>
                <a:gd name="T112" fmla="*/ 0 h 44"/>
                <a:gd name="T113" fmla="*/ 374 w 374"/>
                <a:gd name="T114" fmla="*/ 44 h 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4" h="44">
                  <a:moveTo>
                    <a:pt x="368" y="0"/>
                  </a:moveTo>
                  <a:lnTo>
                    <a:pt x="368" y="0"/>
                  </a:lnTo>
                  <a:lnTo>
                    <a:pt x="347" y="8"/>
                  </a:lnTo>
                  <a:lnTo>
                    <a:pt x="326" y="15"/>
                  </a:lnTo>
                  <a:lnTo>
                    <a:pt x="305" y="22"/>
                  </a:lnTo>
                  <a:lnTo>
                    <a:pt x="282" y="27"/>
                  </a:lnTo>
                  <a:lnTo>
                    <a:pt x="258" y="30"/>
                  </a:lnTo>
                  <a:lnTo>
                    <a:pt x="236" y="34"/>
                  </a:lnTo>
                  <a:lnTo>
                    <a:pt x="212" y="35"/>
                  </a:lnTo>
                  <a:lnTo>
                    <a:pt x="190" y="36"/>
                  </a:lnTo>
                  <a:lnTo>
                    <a:pt x="164" y="36"/>
                  </a:lnTo>
                  <a:lnTo>
                    <a:pt x="140" y="34"/>
                  </a:lnTo>
                  <a:lnTo>
                    <a:pt x="118" y="31"/>
                  </a:lnTo>
                  <a:lnTo>
                    <a:pt x="95" y="28"/>
                  </a:lnTo>
                  <a:lnTo>
                    <a:pt x="71" y="25"/>
                  </a:lnTo>
                  <a:lnTo>
                    <a:pt x="49" y="20"/>
                  </a:lnTo>
                  <a:lnTo>
                    <a:pt x="27" y="14"/>
                  </a:lnTo>
                  <a:lnTo>
                    <a:pt x="6" y="8"/>
                  </a:lnTo>
                  <a:lnTo>
                    <a:pt x="0" y="16"/>
                  </a:lnTo>
                  <a:lnTo>
                    <a:pt x="24" y="23"/>
                  </a:lnTo>
                  <a:lnTo>
                    <a:pt x="46" y="28"/>
                  </a:lnTo>
                  <a:lnTo>
                    <a:pt x="69" y="34"/>
                  </a:lnTo>
                  <a:lnTo>
                    <a:pt x="92" y="37"/>
                  </a:lnTo>
                  <a:lnTo>
                    <a:pt x="115" y="40"/>
                  </a:lnTo>
                  <a:lnTo>
                    <a:pt x="140" y="42"/>
                  </a:lnTo>
                  <a:lnTo>
                    <a:pt x="164" y="44"/>
                  </a:lnTo>
                  <a:lnTo>
                    <a:pt x="190" y="44"/>
                  </a:lnTo>
                  <a:lnTo>
                    <a:pt x="212" y="43"/>
                  </a:lnTo>
                  <a:lnTo>
                    <a:pt x="236" y="42"/>
                  </a:lnTo>
                  <a:lnTo>
                    <a:pt x="261" y="39"/>
                  </a:lnTo>
                  <a:lnTo>
                    <a:pt x="285" y="36"/>
                  </a:lnTo>
                  <a:lnTo>
                    <a:pt x="308" y="30"/>
                  </a:lnTo>
                  <a:lnTo>
                    <a:pt x="332" y="24"/>
                  </a:lnTo>
                  <a:lnTo>
                    <a:pt x="353" y="16"/>
                  </a:lnTo>
                  <a:lnTo>
                    <a:pt x="374" y="7"/>
                  </a:lnTo>
                  <a:lnTo>
                    <a:pt x="3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6" name="Freeform 1419"/>
            <p:cNvSpPr>
              <a:spLocks/>
            </p:cNvSpPr>
            <p:nvPr/>
          </p:nvSpPr>
          <p:spPr bwMode="auto">
            <a:xfrm>
              <a:off x="1102" y="2775"/>
              <a:ext cx="14" cy="30"/>
            </a:xfrm>
            <a:custGeom>
              <a:avLst/>
              <a:gdLst>
                <a:gd name="T0" fmla="*/ 0 w 40"/>
                <a:gd name="T1" fmla="*/ 0 h 62"/>
                <a:gd name="T2" fmla="*/ 0 w 40"/>
                <a:gd name="T3" fmla="*/ 0 h 62"/>
                <a:gd name="T4" fmla="*/ 0 w 40"/>
                <a:gd name="T5" fmla="*/ 0 h 62"/>
                <a:gd name="T6" fmla="*/ 0 w 40"/>
                <a:gd name="T7" fmla="*/ 0 h 62"/>
                <a:gd name="T8" fmla="*/ 0 w 40"/>
                <a:gd name="T9" fmla="*/ 0 h 62"/>
                <a:gd name="T10" fmla="*/ 0 w 40"/>
                <a:gd name="T11" fmla="*/ 0 h 62"/>
                <a:gd name="T12" fmla="*/ 0 w 40"/>
                <a:gd name="T13" fmla="*/ 0 h 62"/>
                <a:gd name="T14" fmla="*/ 0 w 40"/>
                <a:gd name="T15" fmla="*/ 0 h 62"/>
                <a:gd name="T16" fmla="*/ 0 w 40"/>
                <a:gd name="T17" fmla="*/ 0 h 62"/>
                <a:gd name="T18" fmla="*/ 0 w 40"/>
                <a:gd name="T19" fmla="*/ 0 h 62"/>
                <a:gd name="T20" fmla="*/ 0 w 40"/>
                <a:gd name="T21" fmla="*/ 0 h 62"/>
                <a:gd name="T22" fmla="*/ 0 w 40"/>
                <a:gd name="T23" fmla="*/ 0 h 62"/>
                <a:gd name="T24" fmla="*/ 0 w 40"/>
                <a:gd name="T25" fmla="*/ 0 h 62"/>
                <a:gd name="T26" fmla="*/ 0 w 40"/>
                <a:gd name="T27" fmla="*/ 0 h 62"/>
                <a:gd name="T28" fmla="*/ 0 w 40"/>
                <a:gd name="T29" fmla="*/ 0 h 62"/>
                <a:gd name="T30" fmla="*/ 0 w 40"/>
                <a:gd name="T31" fmla="*/ 0 h 62"/>
                <a:gd name="T32" fmla="*/ 0 w 40"/>
                <a:gd name="T33" fmla="*/ 0 h 62"/>
                <a:gd name="T34" fmla="*/ 0 w 40"/>
                <a:gd name="T35" fmla="*/ 0 h 62"/>
                <a:gd name="T36" fmla="*/ 0 w 40"/>
                <a:gd name="T37" fmla="*/ 0 h 62"/>
                <a:gd name="T38" fmla="*/ 0 w 40"/>
                <a:gd name="T39" fmla="*/ 0 h 62"/>
                <a:gd name="T40" fmla="*/ 0 w 40"/>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62"/>
                <a:gd name="T65" fmla="*/ 40 w 40"/>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62">
                  <a:moveTo>
                    <a:pt x="0" y="7"/>
                  </a:moveTo>
                  <a:lnTo>
                    <a:pt x="0" y="7"/>
                  </a:lnTo>
                  <a:lnTo>
                    <a:pt x="9" y="13"/>
                  </a:lnTo>
                  <a:lnTo>
                    <a:pt x="16" y="18"/>
                  </a:lnTo>
                  <a:lnTo>
                    <a:pt x="21" y="26"/>
                  </a:lnTo>
                  <a:lnTo>
                    <a:pt x="27" y="34"/>
                  </a:lnTo>
                  <a:lnTo>
                    <a:pt x="28" y="40"/>
                  </a:lnTo>
                  <a:lnTo>
                    <a:pt x="28" y="45"/>
                  </a:lnTo>
                  <a:lnTo>
                    <a:pt x="27" y="51"/>
                  </a:lnTo>
                  <a:lnTo>
                    <a:pt x="21" y="55"/>
                  </a:lnTo>
                  <a:lnTo>
                    <a:pt x="27" y="62"/>
                  </a:lnTo>
                  <a:lnTo>
                    <a:pt x="36" y="55"/>
                  </a:lnTo>
                  <a:lnTo>
                    <a:pt x="40" y="48"/>
                  </a:lnTo>
                  <a:lnTo>
                    <a:pt x="40" y="40"/>
                  </a:lnTo>
                  <a:lnTo>
                    <a:pt x="38" y="31"/>
                  </a:lnTo>
                  <a:lnTo>
                    <a:pt x="33" y="22"/>
                  </a:lnTo>
                  <a:lnTo>
                    <a:pt x="25" y="14"/>
                  </a:lnTo>
                  <a:lnTo>
                    <a:pt x="18" y="7"/>
                  </a:lnTo>
                  <a:lnTo>
                    <a:pt x="9"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7" name="Freeform 1420"/>
            <p:cNvSpPr>
              <a:spLocks/>
            </p:cNvSpPr>
            <p:nvPr/>
          </p:nvSpPr>
          <p:spPr bwMode="auto">
            <a:xfrm>
              <a:off x="988" y="2667"/>
              <a:ext cx="117" cy="111"/>
            </a:xfrm>
            <a:custGeom>
              <a:avLst/>
              <a:gdLst>
                <a:gd name="T0" fmla="*/ 0 w 353"/>
                <a:gd name="T1" fmla="*/ 1 h 222"/>
                <a:gd name="T2" fmla="*/ 0 w 353"/>
                <a:gd name="T3" fmla="*/ 1 h 222"/>
                <a:gd name="T4" fmla="*/ 0 w 353"/>
                <a:gd name="T5" fmla="*/ 1 h 222"/>
                <a:gd name="T6" fmla="*/ 0 w 353"/>
                <a:gd name="T7" fmla="*/ 1 h 222"/>
                <a:gd name="T8" fmla="*/ 0 w 353"/>
                <a:gd name="T9" fmla="*/ 1 h 222"/>
                <a:gd name="T10" fmla="*/ 0 w 353"/>
                <a:gd name="T11" fmla="*/ 1 h 222"/>
                <a:gd name="T12" fmla="*/ 0 w 353"/>
                <a:gd name="T13" fmla="*/ 1 h 222"/>
                <a:gd name="T14" fmla="*/ 0 w 353"/>
                <a:gd name="T15" fmla="*/ 1 h 222"/>
                <a:gd name="T16" fmla="*/ 0 w 353"/>
                <a:gd name="T17" fmla="*/ 1 h 222"/>
                <a:gd name="T18" fmla="*/ 0 w 353"/>
                <a:gd name="T19" fmla="*/ 1 h 222"/>
                <a:gd name="T20" fmla="*/ 0 w 353"/>
                <a:gd name="T21" fmla="*/ 1 h 222"/>
                <a:gd name="T22" fmla="*/ 0 w 353"/>
                <a:gd name="T23" fmla="*/ 1 h 222"/>
                <a:gd name="T24" fmla="*/ 0 w 353"/>
                <a:gd name="T25" fmla="*/ 1 h 222"/>
                <a:gd name="T26" fmla="*/ 0 w 353"/>
                <a:gd name="T27" fmla="*/ 1 h 222"/>
                <a:gd name="T28" fmla="*/ 0 w 353"/>
                <a:gd name="T29" fmla="*/ 1 h 222"/>
                <a:gd name="T30" fmla="*/ 0 w 353"/>
                <a:gd name="T31" fmla="*/ 1 h 222"/>
                <a:gd name="T32" fmla="*/ 0 w 353"/>
                <a:gd name="T33" fmla="*/ 1 h 222"/>
                <a:gd name="T34" fmla="*/ 0 w 353"/>
                <a:gd name="T35" fmla="*/ 1 h 222"/>
                <a:gd name="T36" fmla="*/ 0 w 353"/>
                <a:gd name="T37" fmla="*/ 1 h 222"/>
                <a:gd name="T38" fmla="*/ 0 w 353"/>
                <a:gd name="T39" fmla="*/ 1 h 222"/>
                <a:gd name="T40" fmla="*/ 0 w 353"/>
                <a:gd name="T41" fmla="*/ 1 h 222"/>
                <a:gd name="T42" fmla="*/ 0 w 353"/>
                <a:gd name="T43" fmla="*/ 1 h 222"/>
                <a:gd name="T44" fmla="*/ 0 w 353"/>
                <a:gd name="T45" fmla="*/ 1 h 222"/>
                <a:gd name="T46" fmla="*/ 0 w 353"/>
                <a:gd name="T47" fmla="*/ 1 h 222"/>
                <a:gd name="T48" fmla="*/ 0 w 353"/>
                <a:gd name="T49" fmla="*/ 1 h 222"/>
                <a:gd name="T50" fmla="*/ 0 w 353"/>
                <a:gd name="T51" fmla="*/ 1 h 222"/>
                <a:gd name="T52" fmla="*/ 0 w 353"/>
                <a:gd name="T53" fmla="*/ 1 h 222"/>
                <a:gd name="T54" fmla="*/ 0 w 353"/>
                <a:gd name="T55" fmla="*/ 1 h 222"/>
                <a:gd name="T56" fmla="*/ 0 w 353"/>
                <a:gd name="T57" fmla="*/ 1 h 222"/>
                <a:gd name="T58" fmla="*/ 0 w 353"/>
                <a:gd name="T59" fmla="*/ 1 h 222"/>
                <a:gd name="T60" fmla="*/ 0 w 353"/>
                <a:gd name="T61" fmla="*/ 1 h 222"/>
                <a:gd name="T62" fmla="*/ 0 w 353"/>
                <a:gd name="T63" fmla="*/ 1 h 222"/>
                <a:gd name="T64" fmla="*/ 0 w 353"/>
                <a:gd name="T65" fmla="*/ 1 h 222"/>
                <a:gd name="T66" fmla="*/ 0 w 353"/>
                <a:gd name="T67" fmla="*/ 1 h 222"/>
                <a:gd name="T68" fmla="*/ 0 w 353"/>
                <a:gd name="T69" fmla="*/ 0 h 222"/>
                <a:gd name="T70" fmla="*/ 0 w 353"/>
                <a:gd name="T71" fmla="*/ 0 h 222"/>
                <a:gd name="T72" fmla="*/ 0 w 353"/>
                <a:gd name="T73" fmla="*/ 1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3"/>
                <a:gd name="T112" fmla="*/ 0 h 222"/>
                <a:gd name="T113" fmla="*/ 353 w 35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3" h="222">
                  <a:moveTo>
                    <a:pt x="0" y="7"/>
                  </a:moveTo>
                  <a:lnTo>
                    <a:pt x="0" y="7"/>
                  </a:lnTo>
                  <a:lnTo>
                    <a:pt x="24" y="20"/>
                  </a:lnTo>
                  <a:lnTo>
                    <a:pt x="48" y="31"/>
                  </a:lnTo>
                  <a:lnTo>
                    <a:pt x="70" y="44"/>
                  </a:lnTo>
                  <a:lnTo>
                    <a:pt x="91" y="57"/>
                  </a:lnTo>
                  <a:lnTo>
                    <a:pt x="113" y="71"/>
                  </a:lnTo>
                  <a:lnTo>
                    <a:pt x="134" y="84"/>
                  </a:lnTo>
                  <a:lnTo>
                    <a:pt x="155" y="97"/>
                  </a:lnTo>
                  <a:lnTo>
                    <a:pt x="176" y="110"/>
                  </a:lnTo>
                  <a:lnTo>
                    <a:pt x="197" y="124"/>
                  </a:lnTo>
                  <a:lnTo>
                    <a:pt x="218" y="138"/>
                  </a:lnTo>
                  <a:lnTo>
                    <a:pt x="239" y="151"/>
                  </a:lnTo>
                  <a:lnTo>
                    <a:pt x="260" y="165"/>
                  </a:lnTo>
                  <a:lnTo>
                    <a:pt x="281" y="179"/>
                  </a:lnTo>
                  <a:lnTo>
                    <a:pt x="302" y="193"/>
                  </a:lnTo>
                  <a:lnTo>
                    <a:pt x="323" y="207"/>
                  </a:lnTo>
                  <a:lnTo>
                    <a:pt x="344" y="222"/>
                  </a:lnTo>
                  <a:lnTo>
                    <a:pt x="353" y="215"/>
                  </a:lnTo>
                  <a:lnTo>
                    <a:pt x="332" y="201"/>
                  </a:lnTo>
                  <a:lnTo>
                    <a:pt x="311" y="187"/>
                  </a:lnTo>
                  <a:lnTo>
                    <a:pt x="290" y="173"/>
                  </a:lnTo>
                  <a:lnTo>
                    <a:pt x="269" y="159"/>
                  </a:lnTo>
                  <a:lnTo>
                    <a:pt x="248" y="145"/>
                  </a:lnTo>
                  <a:lnTo>
                    <a:pt x="227" y="132"/>
                  </a:lnTo>
                  <a:lnTo>
                    <a:pt x="206" y="118"/>
                  </a:lnTo>
                  <a:lnTo>
                    <a:pt x="185" y="104"/>
                  </a:lnTo>
                  <a:lnTo>
                    <a:pt x="164" y="91"/>
                  </a:lnTo>
                  <a:lnTo>
                    <a:pt x="143" y="78"/>
                  </a:lnTo>
                  <a:lnTo>
                    <a:pt x="122" y="65"/>
                  </a:lnTo>
                  <a:lnTo>
                    <a:pt x="100" y="51"/>
                  </a:lnTo>
                  <a:lnTo>
                    <a:pt x="76" y="38"/>
                  </a:lnTo>
                  <a:lnTo>
                    <a:pt x="54" y="25"/>
                  </a:lnTo>
                  <a:lnTo>
                    <a:pt x="30" y="13"/>
                  </a:lnTo>
                  <a:lnTo>
                    <a:pt x="6"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8" name="Freeform 1421"/>
            <p:cNvSpPr>
              <a:spLocks/>
            </p:cNvSpPr>
            <p:nvPr/>
          </p:nvSpPr>
          <p:spPr bwMode="auto">
            <a:xfrm>
              <a:off x="967" y="2665"/>
              <a:ext cx="23" cy="10"/>
            </a:xfrm>
            <a:custGeom>
              <a:avLst/>
              <a:gdLst>
                <a:gd name="T0" fmla="*/ 0 w 68"/>
                <a:gd name="T1" fmla="*/ 1 h 20"/>
                <a:gd name="T2" fmla="*/ 0 w 68"/>
                <a:gd name="T3" fmla="*/ 1 h 20"/>
                <a:gd name="T4" fmla="*/ 0 w 68"/>
                <a:gd name="T5" fmla="*/ 1 h 20"/>
                <a:gd name="T6" fmla="*/ 0 w 68"/>
                <a:gd name="T7" fmla="*/ 1 h 20"/>
                <a:gd name="T8" fmla="*/ 0 w 68"/>
                <a:gd name="T9" fmla="*/ 1 h 20"/>
                <a:gd name="T10" fmla="*/ 0 w 68"/>
                <a:gd name="T11" fmla="*/ 1 h 20"/>
                <a:gd name="T12" fmla="*/ 0 w 68"/>
                <a:gd name="T13" fmla="*/ 1 h 20"/>
                <a:gd name="T14" fmla="*/ 0 w 68"/>
                <a:gd name="T15" fmla="*/ 1 h 20"/>
                <a:gd name="T16" fmla="*/ 0 w 68"/>
                <a:gd name="T17" fmla="*/ 1 h 20"/>
                <a:gd name="T18" fmla="*/ 0 w 68"/>
                <a:gd name="T19" fmla="*/ 1 h 20"/>
                <a:gd name="T20" fmla="*/ 0 w 68"/>
                <a:gd name="T21" fmla="*/ 1 h 20"/>
                <a:gd name="T22" fmla="*/ 0 w 68"/>
                <a:gd name="T23" fmla="*/ 1 h 20"/>
                <a:gd name="T24" fmla="*/ 0 w 68"/>
                <a:gd name="T25" fmla="*/ 0 h 20"/>
                <a:gd name="T26" fmla="*/ 0 w 68"/>
                <a:gd name="T27" fmla="*/ 0 h 20"/>
                <a:gd name="T28" fmla="*/ 0 w 68"/>
                <a:gd name="T29" fmla="*/ 1 h 20"/>
                <a:gd name="T30" fmla="*/ 0 w 68"/>
                <a:gd name="T31" fmla="*/ 1 h 20"/>
                <a:gd name="T32" fmla="*/ 0 w 68"/>
                <a:gd name="T33" fmla="*/ 1 h 20"/>
                <a:gd name="T34" fmla="*/ 0 w 68"/>
                <a:gd name="T35" fmla="*/ 1 h 20"/>
                <a:gd name="T36" fmla="*/ 0 w 68"/>
                <a:gd name="T37" fmla="*/ 1 h 20"/>
                <a:gd name="T38" fmla="*/ 0 w 68"/>
                <a:gd name="T39" fmla="*/ 1 h 20"/>
                <a:gd name="T40" fmla="*/ 0 w 68"/>
                <a:gd name="T41" fmla="*/ 1 h 20"/>
                <a:gd name="T42" fmla="*/ 0 w 68"/>
                <a:gd name="T43" fmla="*/ 1 h 20"/>
                <a:gd name="T44" fmla="*/ 0 w 68"/>
                <a:gd name="T45" fmla="*/ 1 h 20"/>
                <a:gd name="T46" fmla="*/ 0 w 68"/>
                <a:gd name="T47" fmla="*/ 1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
                <a:gd name="T73" fmla="*/ 0 h 20"/>
                <a:gd name="T74" fmla="*/ 68 w 68"/>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 h="20">
                  <a:moveTo>
                    <a:pt x="5" y="20"/>
                  </a:moveTo>
                  <a:lnTo>
                    <a:pt x="6" y="20"/>
                  </a:lnTo>
                  <a:lnTo>
                    <a:pt x="14" y="17"/>
                  </a:lnTo>
                  <a:lnTo>
                    <a:pt x="21" y="15"/>
                  </a:lnTo>
                  <a:lnTo>
                    <a:pt x="30" y="12"/>
                  </a:lnTo>
                  <a:lnTo>
                    <a:pt x="36" y="9"/>
                  </a:lnTo>
                  <a:lnTo>
                    <a:pt x="44" y="8"/>
                  </a:lnTo>
                  <a:lnTo>
                    <a:pt x="51" y="8"/>
                  </a:lnTo>
                  <a:lnTo>
                    <a:pt x="57" y="9"/>
                  </a:lnTo>
                  <a:lnTo>
                    <a:pt x="62" y="11"/>
                  </a:lnTo>
                  <a:lnTo>
                    <a:pt x="68" y="4"/>
                  </a:lnTo>
                  <a:lnTo>
                    <a:pt x="60" y="1"/>
                  </a:lnTo>
                  <a:lnTo>
                    <a:pt x="51" y="0"/>
                  </a:lnTo>
                  <a:lnTo>
                    <a:pt x="44" y="0"/>
                  </a:lnTo>
                  <a:lnTo>
                    <a:pt x="33" y="1"/>
                  </a:lnTo>
                  <a:lnTo>
                    <a:pt x="24" y="3"/>
                  </a:lnTo>
                  <a:lnTo>
                    <a:pt x="15" y="6"/>
                  </a:lnTo>
                  <a:lnTo>
                    <a:pt x="8" y="8"/>
                  </a:lnTo>
                  <a:lnTo>
                    <a:pt x="0" y="12"/>
                  </a:lnTo>
                  <a:lnTo>
                    <a:pt x="2" y="12"/>
                  </a:lnTo>
                  <a:lnTo>
                    <a:pt x="5" y="20"/>
                  </a:lnTo>
                  <a:lnTo>
                    <a:pt x="6"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9" name="Freeform 1422"/>
            <p:cNvSpPr>
              <a:spLocks/>
            </p:cNvSpPr>
            <p:nvPr/>
          </p:nvSpPr>
          <p:spPr bwMode="auto">
            <a:xfrm>
              <a:off x="951" y="2671"/>
              <a:ext cx="18" cy="8"/>
            </a:xfrm>
            <a:custGeom>
              <a:avLst/>
              <a:gdLst>
                <a:gd name="T0" fmla="*/ 0 w 54"/>
                <a:gd name="T1" fmla="*/ 0 h 17"/>
                <a:gd name="T2" fmla="*/ 0 w 54"/>
                <a:gd name="T3" fmla="*/ 0 h 17"/>
                <a:gd name="T4" fmla="*/ 0 w 54"/>
                <a:gd name="T5" fmla="*/ 0 h 17"/>
                <a:gd name="T6" fmla="*/ 0 w 54"/>
                <a:gd name="T7" fmla="*/ 0 h 17"/>
                <a:gd name="T8" fmla="*/ 0 w 54"/>
                <a:gd name="T9" fmla="*/ 0 h 17"/>
                <a:gd name="T10" fmla="*/ 0 w 54"/>
                <a:gd name="T11" fmla="*/ 0 h 17"/>
                <a:gd name="T12" fmla="*/ 0 w 54"/>
                <a:gd name="T13" fmla="*/ 0 h 17"/>
                <a:gd name="T14" fmla="*/ 0 w 54"/>
                <a:gd name="T15" fmla="*/ 0 h 17"/>
                <a:gd name="T16" fmla="*/ 0 w 54"/>
                <a:gd name="T17" fmla="*/ 0 h 17"/>
                <a:gd name="T18" fmla="*/ 0 w 5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17"/>
                <a:gd name="T32" fmla="*/ 54 w 54"/>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17">
                  <a:moveTo>
                    <a:pt x="0" y="17"/>
                  </a:moveTo>
                  <a:lnTo>
                    <a:pt x="3" y="17"/>
                  </a:lnTo>
                  <a:lnTo>
                    <a:pt x="54" y="8"/>
                  </a:lnTo>
                  <a:lnTo>
                    <a:pt x="51" y="0"/>
                  </a:lnTo>
                  <a:lnTo>
                    <a:pt x="0" y="8"/>
                  </a:lnTo>
                  <a:lnTo>
                    <a:pt x="3" y="8"/>
                  </a:lnTo>
                  <a:lnTo>
                    <a:pt x="0" y="17"/>
                  </a:lnTo>
                  <a:lnTo>
                    <a:pt x="2" y="17"/>
                  </a:lnTo>
                  <a:lnTo>
                    <a:pt x="3"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0" name="Freeform 1423"/>
            <p:cNvSpPr>
              <a:spLocks/>
            </p:cNvSpPr>
            <p:nvPr/>
          </p:nvSpPr>
          <p:spPr bwMode="auto">
            <a:xfrm>
              <a:off x="770" y="2655"/>
              <a:ext cx="166" cy="47"/>
            </a:xfrm>
            <a:custGeom>
              <a:avLst/>
              <a:gdLst>
                <a:gd name="T0" fmla="*/ 0 w 500"/>
                <a:gd name="T1" fmla="*/ 1 h 93"/>
                <a:gd name="T2" fmla="*/ 0 w 500"/>
                <a:gd name="T3" fmla="*/ 1 h 93"/>
                <a:gd name="T4" fmla="*/ 0 w 500"/>
                <a:gd name="T5" fmla="*/ 1 h 93"/>
                <a:gd name="T6" fmla="*/ 0 w 500"/>
                <a:gd name="T7" fmla="*/ 1 h 93"/>
                <a:gd name="T8" fmla="*/ 0 w 500"/>
                <a:gd name="T9" fmla="*/ 1 h 93"/>
                <a:gd name="T10" fmla="*/ 0 w 500"/>
                <a:gd name="T11" fmla="*/ 1 h 93"/>
                <a:gd name="T12" fmla="*/ 0 w 500"/>
                <a:gd name="T13" fmla="*/ 1 h 93"/>
                <a:gd name="T14" fmla="*/ 0 w 500"/>
                <a:gd name="T15" fmla="*/ 0 h 93"/>
                <a:gd name="T16" fmla="*/ 0 w 500"/>
                <a:gd name="T17" fmla="*/ 0 h 93"/>
                <a:gd name="T18" fmla="*/ 0 w 500"/>
                <a:gd name="T19" fmla="*/ 0 h 93"/>
                <a:gd name="T20" fmla="*/ 0 w 500"/>
                <a:gd name="T21" fmla="*/ 1 h 93"/>
                <a:gd name="T22" fmla="*/ 0 w 500"/>
                <a:gd name="T23" fmla="*/ 1 h 93"/>
                <a:gd name="T24" fmla="*/ 0 w 500"/>
                <a:gd name="T25" fmla="*/ 1 h 93"/>
                <a:gd name="T26" fmla="*/ 0 w 500"/>
                <a:gd name="T27" fmla="*/ 1 h 93"/>
                <a:gd name="T28" fmla="*/ 0 w 500"/>
                <a:gd name="T29" fmla="*/ 1 h 93"/>
                <a:gd name="T30" fmla="*/ 0 w 500"/>
                <a:gd name="T31" fmla="*/ 1 h 93"/>
                <a:gd name="T32" fmla="*/ 0 w 500"/>
                <a:gd name="T33" fmla="*/ 1 h 93"/>
                <a:gd name="T34" fmla="*/ 0 w 500"/>
                <a:gd name="T35" fmla="*/ 1 h 93"/>
                <a:gd name="T36" fmla="*/ 0 w 500"/>
                <a:gd name="T37" fmla="*/ 1 h 93"/>
                <a:gd name="T38" fmla="*/ 0 w 500"/>
                <a:gd name="T39" fmla="*/ 1 h 93"/>
                <a:gd name="T40" fmla="*/ 0 w 500"/>
                <a:gd name="T41" fmla="*/ 1 h 93"/>
                <a:gd name="T42" fmla="*/ 0 w 500"/>
                <a:gd name="T43" fmla="*/ 1 h 93"/>
                <a:gd name="T44" fmla="*/ 0 w 500"/>
                <a:gd name="T45" fmla="*/ 1 h 93"/>
                <a:gd name="T46" fmla="*/ 0 w 500"/>
                <a:gd name="T47" fmla="*/ 1 h 93"/>
                <a:gd name="T48" fmla="*/ 0 w 500"/>
                <a:gd name="T49" fmla="*/ 1 h 93"/>
                <a:gd name="T50" fmla="*/ 0 w 500"/>
                <a:gd name="T51" fmla="*/ 1 h 93"/>
                <a:gd name="T52" fmla="*/ 0 w 500"/>
                <a:gd name="T53" fmla="*/ 1 h 93"/>
                <a:gd name="T54" fmla="*/ 0 w 500"/>
                <a:gd name="T55" fmla="*/ 1 h 93"/>
                <a:gd name="T56" fmla="*/ 0 w 500"/>
                <a:gd name="T57" fmla="*/ 1 h 93"/>
                <a:gd name="T58" fmla="*/ 0 w 500"/>
                <a:gd name="T59" fmla="*/ 1 h 93"/>
                <a:gd name="T60" fmla="*/ 0 w 500"/>
                <a:gd name="T61" fmla="*/ 1 h 93"/>
                <a:gd name="T62" fmla="*/ 0 w 500"/>
                <a:gd name="T63" fmla="*/ 1 h 93"/>
                <a:gd name="T64" fmla="*/ 0 w 500"/>
                <a:gd name="T65" fmla="*/ 1 h 93"/>
                <a:gd name="T66" fmla="*/ 0 w 500"/>
                <a:gd name="T67" fmla="*/ 1 h 93"/>
                <a:gd name="T68" fmla="*/ 0 w 500"/>
                <a:gd name="T69" fmla="*/ 1 h 93"/>
                <a:gd name="T70" fmla="*/ 0 w 500"/>
                <a:gd name="T71" fmla="*/ 1 h 93"/>
                <a:gd name="T72" fmla="*/ 0 w 500"/>
                <a:gd name="T73" fmla="*/ 1 h 93"/>
                <a:gd name="T74" fmla="*/ 0 w 500"/>
                <a:gd name="T75" fmla="*/ 1 h 93"/>
                <a:gd name="T76" fmla="*/ 0 w 500"/>
                <a:gd name="T77" fmla="*/ 1 h 93"/>
                <a:gd name="T78" fmla="*/ 0 w 500"/>
                <a:gd name="T79" fmla="*/ 1 h 93"/>
                <a:gd name="T80" fmla="*/ 0 w 500"/>
                <a:gd name="T81" fmla="*/ 1 h 93"/>
                <a:gd name="T82" fmla="*/ 0 w 500"/>
                <a:gd name="T83" fmla="*/ 1 h 93"/>
                <a:gd name="T84" fmla="*/ 0 w 500"/>
                <a:gd name="T85" fmla="*/ 1 h 93"/>
                <a:gd name="T86" fmla="*/ 0 w 500"/>
                <a:gd name="T87" fmla="*/ 1 h 93"/>
                <a:gd name="T88" fmla="*/ 0 w 500"/>
                <a:gd name="T89" fmla="*/ 1 h 93"/>
                <a:gd name="T90" fmla="*/ 0 w 500"/>
                <a:gd name="T91" fmla="*/ 1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0"/>
                <a:gd name="T139" fmla="*/ 0 h 93"/>
                <a:gd name="T140" fmla="*/ 500 w 500"/>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0" h="93">
                  <a:moveTo>
                    <a:pt x="500" y="20"/>
                  </a:moveTo>
                  <a:lnTo>
                    <a:pt x="470" y="17"/>
                  </a:lnTo>
                  <a:lnTo>
                    <a:pt x="440" y="13"/>
                  </a:lnTo>
                  <a:lnTo>
                    <a:pt x="410" y="10"/>
                  </a:lnTo>
                  <a:lnTo>
                    <a:pt x="380" y="7"/>
                  </a:lnTo>
                  <a:lnTo>
                    <a:pt x="349" y="5"/>
                  </a:lnTo>
                  <a:lnTo>
                    <a:pt x="319" y="2"/>
                  </a:lnTo>
                  <a:lnTo>
                    <a:pt x="289" y="0"/>
                  </a:lnTo>
                  <a:lnTo>
                    <a:pt x="257" y="0"/>
                  </a:lnTo>
                  <a:lnTo>
                    <a:pt x="228" y="0"/>
                  </a:lnTo>
                  <a:lnTo>
                    <a:pt x="198" y="1"/>
                  </a:lnTo>
                  <a:lnTo>
                    <a:pt x="168" y="4"/>
                  </a:lnTo>
                  <a:lnTo>
                    <a:pt x="138" y="7"/>
                  </a:lnTo>
                  <a:lnTo>
                    <a:pt x="108" y="12"/>
                  </a:lnTo>
                  <a:lnTo>
                    <a:pt x="80" y="19"/>
                  </a:lnTo>
                  <a:lnTo>
                    <a:pt x="51" y="27"/>
                  </a:lnTo>
                  <a:lnTo>
                    <a:pt x="23" y="37"/>
                  </a:lnTo>
                  <a:lnTo>
                    <a:pt x="17" y="41"/>
                  </a:lnTo>
                  <a:lnTo>
                    <a:pt x="20" y="46"/>
                  </a:lnTo>
                  <a:lnTo>
                    <a:pt x="26" y="49"/>
                  </a:lnTo>
                  <a:lnTo>
                    <a:pt x="33" y="52"/>
                  </a:lnTo>
                  <a:lnTo>
                    <a:pt x="20" y="56"/>
                  </a:lnTo>
                  <a:lnTo>
                    <a:pt x="8" y="63"/>
                  </a:lnTo>
                  <a:lnTo>
                    <a:pt x="0" y="72"/>
                  </a:lnTo>
                  <a:lnTo>
                    <a:pt x="2" y="81"/>
                  </a:lnTo>
                  <a:lnTo>
                    <a:pt x="8" y="88"/>
                  </a:lnTo>
                  <a:lnTo>
                    <a:pt x="18" y="91"/>
                  </a:lnTo>
                  <a:lnTo>
                    <a:pt x="29" y="93"/>
                  </a:lnTo>
                  <a:lnTo>
                    <a:pt x="39" y="91"/>
                  </a:lnTo>
                  <a:lnTo>
                    <a:pt x="65" y="80"/>
                  </a:lnTo>
                  <a:lnTo>
                    <a:pt x="89" y="66"/>
                  </a:lnTo>
                  <a:lnTo>
                    <a:pt x="112" y="52"/>
                  </a:lnTo>
                  <a:lnTo>
                    <a:pt x="136" y="38"/>
                  </a:lnTo>
                  <a:lnTo>
                    <a:pt x="160" y="25"/>
                  </a:lnTo>
                  <a:lnTo>
                    <a:pt x="186" y="17"/>
                  </a:lnTo>
                  <a:lnTo>
                    <a:pt x="213" y="12"/>
                  </a:lnTo>
                  <a:lnTo>
                    <a:pt x="243" y="13"/>
                  </a:lnTo>
                  <a:lnTo>
                    <a:pt x="263" y="15"/>
                  </a:lnTo>
                  <a:lnTo>
                    <a:pt x="284" y="17"/>
                  </a:lnTo>
                  <a:lnTo>
                    <a:pt x="305" y="17"/>
                  </a:lnTo>
                  <a:lnTo>
                    <a:pt x="326" y="15"/>
                  </a:lnTo>
                  <a:lnTo>
                    <a:pt x="346" y="13"/>
                  </a:lnTo>
                  <a:lnTo>
                    <a:pt x="367" y="11"/>
                  </a:lnTo>
                  <a:lnTo>
                    <a:pt x="386" y="10"/>
                  </a:lnTo>
                  <a:lnTo>
                    <a:pt x="407" y="9"/>
                  </a:lnTo>
                  <a:lnTo>
                    <a:pt x="500" y="20"/>
                  </a:lnTo>
                  <a:close/>
                </a:path>
              </a:pathLst>
            </a:custGeom>
            <a:solidFill>
              <a:srgbClr val="4CE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1" name="Freeform 1424"/>
            <p:cNvSpPr>
              <a:spLocks/>
            </p:cNvSpPr>
            <p:nvPr/>
          </p:nvSpPr>
          <p:spPr bwMode="auto">
            <a:xfrm>
              <a:off x="818" y="2429"/>
              <a:ext cx="111" cy="217"/>
            </a:xfrm>
            <a:custGeom>
              <a:avLst/>
              <a:gdLst>
                <a:gd name="T0" fmla="*/ 0 w 333"/>
                <a:gd name="T1" fmla="*/ 1 h 433"/>
                <a:gd name="T2" fmla="*/ 0 w 333"/>
                <a:gd name="T3" fmla="*/ 1 h 433"/>
                <a:gd name="T4" fmla="*/ 0 w 333"/>
                <a:gd name="T5" fmla="*/ 1 h 433"/>
                <a:gd name="T6" fmla="*/ 0 w 333"/>
                <a:gd name="T7" fmla="*/ 1 h 433"/>
                <a:gd name="T8" fmla="*/ 0 w 333"/>
                <a:gd name="T9" fmla="*/ 1 h 433"/>
                <a:gd name="T10" fmla="*/ 0 w 333"/>
                <a:gd name="T11" fmla="*/ 1 h 433"/>
                <a:gd name="T12" fmla="*/ 0 w 333"/>
                <a:gd name="T13" fmla="*/ 1 h 433"/>
                <a:gd name="T14" fmla="*/ 0 w 333"/>
                <a:gd name="T15" fmla="*/ 1 h 433"/>
                <a:gd name="T16" fmla="*/ 0 w 333"/>
                <a:gd name="T17" fmla="*/ 1 h 433"/>
                <a:gd name="T18" fmla="*/ 0 w 333"/>
                <a:gd name="T19" fmla="*/ 1 h 433"/>
                <a:gd name="T20" fmla="*/ 0 w 333"/>
                <a:gd name="T21" fmla="*/ 1 h 433"/>
                <a:gd name="T22" fmla="*/ 0 w 333"/>
                <a:gd name="T23" fmla="*/ 1 h 433"/>
                <a:gd name="T24" fmla="*/ 0 w 333"/>
                <a:gd name="T25" fmla="*/ 1 h 433"/>
                <a:gd name="T26" fmla="*/ 0 w 333"/>
                <a:gd name="T27" fmla="*/ 1 h 433"/>
                <a:gd name="T28" fmla="*/ 0 w 333"/>
                <a:gd name="T29" fmla="*/ 1 h 433"/>
                <a:gd name="T30" fmla="*/ 0 w 333"/>
                <a:gd name="T31" fmla="*/ 1 h 433"/>
                <a:gd name="T32" fmla="*/ 0 w 333"/>
                <a:gd name="T33" fmla="*/ 1 h 433"/>
                <a:gd name="T34" fmla="*/ 0 w 333"/>
                <a:gd name="T35" fmla="*/ 1 h 433"/>
                <a:gd name="T36" fmla="*/ 0 w 333"/>
                <a:gd name="T37" fmla="*/ 1 h 433"/>
                <a:gd name="T38" fmla="*/ 0 w 333"/>
                <a:gd name="T39" fmla="*/ 1 h 433"/>
                <a:gd name="T40" fmla="*/ 0 w 333"/>
                <a:gd name="T41" fmla="*/ 1 h 433"/>
                <a:gd name="T42" fmla="*/ 0 w 333"/>
                <a:gd name="T43" fmla="*/ 1 h 433"/>
                <a:gd name="T44" fmla="*/ 0 w 333"/>
                <a:gd name="T45" fmla="*/ 1 h 433"/>
                <a:gd name="T46" fmla="*/ 0 w 333"/>
                <a:gd name="T47" fmla="*/ 1 h 433"/>
                <a:gd name="T48" fmla="*/ 0 w 333"/>
                <a:gd name="T49" fmla="*/ 1 h 433"/>
                <a:gd name="T50" fmla="*/ 0 w 333"/>
                <a:gd name="T51" fmla="*/ 1 h 433"/>
                <a:gd name="T52" fmla="*/ 0 w 333"/>
                <a:gd name="T53" fmla="*/ 1 h 433"/>
                <a:gd name="T54" fmla="*/ 0 w 333"/>
                <a:gd name="T55" fmla="*/ 1 h 433"/>
                <a:gd name="T56" fmla="*/ 0 w 333"/>
                <a:gd name="T57" fmla="*/ 1 h 433"/>
                <a:gd name="T58" fmla="*/ 0 w 333"/>
                <a:gd name="T59" fmla="*/ 1 h 433"/>
                <a:gd name="T60" fmla="*/ 0 w 333"/>
                <a:gd name="T61" fmla="*/ 1 h 433"/>
                <a:gd name="T62" fmla="*/ 0 w 333"/>
                <a:gd name="T63" fmla="*/ 1 h 433"/>
                <a:gd name="T64" fmla="*/ 0 w 333"/>
                <a:gd name="T65" fmla="*/ 1 h 433"/>
                <a:gd name="T66" fmla="*/ 0 w 333"/>
                <a:gd name="T67" fmla="*/ 1 h 433"/>
                <a:gd name="T68" fmla="*/ 0 w 333"/>
                <a:gd name="T69" fmla="*/ 1 h 433"/>
                <a:gd name="T70" fmla="*/ 0 w 333"/>
                <a:gd name="T71" fmla="*/ 1 h 433"/>
                <a:gd name="T72" fmla="*/ 0 w 333"/>
                <a:gd name="T73" fmla="*/ 1 h 433"/>
                <a:gd name="T74" fmla="*/ 0 w 333"/>
                <a:gd name="T75" fmla="*/ 1 h 433"/>
                <a:gd name="T76" fmla="*/ 0 w 333"/>
                <a:gd name="T77" fmla="*/ 1 h 433"/>
                <a:gd name="T78" fmla="*/ 0 w 333"/>
                <a:gd name="T79" fmla="*/ 1 h 433"/>
                <a:gd name="T80" fmla="*/ 0 w 333"/>
                <a:gd name="T81" fmla="*/ 0 h 4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3"/>
                <a:gd name="T124" fmla="*/ 0 h 433"/>
                <a:gd name="T125" fmla="*/ 333 w 333"/>
                <a:gd name="T126" fmla="*/ 433 h 4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3" h="433">
                  <a:moveTo>
                    <a:pt x="0" y="0"/>
                  </a:moveTo>
                  <a:lnTo>
                    <a:pt x="4" y="20"/>
                  </a:lnTo>
                  <a:lnTo>
                    <a:pt x="10" y="41"/>
                  </a:lnTo>
                  <a:lnTo>
                    <a:pt x="13" y="61"/>
                  </a:lnTo>
                  <a:lnTo>
                    <a:pt x="18" y="82"/>
                  </a:lnTo>
                  <a:lnTo>
                    <a:pt x="19" y="101"/>
                  </a:lnTo>
                  <a:lnTo>
                    <a:pt x="21" y="121"/>
                  </a:lnTo>
                  <a:lnTo>
                    <a:pt x="21" y="140"/>
                  </a:lnTo>
                  <a:lnTo>
                    <a:pt x="18" y="159"/>
                  </a:lnTo>
                  <a:lnTo>
                    <a:pt x="18" y="164"/>
                  </a:lnTo>
                  <a:lnTo>
                    <a:pt x="19" y="168"/>
                  </a:lnTo>
                  <a:lnTo>
                    <a:pt x="21" y="174"/>
                  </a:lnTo>
                  <a:lnTo>
                    <a:pt x="25" y="178"/>
                  </a:lnTo>
                  <a:lnTo>
                    <a:pt x="28" y="183"/>
                  </a:lnTo>
                  <a:lnTo>
                    <a:pt x="33" y="188"/>
                  </a:lnTo>
                  <a:lnTo>
                    <a:pt x="36" y="192"/>
                  </a:lnTo>
                  <a:lnTo>
                    <a:pt x="40" y="196"/>
                  </a:lnTo>
                  <a:lnTo>
                    <a:pt x="52" y="212"/>
                  </a:lnTo>
                  <a:lnTo>
                    <a:pt x="66" y="226"/>
                  </a:lnTo>
                  <a:lnTo>
                    <a:pt x="78" y="241"/>
                  </a:lnTo>
                  <a:lnTo>
                    <a:pt x="90" y="255"/>
                  </a:lnTo>
                  <a:lnTo>
                    <a:pt x="102" y="269"/>
                  </a:lnTo>
                  <a:lnTo>
                    <a:pt x="115" y="283"/>
                  </a:lnTo>
                  <a:lnTo>
                    <a:pt x="127" y="297"/>
                  </a:lnTo>
                  <a:lnTo>
                    <a:pt x="140" y="311"/>
                  </a:lnTo>
                  <a:lnTo>
                    <a:pt x="152" y="324"/>
                  </a:lnTo>
                  <a:lnTo>
                    <a:pt x="166" y="337"/>
                  </a:lnTo>
                  <a:lnTo>
                    <a:pt x="181" y="351"/>
                  </a:lnTo>
                  <a:lnTo>
                    <a:pt x="194" y="364"/>
                  </a:lnTo>
                  <a:lnTo>
                    <a:pt x="209" y="376"/>
                  </a:lnTo>
                  <a:lnTo>
                    <a:pt x="226" y="389"/>
                  </a:lnTo>
                  <a:lnTo>
                    <a:pt x="242" y="401"/>
                  </a:lnTo>
                  <a:lnTo>
                    <a:pt x="259" y="412"/>
                  </a:lnTo>
                  <a:lnTo>
                    <a:pt x="266" y="417"/>
                  </a:lnTo>
                  <a:lnTo>
                    <a:pt x="273" y="421"/>
                  </a:lnTo>
                  <a:lnTo>
                    <a:pt x="281" y="424"/>
                  </a:lnTo>
                  <a:lnTo>
                    <a:pt x="290" y="428"/>
                  </a:lnTo>
                  <a:lnTo>
                    <a:pt x="300" y="430"/>
                  </a:lnTo>
                  <a:lnTo>
                    <a:pt x="309" y="431"/>
                  </a:lnTo>
                  <a:lnTo>
                    <a:pt x="320" y="432"/>
                  </a:lnTo>
                  <a:lnTo>
                    <a:pt x="330" y="433"/>
                  </a:lnTo>
                  <a:lnTo>
                    <a:pt x="311" y="423"/>
                  </a:lnTo>
                  <a:lnTo>
                    <a:pt x="294" y="411"/>
                  </a:lnTo>
                  <a:lnTo>
                    <a:pt x="279" y="398"/>
                  </a:lnTo>
                  <a:lnTo>
                    <a:pt x="266" y="384"/>
                  </a:lnTo>
                  <a:lnTo>
                    <a:pt x="254" y="370"/>
                  </a:lnTo>
                  <a:lnTo>
                    <a:pt x="244" y="355"/>
                  </a:lnTo>
                  <a:lnTo>
                    <a:pt x="235" y="340"/>
                  </a:lnTo>
                  <a:lnTo>
                    <a:pt x="226" y="324"/>
                  </a:lnTo>
                  <a:lnTo>
                    <a:pt x="235" y="335"/>
                  </a:lnTo>
                  <a:lnTo>
                    <a:pt x="245" y="347"/>
                  </a:lnTo>
                  <a:lnTo>
                    <a:pt x="257" y="356"/>
                  </a:lnTo>
                  <a:lnTo>
                    <a:pt x="269" y="366"/>
                  </a:lnTo>
                  <a:lnTo>
                    <a:pt x="284" y="376"/>
                  </a:lnTo>
                  <a:lnTo>
                    <a:pt x="299" y="383"/>
                  </a:lnTo>
                  <a:lnTo>
                    <a:pt x="315" y="389"/>
                  </a:lnTo>
                  <a:lnTo>
                    <a:pt x="333" y="393"/>
                  </a:lnTo>
                  <a:lnTo>
                    <a:pt x="309" y="374"/>
                  </a:lnTo>
                  <a:lnTo>
                    <a:pt x="285" y="353"/>
                  </a:lnTo>
                  <a:lnTo>
                    <a:pt x="261" y="334"/>
                  </a:lnTo>
                  <a:lnTo>
                    <a:pt x="239" y="314"/>
                  </a:lnTo>
                  <a:lnTo>
                    <a:pt x="215" y="294"/>
                  </a:lnTo>
                  <a:lnTo>
                    <a:pt x="193" y="273"/>
                  </a:lnTo>
                  <a:lnTo>
                    <a:pt x="170" y="253"/>
                  </a:lnTo>
                  <a:lnTo>
                    <a:pt x="148" y="231"/>
                  </a:lnTo>
                  <a:lnTo>
                    <a:pt x="137" y="221"/>
                  </a:lnTo>
                  <a:lnTo>
                    <a:pt x="128" y="212"/>
                  </a:lnTo>
                  <a:lnTo>
                    <a:pt x="118" y="202"/>
                  </a:lnTo>
                  <a:lnTo>
                    <a:pt x="109" y="191"/>
                  </a:lnTo>
                  <a:lnTo>
                    <a:pt x="102" y="181"/>
                  </a:lnTo>
                  <a:lnTo>
                    <a:pt x="94" y="170"/>
                  </a:lnTo>
                  <a:lnTo>
                    <a:pt x="88" y="160"/>
                  </a:lnTo>
                  <a:lnTo>
                    <a:pt x="84" y="149"/>
                  </a:lnTo>
                  <a:lnTo>
                    <a:pt x="79" y="136"/>
                  </a:lnTo>
                  <a:lnTo>
                    <a:pt x="73" y="123"/>
                  </a:lnTo>
                  <a:lnTo>
                    <a:pt x="67" y="111"/>
                  </a:lnTo>
                  <a:lnTo>
                    <a:pt x="60" y="98"/>
                  </a:lnTo>
                  <a:lnTo>
                    <a:pt x="52" y="86"/>
                  </a:lnTo>
                  <a:lnTo>
                    <a:pt x="45" y="74"/>
                  </a:lnTo>
                  <a:lnTo>
                    <a:pt x="37" y="62"/>
                  </a:lnTo>
                  <a:lnTo>
                    <a:pt x="30" y="51"/>
                  </a:lnTo>
                  <a:lnTo>
                    <a:pt x="0" y="0"/>
                  </a:lnTo>
                  <a:close/>
                </a:path>
              </a:pathLst>
            </a:custGeom>
            <a:solidFill>
              <a:srgbClr val="4CE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2" name="Freeform 1425"/>
            <p:cNvSpPr>
              <a:spLocks/>
            </p:cNvSpPr>
            <p:nvPr/>
          </p:nvSpPr>
          <p:spPr bwMode="auto">
            <a:xfrm>
              <a:off x="844" y="2439"/>
              <a:ext cx="157" cy="136"/>
            </a:xfrm>
            <a:custGeom>
              <a:avLst/>
              <a:gdLst>
                <a:gd name="T0" fmla="*/ 0 w 471"/>
                <a:gd name="T1" fmla="*/ 1 h 272"/>
                <a:gd name="T2" fmla="*/ 0 w 471"/>
                <a:gd name="T3" fmla="*/ 1 h 272"/>
                <a:gd name="T4" fmla="*/ 0 w 471"/>
                <a:gd name="T5" fmla="*/ 1 h 272"/>
                <a:gd name="T6" fmla="*/ 0 w 471"/>
                <a:gd name="T7" fmla="*/ 1 h 272"/>
                <a:gd name="T8" fmla="*/ 0 w 471"/>
                <a:gd name="T9" fmla="*/ 1 h 272"/>
                <a:gd name="T10" fmla="*/ 0 w 471"/>
                <a:gd name="T11" fmla="*/ 1 h 272"/>
                <a:gd name="T12" fmla="*/ 0 w 471"/>
                <a:gd name="T13" fmla="*/ 1 h 272"/>
                <a:gd name="T14" fmla="*/ 0 w 471"/>
                <a:gd name="T15" fmla="*/ 1 h 272"/>
                <a:gd name="T16" fmla="*/ 0 w 471"/>
                <a:gd name="T17" fmla="*/ 1 h 272"/>
                <a:gd name="T18" fmla="*/ 0 w 471"/>
                <a:gd name="T19" fmla="*/ 1 h 272"/>
                <a:gd name="T20" fmla="*/ 0 w 471"/>
                <a:gd name="T21" fmla="*/ 1 h 272"/>
                <a:gd name="T22" fmla="*/ 0 w 471"/>
                <a:gd name="T23" fmla="*/ 1 h 272"/>
                <a:gd name="T24" fmla="*/ 0 w 471"/>
                <a:gd name="T25" fmla="*/ 1 h 272"/>
                <a:gd name="T26" fmla="*/ 0 w 471"/>
                <a:gd name="T27" fmla="*/ 1 h 272"/>
                <a:gd name="T28" fmla="*/ 0 w 471"/>
                <a:gd name="T29" fmla="*/ 1 h 272"/>
                <a:gd name="T30" fmla="*/ 0 w 471"/>
                <a:gd name="T31" fmla="*/ 1 h 272"/>
                <a:gd name="T32" fmla="*/ 0 w 471"/>
                <a:gd name="T33" fmla="*/ 1 h 272"/>
                <a:gd name="T34" fmla="*/ 0 w 471"/>
                <a:gd name="T35" fmla="*/ 1 h 272"/>
                <a:gd name="T36" fmla="*/ 0 w 471"/>
                <a:gd name="T37" fmla="*/ 1 h 272"/>
                <a:gd name="T38" fmla="*/ 0 w 471"/>
                <a:gd name="T39" fmla="*/ 1 h 272"/>
                <a:gd name="T40" fmla="*/ 0 w 471"/>
                <a:gd name="T41" fmla="*/ 1 h 272"/>
                <a:gd name="T42" fmla="*/ 0 w 471"/>
                <a:gd name="T43" fmla="*/ 1 h 272"/>
                <a:gd name="T44" fmla="*/ 0 w 471"/>
                <a:gd name="T45" fmla="*/ 1 h 272"/>
                <a:gd name="T46" fmla="*/ 0 w 471"/>
                <a:gd name="T47" fmla="*/ 1 h 272"/>
                <a:gd name="T48" fmla="*/ 0 w 471"/>
                <a:gd name="T49" fmla="*/ 1 h 272"/>
                <a:gd name="T50" fmla="*/ 0 w 471"/>
                <a:gd name="T51" fmla="*/ 1 h 272"/>
                <a:gd name="T52" fmla="*/ 0 w 471"/>
                <a:gd name="T53" fmla="*/ 1 h 272"/>
                <a:gd name="T54" fmla="*/ 0 w 471"/>
                <a:gd name="T55" fmla="*/ 1 h 272"/>
                <a:gd name="T56" fmla="*/ 0 w 471"/>
                <a:gd name="T57" fmla="*/ 1 h 272"/>
                <a:gd name="T58" fmla="*/ 0 w 471"/>
                <a:gd name="T59" fmla="*/ 1 h 272"/>
                <a:gd name="T60" fmla="*/ 0 w 471"/>
                <a:gd name="T61" fmla="*/ 1 h 272"/>
                <a:gd name="T62" fmla="*/ 0 w 471"/>
                <a:gd name="T63" fmla="*/ 1 h 272"/>
                <a:gd name="T64" fmla="*/ 0 w 471"/>
                <a:gd name="T65" fmla="*/ 1 h 272"/>
                <a:gd name="T66" fmla="*/ 0 w 471"/>
                <a:gd name="T67" fmla="*/ 1 h 272"/>
                <a:gd name="T68" fmla="*/ 0 w 471"/>
                <a:gd name="T69" fmla="*/ 1 h 272"/>
                <a:gd name="T70" fmla="*/ 0 w 471"/>
                <a:gd name="T71" fmla="*/ 1 h 272"/>
                <a:gd name="T72" fmla="*/ 0 w 471"/>
                <a:gd name="T73" fmla="*/ 1 h 272"/>
                <a:gd name="T74" fmla="*/ 0 w 471"/>
                <a:gd name="T75" fmla="*/ 1 h 272"/>
                <a:gd name="T76" fmla="*/ 0 w 471"/>
                <a:gd name="T77" fmla="*/ 1 h 272"/>
                <a:gd name="T78" fmla="*/ 0 w 471"/>
                <a:gd name="T79" fmla="*/ 1 h 272"/>
                <a:gd name="T80" fmla="*/ 0 w 471"/>
                <a:gd name="T81" fmla="*/ 1 h 272"/>
                <a:gd name="T82" fmla="*/ 0 w 471"/>
                <a:gd name="T83" fmla="*/ 1 h 272"/>
                <a:gd name="T84" fmla="*/ 0 w 471"/>
                <a:gd name="T85" fmla="*/ 1 h 272"/>
                <a:gd name="T86" fmla="*/ 0 w 471"/>
                <a:gd name="T87" fmla="*/ 1 h 272"/>
                <a:gd name="T88" fmla="*/ 0 w 471"/>
                <a:gd name="T89" fmla="*/ 1 h 272"/>
                <a:gd name="T90" fmla="*/ 0 w 471"/>
                <a:gd name="T91" fmla="*/ 1 h 272"/>
                <a:gd name="T92" fmla="*/ 0 w 471"/>
                <a:gd name="T93" fmla="*/ 1 h 272"/>
                <a:gd name="T94" fmla="*/ 0 w 471"/>
                <a:gd name="T95" fmla="*/ 1 h 272"/>
                <a:gd name="T96" fmla="*/ 0 w 471"/>
                <a:gd name="T97" fmla="*/ 1 h 2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1"/>
                <a:gd name="T148" fmla="*/ 0 h 272"/>
                <a:gd name="T149" fmla="*/ 471 w 471"/>
                <a:gd name="T150" fmla="*/ 272 h 2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1" h="272">
                  <a:moveTo>
                    <a:pt x="0" y="42"/>
                  </a:moveTo>
                  <a:lnTo>
                    <a:pt x="19" y="64"/>
                  </a:lnTo>
                  <a:lnTo>
                    <a:pt x="41" y="82"/>
                  </a:lnTo>
                  <a:lnTo>
                    <a:pt x="67" y="99"/>
                  </a:lnTo>
                  <a:lnTo>
                    <a:pt x="95" y="113"/>
                  </a:lnTo>
                  <a:lnTo>
                    <a:pt x="124" y="124"/>
                  </a:lnTo>
                  <a:lnTo>
                    <a:pt x="154" y="136"/>
                  </a:lnTo>
                  <a:lnTo>
                    <a:pt x="185" y="147"/>
                  </a:lnTo>
                  <a:lnTo>
                    <a:pt x="216" y="158"/>
                  </a:lnTo>
                  <a:lnTo>
                    <a:pt x="225" y="161"/>
                  </a:lnTo>
                  <a:lnTo>
                    <a:pt x="236" y="162"/>
                  </a:lnTo>
                  <a:lnTo>
                    <a:pt x="248" y="163"/>
                  </a:lnTo>
                  <a:lnTo>
                    <a:pt x="258" y="164"/>
                  </a:lnTo>
                  <a:lnTo>
                    <a:pt x="269" y="163"/>
                  </a:lnTo>
                  <a:lnTo>
                    <a:pt x="278" y="161"/>
                  </a:lnTo>
                  <a:lnTo>
                    <a:pt x="285" y="159"/>
                  </a:lnTo>
                  <a:lnTo>
                    <a:pt x="290" y="155"/>
                  </a:lnTo>
                  <a:lnTo>
                    <a:pt x="300" y="136"/>
                  </a:lnTo>
                  <a:lnTo>
                    <a:pt x="308" y="118"/>
                  </a:lnTo>
                  <a:lnTo>
                    <a:pt x="312" y="97"/>
                  </a:lnTo>
                  <a:lnTo>
                    <a:pt x="317" y="78"/>
                  </a:lnTo>
                  <a:lnTo>
                    <a:pt x="323" y="57"/>
                  </a:lnTo>
                  <a:lnTo>
                    <a:pt x="329" y="38"/>
                  </a:lnTo>
                  <a:lnTo>
                    <a:pt x="338" y="19"/>
                  </a:lnTo>
                  <a:lnTo>
                    <a:pt x="351" y="0"/>
                  </a:lnTo>
                  <a:lnTo>
                    <a:pt x="354" y="16"/>
                  </a:lnTo>
                  <a:lnTo>
                    <a:pt x="352" y="33"/>
                  </a:lnTo>
                  <a:lnTo>
                    <a:pt x="351" y="50"/>
                  </a:lnTo>
                  <a:lnTo>
                    <a:pt x="349" y="66"/>
                  </a:lnTo>
                  <a:lnTo>
                    <a:pt x="348" y="82"/>
                  </a:lnTo>
                  <a:lnTo>
                    <a:pt x="348" y="99"/>
                  </a:lnTo>
                  <a:lnTo>
                    <a:pt x="351" y="115"/>
                  </a:lnTo>
                  <a:lnTo>
                    <a:pt x="357" y="130"/>
                  </a:lnTo>
                  <a:lnTo>
                    <a:pt x="361" y="136"/>
                  </a:lnTo>
                  <a:lnTo>
                    <a:pt x="367" y="148"/>
                  </a:lnTo>
                  <a:lnTo>
                    <a:pt x="376" y="163"/>
                  </a:lnTo>
                  <a:lnTo>
                    <a:pt x="385" y="178"/>
                  </a:lnTo>
                  <a:lnTo>
                    <a:pt x="394" y="194"/>
                  </a:lnTo>
                  <a:lnTo>
                    <a:pt x="405" y="207"/>
                  </a:lnTo>
                  <a:lnTo>
                    <a:pt x="414" y="215"/>
                  </a:lnTo>
                  <a:lnTo>
                    <a:pt x="421" y="218"/>
                  </a:lnTo>
                  <a:lnTo>
                    <a:pt x="430" y="213"/>
                  </a:lnTo>
                  <a:lnTo>
                    <a:pt x="436" y="198"/>
                  </a:lnTo>
                  <a:lnTo>
                    <a:pt x="438" y="178"/>
                  </a:lnTo>
                  <a:lnTo>
                    <a:pt x="438" y="155"/>
                  </a:lnTo>
                  <a:lnTo>
                    <a:pt x="435" y="131"/>
                  </a:lnTo>
                  <a:lnTo>
                    <a:pt x="433" y="108"/>
                  </a:lnTo>
                  <a:lnTo>
                    <a:pt x="430" y="89"/>
                  </a:lnTo>
                  <a:lnTo>
                    <a:pt x="430" y="77"/>
                  </a:lnTo>
                  <a:lnTo>
                    <a:pt x="429" y="89"/>
                  </a:lnTo>
                  <a:lnTo>
                    <a:pt x="429" y="102"/>
                  </a:lnTo>
                  <a:lnTo>
                    <a:pt x="430" y="114"/>
                  </a:lnTo>
                  <a:lnTo>
                    <a:pt x="433" y="126"/>
                  </a:lnTo>
                  <a:lnTo>
                    <a:pt x="436" y="137"/>
                  </a:lnTo>
                  <a:lnTo>
                    <a:pt x="441" y="149"/>
                  </a:lnTo>
                  <a:lnTo>
                    <a:pt x="444" y="162"/>
                  </a:lnTo>
                  <a:lnTo>
                    <a:pt x="448" y="173"/>
                  </a:lnTo>
                  <a:lnTo>
                    <a:pt x="453" y="185"/>
                  </a:lnTo>
                  <a:lnTo>
                    <a:pt x="457" y="197"/>
                  </a:lnTo>
                  <a:lnTo>
                    <a:pt x="462" y="209"/>
                  </a:lnTo>
                  <a:lnTo>
                    <a:pt x="465" y="221"/>
                  </a:lnTo>
                  <a:lnTo>
                    <a:pt x="468" y="232"/>
                  </a:lnTo>
                  <a:lnTo>
                    <a:pt x="471" y="244"/>
                  </a:lnTo>
                  <a:lnTo>
                    <a:pt x="471" y="255"/>
                  </a:lnTo>
                  <a:lnTo>
                    <a:pt x="471" y="267"/>
                  </a:lnTo>
                  <a:lnTo>
                    <a:pt x="454" y="256"/>
                  </a:lnTo>
                  <a:lnTo>
                    <a:pt x="435" y="249"/>
                  </a:lnTo>
                  <a:lnTo>
                    <a:pt x="414" y="244"/>
                  </a:lnTo>
                  <a:lnTo>
                    <a:pt x="391" y="243"/>
                  </a:lnTo>
                  <a:lnTo>
                    <a:pt x="370" y="245"/>
                  </a:lnTo>
                  <a:lnTo>
                    <a:pt x="349" y="251"/>
                  </a:lnTo>
                  <a:lnTo>
                    <a:pt x="332" y="259"/>
                  </a:lnTo>
                  <a:lnTo>
                    <a:pt x="318" y="272"/>
                  </a:lnTo>
                  <a:lnTo>
                    <a:pt x="311" y="263"/>
                  </a:lnTo>
                  <a:lnTo>
                    <a:pt x="308" y="252"/>
                  </a:lnTo>
                  <a:lnTo>
                    <a:pt x="308" y="240"/>
                  </a:lnTo>
                  <a:lnTo>
                    <a:pt x="309" y="229"/>
                  </a:lnTo>
                  <a:lnTo>
                    <a:pt x="311" y="218"/>
                  </a:lnTo>
                  <a:lnTo>
                    <a:pt x="311" y="208"/>
                  </a:lnTo>
                  <a:lnTo>
                    <a:pt x="306" y="197"/>
                  </a:lnTo>
                  <a:lnTo>
                    <a:pt x="297" y="188"/>
                  </a:lnTo>
                  <a:lnTo>
                    <a:pt x="291" y="186"/>
                  </a:lnTo>
                  <a:lnTo>
                    <a:pt x="284" y="187"/>
                  </a:lnTo>
                  <a:lnTo>
                    <a:pt x="275" y="187"/>
                  </a:lnTo>
                  <a:lnTo>
                    <a:pt x="267" y="186"/>
                  </a:lnTo>
                  <a:lnTo>
                    <a:pt x="258" y="183"/>
                  </a:lnTo>
                  <a:lnTo>
                    <a:pt x="249" y="178"/>
                  </a:lnTo>
                  <a:lnTo>
                    <a:pt x="239" y="174"/>
                  </a:lnTo>
                  <a:lnTo>
                    <a:pt x="230" y="172"/>
                  </a:lnTo>
                  <a:lnTo>
                    <a:pt x="200" y="167"/>
                  </a:lnTo>
                  <a:lnTo>
                    <a:pt x="169" y="159"/>
                  </a:lnTo>
                  <a:lnTo>
                    <a:pt x="140" y="151"/>
                  </a:lnTo>
                  <a:lnTo>
                    <a:pt x="112" y="142"/>
                  </a:lnTo>
                  <a:lnTo>
                    <a:pt x="85" y="130"/>
                  </a:lnTo>
                  <a:lnTo>
                    <a:pt x="61" y="116"/>
                  </a:lnTo>
                  <a:lnTo>
                    <a:pt x="41" y="100"/>
                  </a:lnTo>
                  <a:lnTo>
                    <a:pt x="25" y="80"/>
                  </a:lnTo>
                  <a:lnTo>
                    <a:pt x="0" y="42"/>
                  </a:lnTo>
                  <a:close/>
                </a:path>
              </a:pathLst>
            </a:custGeom>
            <a:solidFill>
              <a:srgbClr val="4CE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 name="Freeform 1426"/>
            <p:cNvSpPr>
              <a:spLocks/>
            </p:cNvSpPr>
            <p:nvPr/>
          </p:nvSpPr>
          <p:spPr bwMode="auto">
            <a:xfrm>
              <a:off x="762" y="2399"/>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0" y="0"/>
                  </a:moveTo>
                  <a:lnTo>
                    <a:pt x="0" y="4"/>
                  </a:lnTo>
                  <a:lnTo>
                    <a:pt x="3" y="6"/>
                  </a:lnTo>
                  <a:lnTo>
                    <a:pt x="6" y="7"/>
                  </a:lnTo>
                  <a:lnTo>
                    <a:pt x="9"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 name="Freeform 1427"/>
            <p:cNvSpPr>
              <a:spLocks/>
            </p:cNvSpPr>
            <p:nvPr/>
          </p:nvSpPr>
          <p:spPr bwMode="auto">
            <a:xfrm>
              <a:off x="762" y="2387"/>
              <a:ext cx="25" cy="14"/>
            </a:xfrm>
            <a:custGeom>
              <a:avLst/>
              <a:gdLst>
                <a:gd name="T0" fmla="*/ 0 w 75"/>
                <a:gd name="T1" fmla="*/ 0 h 30"/>
                <a:gd name="T2" fmla="*/ 0 w 75"/>
                <a:gd name="T3" fmla="*/ 0 h 30"/>
                <a:gd name="T4" fmla="*/ 0 w 75"/>
                <a:gd name="T5" fmla="*/ 0 h 30"/>
                <a:gd name="T6" fmla="*/ 0 w 75"/>
                <a:gd name="T7" fmla="*/ 0 h 30"/>
                <a:gd name="T8" fmla="*/ 0 w 75"/>
                <a:gd name="T9" fmla="*/ 0 h 30"/>
                <a:gd name="T10" fmla="*/ 0 w 75"/>
                <a:gd name="T11" fmla="*/ 0 h 30"/>
                <a:gd name="T12" fmla="*/ 0 w 75"/>
                <a:gd name="T13" fmla="*/ 0 h 30"/>
                <a:gd name="T14" fmla="*/ 0 w 75"/>
                <a:gd name="T15" fmla="*/ 0 h 30"/>
                <a:gd name="T16" fmla="*/ 0 w 75"/>
                <a:gd name="T17" fmla="*/ 0 h 30"/>
                <a:gd name="T18" fmla="*/ 0 w 75"/>
                <a:gd name="T19" fmla="*/ 0 h 30"/>
                <a:gd name="T20" fmla="*/ 0 w 75"/>
                <a:gd name="T21" fmla="*/ 0 h 30"/>
                <a:gd name="T22" fmla="*/ 0 w 75"/>
                <a:gd name="T23" fmla="*/ 0 h 30"/>
                <a:gd name="T24" fmla="*/ 0 w 75"/>
                <a:gd name="T25" fmla="*/ 0 h 30"/>
                <a:gd name="T26" fmla="*/ 0 w 75"/>
                <a:gd name="T27" fmla="*/ 0 h 30"/>
                <a:gd name="T28" fmla="*/ 0 w 75"/>
                <a:gd name="T29" fmla="*/ 0 h 30"/>
                <a:gd name="T30" fmla="*/ 0 w 75"/>
                <a:gd name="T31" fmla="*/ 0 h 30"/>
                <a:gd name="T32" fmla="*/ 0 w 75"/>
                <a:gd name="T33" fmla="*/ 0 h 30"/>
                <a:gd name="T34" fmla="*/ 0 w 75"/>
                <a:gd name="T35" fmla="*/ 0 h 30"/>
                <a:gd name="T36" fmla="*/ 0 w 75"/>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30"/>
                <a:gd name="T59" fmla="*/ 75 w 75"/>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30">
                  <a:moveTo>
                    <a:pt x="75" y="0"/>
                  </a:moveTo>
                  <a:lnTo>
                    <a:pt x="65" y="0"/>
                  </a:lnTo>
                  <a:lnTo>
                    <a:pt x="53" y="0"/>
                  </a:lnTo>
                  <a:lnTo>
                    <a:pt x="44" y="3"/>
                  </a:lnTo>
                  <a:lnTo>
                    <a:pt x="33" y="5"/>
                  </a:lnTo>
                  <a:lnTo>
                    <a:pt x="24" y="9"/>
                  </a:lnTo>
                  <a:lnTo>
                    <a:pt x="15" y="13"/>
                  </a:lnTo>
                  <a:lnTo>
                    <a:pt x="6" y="18"/>
                  </a:lnTo>
                  <a:lnTo>
                    <a:pt x="0" y="25"/>
                  </a:lnTo>
                  <a:lnTo>
                    <a:pt x="9" y="30"/>
                  </a:lnTo>
                  <a:lnTo>
                    <a:pt x="15" y="24"/>
                  </a:lnTo>
                  <a:lnTo>
                    <a:pt x="21" y="20"/>
                  </a:lnTo>
                  <a:lnTo>
                    <a:pt x="30" y="16"/>
                  </a:lnTo>
                  <a:lnTo>
                    <a:pt x="39" y="13"/>
                  </a:lnTo>
                  <a:lnTo>
                    <a:pt x="47" y="11"/>
                  </a:lnTo>
                  <a:lnTo>
                    <a:pt x="56" y="9"/>
                  </a:lnTo>
                  <a:lnTo>
                    <a:pt x="65" y="9"/>
                  </a:lnTo>
                  <a:lnTo>
                    <a:pt x="75" y="9"/>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 name="Freeform 1428"/>
            <p:cNvSpPr>
              <a:spLocks/>
            </p:cNvSpPr>
            <p:nvPr/>
          </p:nvSpPr>
          <p:spPr bwMode="auto">
            <a:xfrm>
              <a:off x="787" y="2387"/>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0" y="9"/>
                  </a:moveTo>
                  <a:lnTo>
                    <a:pt x="5" y="8"/>
                  </a:lnTo>
                  <a:lnTo>
                    <a:pt x="6" y="5"/>
                  </a:lnTo>
                  <a:lnTo>
                    <a:pt x="5" y="2"/>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6" name="Freeform 1429"/>
            <p:cNvSpPr>
              <a:spLocks/>
            </p:cNvSpPr>
            <p:nvPr/>
          </p:nvSpPr>
          <p:spPr bwMode="auto">
            <a:xfrm>
              <a:off x="818" y="2429"/>
              <a:ext cx="110" cy="217"/>
            </a:xfrm>
            <a:custGeom>
              <a:avLst/>
              <a:gdLst>
                <a:gd name="T0" fmla="*/ 0 w 330"/>
                <a:gd name="T1" fmla="*/ 0 h 433"/>
                <a:gd name="T2" fmla="*/ 0 w 330"/>
                <a:gd name="T3" fmla="*/ 0 h 433"/>
                <a:gd name="T4" fmla="*/ 0 w 330"/>
                <a:gd name="T5" fmla="*/ 1 h 433"/>
                <a:gd name="T6" fmla="*/ 0 w 330"/>
                <a:gd name="T7" fmla="*/ 1 h 433"/>
                <a:gd name="T8" fmla="*/ 0 w 330"/>
                <a:gd name="T9" fmla="*/ 1 h 433"/>
                <a:gd name="T10" fmla="*/ 0 w 330"/>
                <a:gd name="T11" fmla="*/ 1 h 433"/>
                <a:gd name="T12" fmla="*/ 0 w 330"/>
                <a:gd name="T13" fmla="*/ 1 h 433"/>
                <a:gd name="T14" fmla="*/ 0 w 330"/>
                <a:gd name="T15" fmla="*/ 1 h 433"/>
                <a:gd name="T16" fmla="*/ 0 w 330"/>
                <a:gd name="T17" fmla="*/ 1 h 433"/>
                <a:gd name="T18" fmla="*/ 0 w 330"/>
                <a:gd name="T19" fmla="*/ 1 h 433"/>
                <a:gd name="T20" fmla="*/ 0 w 330"/>
                <a:gd name="T21" fmla="*/ 1 h 433"/>
                <a:gd name="T22" fmla="*/ 0 w 330"/>
                <a:gd name="T23" fmla="*/ 1 h 433"/>
                <a:gd name="T24" fmla="*/ 0 w 330"/>
                <a:gd name="T25" fmla="*/ 1 h 433"/>
                <a:gd name="T26" fmla="*/ 0 w 330"/>
                <a:gd name="T27" fmla="*/ 1 h 433"/>
                <a:gd name="T28" fmla="*/ 0 w 330"/>
                <a:gd name="T29" fmla="*/ 1 h 433"/>
                <a:gd name="T30" fmla="*/ 0 w 330"/>
                <a:gd name="T31" fmla="*/ 1 h 433"/>
                <a:gd name="T32" fmla="*/ 0 w 330"/>
                <a:gd name="T33" fmla="*/ 1 h 433"/>
                <a:gd name="T34" fmla="*/ 0 w 330"/>
                <a:gd name="T35" fmla="*/ 1 h 433"/>
                <a:gd name="T36" fmla="*/ 0 w 330"/>
                <a:gd name="T37" fmla="*/ 1 h 433"/>
                <a:gd name="T38" fmla="*/ 0 w 330"/>
                <a:gd name="T39" fmla="*/ 1 h 433"/>
                <a:gd name="T40" fmla="*/ 0 w 330"/>
                <a:gd name="T41" fmla="*/ 1 h 433"/>
                <a:gd name="T42" fmla="*/ 0 w 330"/>
                <a:gd name="T43" fmla="*/ 1 h 433"/>
                <a:gd name="T44" fmla="*/ 0 w 330"/>
                <a:gd name="T45" fmla="*/ 1 h 433"/>
                <a:gd name="T46" fmla="*/ 0 w 330"/>
                <a:gd name="T47" fmla="*/ 1 h 433"/>
                <a:gd name="T48" fmla="*/ 0 w 330"/>
                <a:gd name="T49" fmla="*/ 1 h 433"/>
                <a:gd name="T50" fmla="*/ 0 w 330"/>
                <a:gd name="T51" fmla="*/ 1 h 433"/>
                <a:gd name="T52" fmla="*/ 0 w 330"/>
                <a:gd name="T53" fmla="*/ 1 h 433"/>
                <a:gd name="T54" fmla="*/ 0 w 330"/>
                <a:gd name="T55" fmla="*/ 1 h 433"/>
                <a:gd name="T56" fmla="*/ 0 w 330"/>
                <a:gd name="T57" fmla="*/ 1 h 433"/>
                <a:gd name="T58" fmla="*/ 0 w 330"/>
                <a:gd name="T59" fmla="*/ 1 h 433"/>
                <a:gd name="T60" fmla="*/ 0 w 330"/>
                <a:gd name="T61" fmla="*/ 1 h 433"/>
                <a:gd name="T62" fmla="*/ 0 w 330"/>
                <a:gd name="T63" fmla="*/ 1 h 433"/>
                <a:gd name="T64" fmla="*/ 0 w 330"/>
                <a:gd name="T65" fmla="*/ 1 h 433"/>
                <a:gd name="T66" fmla="*/ 0 w 330"/>
                <a:gd name="T67" fmla="*/ 1 h 433"/>
                <a:gd name="T68" fmla="*/ 0 w 330"/>
                <a:gd name="T69" fmla="*/ 1 h 433"/>
                <a:gd name="T70" fmla="*/ 0 w 330"/>
                <a:gd name="T71" fmla="*/ 1 h 433"/>
                <a:gd name="T72" fmla="*/ 0 w 330"/>
                <a:gd name="T73" fmla="*/ 1 h 433"/>
                <a:gd name="T74" fmla="*/ 0 w 330"/>
                <a:gd name="T75" fmla="*/ 1 h 433"/>
                <a:gd name="T76" fmla="*/ 0 w 330"/>
                <a:gd name="T77" fmla="*/ 1 h 433"/>
                <a:gd name="T78" fmla="*/ 0 w 330"/>
                <a:gd name="T79" fmla="*/ 1 h 433"/>
                <a:gd name="T80" fmla="*/ 0 w 330"/>
                <a:gd name="T81" fmla="*/ 1 h 433"/>
                <a:gd name="T82" fmla="*/ 0 w 330"/>
                <a:gd name="T83" fmla="*/ 1 h 433"/>
                <a:gd name="T84" fmla="*/ 0 w 330"/>
                <a:gd name="T85" fmla="*/ 1 h 433"/>
                <a:gd name="T86" fmla="*/ 0 w 330"/>
                <a:gd name="T87" fmla="*/ 1 h 433"/>
                <a:gd name="T88" fmla="*/ 0 w 330"/>
                <a:gd name="T89" fmla="*/ 1 h 4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0"/>
                <a:gd name="T136" fmla="*/ 0 h 433"/>
                <a:gd name="T137" fmla="*/ 330 w 330"/>
                <a:gd name="T138" fmla="*/ 433 h 4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0" h="433">
                  <a:moveTo>
                    <a:pt x="0" y="0"/>
                  </a:moveTo>
                  <a:lnTo>
                    <a:pt x="0" y="0"/>
                  </a:lnTo>
                  <a:lnTo>
                    <a:pt x="4" y="20"/>
                  </a:lnTo>
                  <a:lnTo>
                    <a:pt x="9" y="41"/>
                  </a:lnTo>
                  <a:lnTo>
                    <a:pt x="13" y="61"/>
                  </a:lnTo>
                  <a:lnTo>
                    <a:pt x="16" y="82"/>
                  </a:lnTo>
                  <a:lnTo>
                    <a:pt x="19" y="102"/>
                  </a:lnTo>
                  <a:lnTo>
                    <a:pt x="21" y="122"/>
                  </a:lnTo>
                  <a:lnTo>
                    <a:pt x="21" y="142"/>
                  </a:lnTo>
                  <a:lnTo>
                    <a:pt x="19" y="162"/>
                  </a:lnTo>
                  <a:lnTo>
                    <a:pt x="19" y="166"/>
                  </a:lnTo>
                  <a:lnTo>
                    <a:pt x="21" y="170"/>
                  </a:lnTo>
                  <a:lnTo>
                    <a:pt x="22" y="175"/>
                  </a:lnTo>
                  <a:lnTo>
                    <a:pt x="25" y="179"/>
                  </a:lnTo>
                  <a:lnTo>
                    <a:pt x="30" y="183"/>
                  </a:lnTo>
                  <a:lnTo>
                    <a:pt x="33" y="188"/>
                  </a:lnTo>
                  <a:lnTo>
                    <a:pt x="37" y="192"/>
                  </a:lnTo>
                  <a:lnTo>
                    <a:pt x="40" y="196"/>
                  </a:lnTo>
                  <a:lnTo>
                    <a:pt x="52" y="212"/>
                  </a:lnTo>
                  <a:lnTo>
                    <a:pt x="66" y="226"/>
                  </a:lnTo>
                  <a:lnTo>
                    <a:pt x="78" y="241"/>
                  </a:lnTo>
                  <a:lnTo>
                    <a:pt x="90" y="255"/>
                  </a:lnTo>
                  <a:lnTo>
                    <a:pt x="102" y="269"/>
                  </a:lnTo>
                  <a:lnTo>
                    <a:pt x="115" y="283"/>
                  </a:lnTo>
                  <a:lnTo>
                    <a:pt x="127" y="297"/>
                  </a:lnTo>
                  <a:lnTo>
                    <a:pt x="140" y="311"/>
                  </a:lnTo>
                  <a:lnTo>
                    <a:pt x="152" y="324"/>
                  </a:lnTo>
                  <a:lnTo>
                    <a:pt x="166" y="337"/>
                  </a:lnTo>
                  <a:lnTo>
                    <a:pt x="181" y="351"/>
                  </a:lnTo>
                  <a:lnTo>
                    <a:pt x="194" y="364"/>
                  </a:lnTo>
                  <a:lnTo>
                    <a:pt x="209" y="376"/>
                  </a:lnTo>
                  <a:lnTo>
                    <a:pt x="226" y="389"/>
                  </a:lnTo>
                  <a:lnTo>
                    <a:pt x="242" y="401"/>
                  </a:lnTo>
                  <a:lnTo>
                    <a:pt x="259" y="412"/>
                  </a:lnTo>
                  <a:lnTo>
                    <a:pt x="266" y="417"/>
                  </a:lnTo>
                  <a:lnTo>
                    <a:pt x="273" y="421"/>
                  </a:lnTo>
                  <a:lnTo>
                    <a:pt x="281" y="424"/>
                  </a:lnTo>
                  <a:lnTo>
                    <a:pt x="290" y="428"/>
                  </a:lnTo>
                  <a:lnTo>
                    <a:pt x="300" y="430"/>
                  </a:lnTo>
                  <a:lnTo>
                    <a:pt x="309" y="431"/>
                  </a:lnTo>
                  <a:lnTo>
                    <a:pt x="320" y="432"/>
                  </a:lnTo>
                  <a:lnTo>
                    <a:pt x="330" y="43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7" name="Freeform 1430"/>
            <p:cNvSpPr>
              <a:spLocks/>
            </p:cNvSpPr>
            <p:nvPr/>
          </p:nvSpPr>
          <p:spPr bwMode="auto">
            <a:xfrm>
              <a:off x="802" y="2400"/>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12" y="3"/>
                  </a:moveTo>
                  <a:lnTo>
                    <a:pt x="9" y="0"/>
                  </a:lnTo>
                  <a:lnTo>
                    <a:pt x="5" y="0"/>
                  </a:lnTo>
                  <a:lnTo>
                    <a:pt x="0" y="4"/>
                  </a:lnTo>
                  <a:lnTo>
                    <a:pt x="0" y="7"/>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8" name="Freeform 1431"/>
            <p:cNvSpPr>
              <a:spLocks/>
            </p:cNvSpPr>
            <p:nvPr/>
          </p:nvSpPr>
          <p:spPr bwMode="auto">
            <a:xfrm>
              <a:off x="802" y="2401"/>
              <a:ext cx="18" cy="30"/>
            </a:xfrm>
            <a:custGeom>
              <a:avLst/>
              <a:gdLst>
                <a:gd name="T0" fmla="*/ 0 w 54"/>
                <a:gd name="T1" fmla="*/ 1 h 59"/>
                <a:gd name="T2" fmla="*/ 0 w 54"/>
                <a:gd name="T3" fmla="*/ 1 h 59"/>
                <a:gd name="T4" fmla="*/ 0 w 54"/>
                <a:gd name="T5" fmla="*/ 1 h 59"/>
                <a:gd name="T6" fmla="*/ 0 w 54"/>
                <a:gd name="T7" fmla="*/ 1 h 59"/>
                <a:gd name="T8" fmla="*/ 0 w 54"/>
                <a:gd name="T9" fmla="*/ 1 h 59"/>
                <a:gd name="T10" fmla="*/ 0 w 54"/>
                <a:gd name="T11" fmla="*/ 1 h 59"/>
                <a:gd name="T12" fmla="*/ 0 w 54"/>
                <a:gd name="T13" fmla="*/ 1 h 59"/>
                <a:gd name="T14" fmla="*/ 0 w 54"/>
                <a:gd name="T15" fmla="*/ 1 h 59"/>
                <a:gd name="T16" fmla="*/ 0 w 54"/>
                <a:gd name="T17" fmla="*/ 1 h 59"/>
                <a:gd name="T18" fmla="*/ 0 w 54"/>
                <a:gd name="T19" fmla="*/ 0 h 59"/>
                <a:gd name="T20" fmla="*/ 0 w 54"/>
                <a:gd name="T21" fmla="*/ 1 h 59"/>
                <a:gd name="T22" fmla="*/ 0 w 54"/>
                <a:gd name="T23" fmla="*/ 1 h 59"/>
                <a:gd name="T24" fmla="*/ 0 w 54"/>
                <a:gd name="T25" fmla="*/ 1 h 59"/>
                <a:gd name="T26" fmla="*/ 0 w 54"/>
                <a:gd name="T27" fmla="*/ 1 h 59"/>
                <a:gd name="T28" fmla="*/ 0 w 54"/>
                <a:gd name="T29" fmla="*/ 1 h 59"/>
                <a:gd name="T30" fmla="*/ 0 w 54"/>
                <a:gd name="T31" fmla="*/ 1 h 59"/>
                <a:gd name="T32" fmla="*/ 0 w 54"/>
                <a:gd name="T33" fmla="*/ 1 h 59"/>
                <a:gd name="T34" fmla="*/ 0 w 54"/>
                <a:gd name="T35" fmla="*/ 1 h 59"/>
                <a:gd name="T36" fmla="*/ 0 w 54"/>
                <a:gd name="T37" fmla="*/ 1 h 59"/>
                <a:gd name="T38" fmla="*/ 0 w 54"/>
                <a:gd name="T39" fmla="*/ 1 h 59"/>
                <a:gd name="T40" fmla="*/ 0 w 54"/>
                <a:gd name="T41" fmla="*/ 1 h 59"/>
                <a:gd name="T42" fmla="*/ 0 w 54"/>
                <a:gd name="T43" fmla="*/ 1 h 59"/>
                <a:gd name="T44" fmla="*/ 0 w 54"/>
                <a:gd name="T45" fmla="*/ 1 h 59"/>
                <a:gd name="T46" fmla="*/ 0 w 54"/>
                <a:gd name="T47" fmla="*/ 1 h 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59"/>
                <a:gd name="T74" fmla="*/ 54 w 54"/>
                <a:gd name="T75" fmla="*/ 59 h 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59">
                  <a:moveTo>
                    <a:pt x="47" y="50"/>
                  </a:moveTo>
                  <a:lnTo>
                    <a:pt x="53" y="56"/>
                  </a:lnTo>
                  <a:lnTo>
                    <a:pt x="54" y="47"/>
                  </a:lnTo>
                  <a:lnTo>
                    <a:pt x="53" y="38"/>
                  </a:lnTo>
                  <a:lnTo>
                    <a:pt x="47" y="31"/>
                  </a:lnTo>
                  <a:lnTo>
                    <a:pt x="39" y="23"/>
                  </a:lnTo>
                  <a:lnTo>
                    <a:pt x="32" y="17"/>
                  </a:lnTo>
                  <a:lnTo>
                    <a:pt x="24" y="11"/>
                  </a:lnTo>
                  <a:lnTo>
                    <a:pt x="17" y="6"/>
                  </a:lnTo>
                  <a:lnTo>
                    <a:pt x="12" y="0"/>
                  </a:lnTo>
                  <a:lnTo>
                    <a:pt x="0" y="4"/>
                  </a:lnTo>
                  <a:lnTo>
                    <a:pt x="8" y="10"/>
                  </a:lnTo>
                  <a:lnTo>
                    <a:pt x="15" y="18"/>
                  </a:lnTo>
                  <a:lnTo>
                    <a:pt x="23" y="23"/>
                  </a:lnTo>
                  <a:lnTo>
                    <a:pt x="30" y="30"/>
                  </a:lnTo>
                  <a:lnTo>
                    <a:pt x="38" y="35"/>
                  </a:lnTo>
                  <a:lnTo>
                    <a:pt x="41" y="41"/>
                  </a:lnTo>
                  <a:lnTo>
                    <a:pt x="42" y="47"/>
                  </a:lnTo>
                  <a:lnTo>
                    <a:pt x="41" y="54"/>
                  </a:lnTo>
                  <a:lnTo>
                    <a:pt x="47" y="59"/>
                  </a:lnTo>
                  <a:lnTo>
                    <a:pt x="41" y="54"/>
                  </a:lnTo>
                  <a:lnTo>
                    <a:pt x="38" y="59"/>
                  </a:lnTo>
                  <a:lnTo>
                    <a:pt x="47" y="59"/>
                  </a:lnTo>
                  <a:lnTo>
                    <a:pt x="47"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9" name="Freeform 1432"/>
            <p:cNvSpPr>
              <a:spLocks/>
            </p:cNvSpPr>
            <p:nvPr/>
          </p:nvSpPr>
          <p:spPr bwMode="auto">
            <a:xfrm>
              <a:off x="817" y="2427"/>
              <a:ext cx="4" cy="4"/>
            </a:xfrm>
            <a:custGeom>
              <a:avLst/>
              <a:gdLst>
                <a:gd name="T0" fmla="*/ 0 w 12"/>
                <a:gd name="T1" fmla="*/ 0 h 9"/>
                <a:gd name="T2" fmla="*/ 0 w 12"/>
                <a:gd name="T3" fmla="*/ 0 h 9"/>
                <a:gd name="T4" fmla="*/ 0 w 12"/>
                <a:gd name="T5" fmla="*/ 0 h 9"/>
                <a:gd name="T6" fmla="*/ 0 w 12"/>
                <a:gd name="T7" fmla="*/ 0 h 9"/>
                <a:gd name="T8" fmla="*/ 0 w 12"/>
                <a:gd name="T9" fmla="*/ 0 h 9"/>
                <a:gd name="T10" fmla="*/ 0 w 12"/>
                <a:gd name="T11" fmla="*/ 0 h 9"/>
                <a:gd name="T12" fmla="*/ 0 w 12"/>
                <a:gd name="T13" fmla="*/ 0 h 9"/>
                <a:gd name="T14" fmla="*/ 0 w 12"/>
                <a:gd name="T15" fmla="*/ 0 h 9"/>
                <a:gd name="T16" fmla="*/ 0 w 12"/>
                <a:gd name="T17" fmla="*/ 0 h 9"/>
                <a:gd name="T18" fmla="*/ 0 w 12"/>
                <a:gd name="T19" fmla="*/ 0 h 9"/>
                <a:gd name="T20" fmla="*/ 0 w 12"/>
                <a:gd name="T21" fmla="*/ 0 h 9"/>
                <a:gd name="T22" fmla="*/ 0 w 12"/>
                <a:gd name="T23" fmla="*/ 0 h 9"/>
                <a:gd name="T24" fmla="*/ 0 w 12"/>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9"/>
                <a:gd name="T41" fmla="*/ 12 w 12"/>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9">
                  <a:moveTo>
                    <a:pt x="12" y="6"/>
                  </a:moveTo>
                  <a:lnTo>
                    <a:pt x="12" y="6"/>
                  </a:lnTo>
                  <a:lnTo>
                    <a:pt x="11" y="1"/>
                  </a:lnTo>
                  <a:lnTo>
                    <a:pt x="5" y="0"/>
                  </a:lnTo>
                  <a:lnTo>
                    <a:pt x="3" y="0"/>
                  </a:lnTo>
                  <a:lnTo>
                    <a:pt x="2" y="0"/>
                  </a:lnTo>
                  <a:lnTo>
                    <a:pt x="2" y="9"/>
                  </a:lnTo>
                  <a:lnTo>
                    <a:pt x="3" y="9"/>
                  </a:lnTo>
                  <a:lnTo>
                    <a:pt x="5" y="9"/>
                  </a:lnTo>
                  <a:lnTo>
                    <a:pt x="2" y="8"/>
                  </a:lnTo>
                  <a:lnTo>
                    <a:pt x="0" y="6"/>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0" name="Freeform 1433"/>
            <p:cNvSpPr>
              <a:spLocks/>
            </p:cNvSpPr>
            <p:nvPr/>
          </p:nvSpPr>
          <p:spPr bwMode="auto">
            <a:xfrm>
              <a:off x="817" y="2429"/>
              <a:ext cx="7" cy="25"/>
            </a:xfrm>
            <a:custGeom>
              <a:avLst/>
              <a:gdLst>
                <a:gd name="T0" fmla="*/ 0 w 20"/>
                <a:gd name="T1" fmla="*/ 1 h 48"/>
                <a:gd name="T2" fmla="*/ 0 w 20"/>
                <a:gd name="T3" fmla="*/ 1 h 48"/>
                <a:gd name="T4" fmla="*/ 0 w 20"/>
                <a:gd name="T5" fmla="*/ 1 h 48"/>
                <a:gd name="T6" fmla="*/ 0 w 20"/>
                <a:gd name="T7" fmla="*/ 1 h 48"/>
                <a:gd name="T8" fmla="*/ 0 w 20"/>
                <a:gd name="T9" fmla="*/ 1 h 48"/>
                <a:gd name="T10" fmla="*/ 0 w 20"/>
                <a:gd name="T11" fmla="*/ 1 h 48"/>
                <a:gd name="T12" fmla="*/ 0 w 20"/>
                <a:gd name="T13" fmla="*/ 1 h 48"/>
                <a:gd name="T14" fmla="*/ 0 w 20"/>
                <a:gd name="T15" fmla="*/ 1 h 48"/>
                <a:gd name="T16" fmla="*/ 0 w 20"/>
                <a:gd name="T17" fmla="*/ 1 h 48"/>
                <a:gd name="T18" fmla="*/ 0 w 20"/>
                <a:gd name="T19" fmla="*/ 0 h 48"/>
                <a:gd name="T20" fmla="*/ 0 w 20"/>
                <a:gd name="T21" fmla="*/ 0 h 48"/>
                <a:gd name="T22" fmla="*/ 0 w 20"/>
                <a:gd name="T23" fmla="*/ 1 h 48"/>
                <a:gd name="T24" fmla="*/ 0 w 20"/>
                <a:gd name="T25" fmla="*/ 1 h 48"/>
                <a:gd name="T26" fmla="*/ 0 w 20"/>
                <a:gd name="T27" fmla="*/ 1 h 48"/>
                <a:gd name="T28" fmla="*/ 0 w 20"/>
                <a:gd name="T29" fmla="*/ 1 h 48"/>
                <a:gd name="T30" fmla="*/ 0 w 20"/>
                <a:gd name="T31" fmla="*/ 1 h 48"/>
                <a:gd name="T32" fmla="*/ 0 w 20"/>
                <a:gd name="T33" fmla="*/ 1 h 48"/>
                <a:gd name="T34" fmla="*/ 0 w 20"/>
                <a:gd name="T35" fmla="*/ 1 h 48"/>
                <a:gd name="T36" fmla="*/ 0 w 20"/>
                <a:gd name="T37" fmla="*/ 1 h 48"/>
                <a:gd name="T38" fmla="*/ 0 w 20"/>
                <a:gd name="T39" fmla="*/ 1 h 48"/>
                <a:gd name="T40" fmla="*/ 0 w 20"/>
                <a:gd name="T41" fmla="*/ 1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48"/>
                <a:gd name="T65" fmla="*/ 20 w 20"/>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48">
                  <a:moveTo>
                    <a:pt x="20" y="46"/>
                  </a:moveTo>
                  <a:lnTo>
                    <a:pt x="20" y="46"/>
                  </a:lnTo>
                  <a:lnTo>
                    <a:pt x="17" y="40"/>
                  </a:lnTo>
                  <a:lnTo>
                    <a:pt x="15" y="34"/>
                  </a:lnTo>
                  <a:lnTo>
                    <a:pt x="14" y="29"/>
                  </a:lnTo>
                  <a:lnTo>
                    <a:pt x="14" y="24"/>
                  </a:lnTo>
                  <a:lnTo>
                    <a:pt x="14" y="18"/>
                  </a:lnTo>
                  <a:lnTo>
                    <a:pt x="14" y="12"/>
                  </a:lnTo>
                  <a:lnTo>
                    <a:pt x="12" y="6"/>
                  </a:lnTo>
                  <a:lnTo>
                    <a:pt x="12" y="0"/>
                  </a:lnTo>
                  <a:lnTo>
                    <a:pt x="0" y="0"/>
                  </a:lnTo>
                  <a:lnTo>
                    <a:pt x="0" y="6"/>
                  </a:lnTo>
                  <a:lnTo>
                    <a:pt x="2" y="12"/>
                  </a:lnTo>
                  <a:lnTo>
                    <a:pt x="2" y="18"/>
                  </a:lnTo>
                  <a:lnTo>
                    <a:pt x="2" y="24"/>
                  </a:lnTo>
                  <a:lnTo>
                    <a:pt x="2" y="29"/>
                  </a:lnTo>
                  <a:lnTo>
                    <a:pt x="3" y="37"/>
                  </a:lnTo>
                  <a:lnTo>
                    <a:pt x="5" y="42"/>
                  </a:lnTo>
                  <a:lnTo>
                    <a:pt x="8" y="48"/>
                  </a:lnTo>
                  <a:lnTo>
                    <a:pt x="2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1" name="Freeform 1434"/>
            <p:cNvSpPr>
              <a:spLocks/>
            </p:cNvSpPr>
            <p:nvPr/>
          </p:nvSpPr>
          <p:spPr bwMode="auto">
            <a:xfrm>
              <a:off x="820" y="2453"/>
              <a:ext cx="6" cy="30"/>
            </a:xfrm>
            <a:custGeom>
              <a:avLst/>
              <a:gdLst>
                <a:gd name="T0" fmla="*/ 0 w 18"/>
                <a:gd name="T1" fmla="*/ 0 h 62"/>
                <a:gd name="T2" fmla="*/ 0 w 18"/>
                <a:gd name="T3" fmla="*/ 0 h 62"/>
                <a:gd name="T4" fmla="*/ 0 w 18"/>
                <a:gd name="T5" fmla="*/ 0 h 62"/>
                <a:gd name="T6" fmla="*/ 0 w 18"/>
                <a:gd name="T7" fmla="*/ 0 h 62"/>
                <a:gd name="T8" fmla="*/ 0 w 18"/>
                <a:gd name="T9" fmla="*/ 0 h 62"/>
                <a:gd name="T10" fmla="*/ 0 w 18"/>
                <a:gd name="T11" fmla="*/ 0 h 62"/>
                <a:gd name="T12" fmla="*/ 0 w 18"/>
                <a:gd name="T13" fmla="*/ 0 h 62"/>
                <a:gd name="T14" fmla="*/ 0 w 18"/>
                <a:gd name="T15" fmla="*/ 0 h 62"/>
                <a:gd name="T16" fmla="*/ 0 w 18"/>
                <a:gd name="T17" fmla="*/ 0 h 62"/>
                <a:gd name="T18" fmla="*/ 0 w 18"/>
                <a:gd name="T19" fmla="*/ 0 h 62"/>
                <a:gd name="T20" fmla="*/ 0 w 18"/>
                <a:gd name="T21" fmla="*/ 0 h 62"/>
                <a:gd name="T22" fmla="*/ 0 w 18"/>
                <a:gd name="T23" fmla="*/ 0 h 62"/>
                <a:gd name="T24" fmla="*/ 0 w 18"/>
                <a:gd name="T25" fmla="*/ 0 h 62"/>
                <a:gd name="T26" fmla="*/ 0 w 18"/>
                <a:gd name="T27" fmla="*/ 0 h 62"/>
                <a:gd name="T28" fmla="*/ 0 w 18"/>
                <a:gd name="T29" fmla="*/ 0 h 62"/>
                <a:gd name="T30" fmla="*/ 0 w 18"/>
                <a:gd name="T31" fmla="*/ 0 h 62"/>
                <a:gd name="T32" fmla="*/ 0 w 18"/>
                <a:gd name="T33" fmla="*/ 0 h 62"/>
                <a:gd name="T34" fmla="*/ 0 w 18"/>
                <a:gd name="T35" fmla="*/ 0 h 62"/>
                <a:gd name="T36" fmla="*/ 0 w 18"/>
                <a:gd name="T37" fmla="*/ 0 h 62"/>
                <a:gd name="T38" fmla="*/ 0 w 18"/>
                <a:gd name="T39" fmla="*/ 0 h 62"/>
                <a:gd name="T40" fmla="*/ 0 w 18"/>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62"/>
                <a:gd name="T65" fmla="*/ 18 w 1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62">
                  <a:moveTo>
                    <a:pt x="6" y="62"/>
                  </a:moveTo>
                  <a:lnTo>
                    <a:pt x="18" y="62"/>
                  </a:lnTo>
                  <a:lnTo>
                    <a:pt x="18" y="54"/>
                  </a:lnTo>
                  <a:lnTo>
                    <a:pt x="18" y="47"/>
                  </a:lnTo>
                  <a:lnTo>
                    <a:pt x="18" y="39"/>
                  </a:lnTo>
                  <a:lnTo>
                    <a:pt x="18" y="30"/>
                  </a:lnTo>
                  <a:lnTo>
                    <a:pt x="16" y="23"/>
                  </a:lnTo>
                  <a:lnTo>
                    <a:pt x="16" y="15"/>
                  </a:lnTo>
                  <a:lnTo>
                    <a:pt x="15" y="7"/>
                  </a:lnTo>
                  <a:lnTo>
                    <a:pt x="12" y="0"/>
                  </a:lnTo>
                  <a:lnTo>
                    <a:pt x="0" y="2"/>
                  </a:lnTo>
                  <a:lnTo>
                    <a:pt x="3" y="9"/>
                  </a:lnTo>
                  <a:lnTo>
                    <a:pt x="4" y="15"/>
                  </a:lnTo>
                  <a:lnTo>
                    <a:pt x="4" y="23"/>
                  </a:lnTo>
                  <a:lnTo>
                    <a:pt x="6" y="30"/>
                  </a:lnTo>
                  <a:lnTo>
                    <a:pt x="6" y="39"/>
                  </a:lnTo>
                  <a:lnTo>
                    <a:pt x="6" y="47"/>
                  </a:lnTo>
                  <a:lnTo>
                    <a:pt x="6" y="54"/>
                  </a:lnTo>
                  <a:lnTo>
                    <a:pt x="6" y="62"/>
                  </a:lnTo>
                  <a:lnTo>
                    <a:pt x="18" y="62"/>
                  </a:lnTo>
                  <a:lnTo>
                    <a:pt x="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2" name="Freeform 1435"/>
            <p:cNvSpPr>
              <a:spLocks/>
            </p:cNvSpPr>
            <p:nvPr/>
          </p:nvSpPr>
          <p:spPr bwMode="auto">
            <a:xfrm>
              <a:off x="817" y="2476"/>
              <a:ext cx="9" cy="7"/>
            </a:xfrm>
            <a:custGeom>
              <a:avLst/>
              <a:gdLst>
                <a:gd name="T0" fmla="*/ 0 w 27"/>
                <a:gd name="T1" fmla="*/ 1 h 14"/>
                <a:gd name="T2" fmla="*/ 0 w 27"/>
                <a:gd name="T3" fmla="*/ 1 h 14"/>
                <a:gd name="T4" fmla="*/ 0 w 27"/>
                <a:gd name="T5" fmla="*/ 1 h 14"/>
                <a:gd name="T6" fmla="*/ 0 w 27"/>
                <a:gd name="T7" fmla="*/ 1 h 14"/>
                <a:gd name="T8" fmla="*/ 0 w 27"/>
                <a:gd name="T9" fmla="*/ 1 h 14"/>
                <a:gd name="T10" fmla="*/ 0 w 27"/>
                <a:gd name="T11" fmla="*/ 1 h 14"/>
                <a:gd name="T12" fmla="*/ 0 w 27"/>
                <a:gd name="T13" fmla="*/ 1 h 14"/>
                <a:gd name="T14" fmla="*/ 0 w 27"/>
                <a:gd name="T15" fmla="*/ 1 h 14"/>
                <a:gd name="T16" fmla="*/ 0 w 27"/>
                <a:gd name="T17" fmla="*/ 1 h 14"/>
                <a:gd name="T18" fmla="*/ 0 w 27"/>
                <a:gd name="T19" fmla="*/ 1 h 14"/>
                <a:gd name="T20" fmla="*/ 0 w 27"/>
                <a:gd name="T21" fmla="*/ 0 h 14"/>
                <a:gd name="T22" fmla="*/ 0 w 27"/>
                <a:gd name="T23" fmla="*/ 0 h 14"/>
                <a:gd name="T24" fmla="*/ 0 w 27"/>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4"/>
                <a:gd name="T41" fmla="*/ 27 w 2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4">
                  <a:moveTo>
                    <a:pt x="0" y="6"/>
                  </a:moveTo>
                  <a:lnTo>
                    <a:pt x="0" y="6"/>
                  </a:lnTo>
                  <a:lnTo>
                    <a:pt x="4" y="8"/>
                  </a:lnTo>
                  <a:lnTo>
                    <a:pt x="10" y="12"/>
                  </a:lnTo>
                  <a:lnTo>
                    <a:pt x="15" y="14"/>
                  </a:lnTo>
                  <a:lnTo>
                    <a:pt x="27" y="14"/>
                  </a:lnTo>
                  <a:lnTo>
                    <a:pt x="24" y="7"/>
                  </a:lnTo>
                  <a:lnTo>
                    <a:pt x="16" y="5"/>
                  </a:lnTo>
                  <a:lnTo>
                    <a:pt x="10" y="2"/>
                  </a:lnTo>
                  <a:lnTo>
                    <a:pt x="6"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3" name="Freeform 1436"/>
            <p:cNvSpPr>
              <a:spLocks/>
            </p:cNvSpPr>
            <p:nvPr/>
          </p:nvSpPr>
          <p:spPr bwMode="auto">
            <a:xfrm>
              <a:off x="797" y="2473"/>
              <a:ext cx="22" cy="7"/>
            </a:xfrm>
            <a:custGeom>
              <a:avLst/>
              <a:gdLst>
                <a:gd name="T0" fmla="*/ 0 w 66"/>
                <a:gd name="T1" fmla="*/ 1 h 13"/>
                <a:gd name="T2" fmla="*/ 0 w 66"/>
                <a:gd name="T3" fmla="*/ 1 h 13"/>
                <a:gd name="T4" fmla="*/ 0 w 66"/>
                <a:gd name="T5" fmla="*/ 1 h 13"/>
                <a:gd name="T6" fmla="*/ 0 w 66"/>
                <a:gd name="T7" fmla="*/ 1 h 13"/>
                <a:gd name="T8" fmla="*/ 0 w 66"/>
                <a:gd name="T9" fmla="*/ 1 h 13"/>
                <a:gd name="T10" fmla="*/ 0 w 66"/>
                <a:gd name="T11" fmla="*/ 1 h 13"/>
                <a:gd name="T12" fmla="*/ 0 w 66"/>
                <a:gd name="T13" fmla="*/ 1 h 13"/>
                <a:gd name="T14" fmla="*/ 0 w 66"/>
                <a:gd name="T15" fmla="*/ 1 h 13"/>
                <a:gd name="T16" fmla="*/ 0 w 66"/>
                <a:gd name="T17" fmla="*/ 1 h 13"/>
                <a:gd name="T18" fmla="*/ 0 w 66"/>
                <a:gd name="T19" fmla="*/ 1 h 13"/>
                <a:gd name="T20" fmla="*/ 0 w 66"/>
                <a:gd name="T21" fmla="*/ 1 h 13"/>
                <a:gd name="T22" fmla="*/ 0 w 66"/>
                <a:gd name="T23" fmla="*/ 1 h 13"/>
                <a:gd name="T24" fmla="*/ 0 w 66"/>
                <a:gd name="T25" fmla="*/ 1 h 13"/>
                <a:gd name="T26" fmla="*/ 0 w 66"/>
                <a:gd name="T27" fmla="*/ 0 h 13"/>
                <a:gd name="T28" fmla="*/ 0 w 66"/>
                <a:gd name="T29" fmla="*/ 0 h 13"/>
                <a:gd name="T30" fmla="*/ 0 w 66"/>
                <a:gd name="T31" fmla="*/ 0 h 13"/>
                <a:gd name="T32" fmla="*/ 0 w 66"/>
                <a:gd name="T33" fmla="*/ 0 h 13"/>
                <a:gd name="T34" fmla="*/ 0 w 66"/>
                <a:gd name="T35" fmla="*/ 0 h 13"/>
                <a:gd name="T36" fmla="*/ 0 w 66"/>
                <a:gd name="T37" fmla="*/ 0 h 13"/>
                <a:gd name="T38" fmla="*/ 0 w 66"/>
                <a:gd name="T39" fmla="*/ 0 h 13"/>
                <a:gd name="T40" fmla="*/ 0 w 66"/>
                <a:gd name="T41" fmla="*/ 1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13"/>
                <a:gd name="T65" fmla="*/ 66 w 66"/>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13">
                  <a:moveTo>
                    <a:pt x="0" y="9"/>
                  </a:moveTo>
                  <a:lnTo>
                    <a:pt x="0" y="9"/>
                  </a:lnTo>
                  <a:lnTo>
                    <a:pt x="2" y="9"/>
                  </a:lnTo>
                  <a:lnTo>
                    <a:pt x="8" y="9"/>
                  </a:lnTo>
                  <a:lnTo>
                    <a:pt x="15" y="9"/>
                  </a:lnTo>
                  <a:lnTo>
                    <a:pt x="25" y="9"/>
                  </a:lnTo>
                  <a:lnTo>
                    <a:pt x="36" y="9"/>
                  </a:lnTo>
                  <a:lnTo>
                    <a:pt x="45" y="10"/>
                  </a:lnTo>
                  <a:lnTo>
                    <a:pt x="54" y="12"/>
                  </a:lnTo>
                  <a:lnTo>
                    <a:pt x="60" y="13"/>
                  </a:lnTo>
                  <a:lnTo>
                    <a:pt x="66" y="7"/>
                  </a:lnTo>
                  <a:lnTo>
                    <a:pt x="57" y="4"/>
                  </a:lnTo>
                  <a:lnTo>
                    <a:pt x="48" y="1"/>
                  </a:lnTo>
                  <a:lnTo>
                    <a:pt x="36" y="0"/>
                  </a:lnTo>
                  <a:lnTo>
                    <a:pt x="25" y="0"/>
                  </a:lnTo>
                  <a:lnTo>
                    <a:pt x="15" y="0"/>
                  </a:lnTo>
                  <a:lnTo>
                    <a:pt x="8" y="0"/>
                  </a:lnTo>
                  <a:lnTo>
                    <a:pt x="2" y="0"/>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4" name="Freeform 1437"/>
            <p:cNvSpPr>
              <a:spLocks/>
            </p:cNvSpPr>
            <p:nvPr/>
          </p:nvSpPr>
          <p:spPr bwMode="auto">
            <a:xfrm>
              <a:off x="772" y="2472"/>
              <a:ext cx="25" cy="5"/>
            </a:xfrm>
            <a:custGeom>
              <a:avLst/>
              <a:gdLst>
                <a:gd name="T0" fmla="*/ 0 w 75"/>
                <a:gd name="T1" fmla="*/ 0 h 12"/>
                <a:gd name="T2" fmla="*/ 0 w 75"/>
                <a:gd name="T3" fmla="*/ 0 h 12"/>
                <a:gd name="T4" fmla="*/ 0 w 75"/>
                <a:gd name="T5" fmla="*/ 0 h 12"/>
                <a:gd name="T6" fmla="*/ 0 w 75"/>
                <a:gd name="T7" fmla="*/ 0 h 12"/>
                <a:gd name="T8" fmla="*/ 0 w 75"/>
                <a:gd name="T9" fmla="*/ 0 h 12"/>
                <a:gd name="T10" fmla="*/ 0 w 75"/>
                <a:gd name="T11" fmla="*/ 0 h 12"/>
                <a:gd name="T12" fmla="*/ 0 w 75"/>
                <a:gd name="T13" fmla="*/ 0 h 12"/>
                <a:gd name="T14" fmla="*/ 0 w 75"/>
                <a:gd name="T15" fmla="*/ 0 h 12"/>
                <a:gd name="T16" fmla="*/ 0 w 75"/>
                <a:gd name="T17" fmla="*/ 0 h 12"/>
                <a:gd name="T18" fmla="*/ 0 w 75"/>
                <a:gd name="T19" fmla="*/ 0 h 12"/>
                <a:gd name="T20" fmla="*/ 0 w 75"/>
                <a:gd name="T21" fmla="*/ 0 h 12"/>
                <a:gd name="T22" fmla="*/ 0 w 75"/>
                <a:gd name="T23" fmla="*/ 0 h 12"/>
                <a:gd name="T24" fmla="*/ 0 w 75"/>
                <a:gd name="T25" fmla="*/ 0 h 12"/>
                <a:gd name="T26" fmla="*/ 0 w 75"/>
                <a:gd name="T27" fmla="*/ 0 h 12"/>
                <a:gd name="T28" fmla="*/ 0 w 75"/>
                <a:gd name="T29" fmla="*/ 0 h 12"/>
                <a:gd name="T30" fmla="*/ 0 w 75"/>
                <a:gd name="T31" fmla="*/ 0 h 12"/>
                <a:gd name="T32" fmla="*/ 0 w 75"/>
                <a:gd name="T33" fmla="*/ 0 h 12"/>
                <a:gd name="T34" fmla="*/ 0 w 75"/>
                <a:gd name="T35" fmla="*/ 0 h 12"/>
                <a:gd name="T36" fmla="*/ 0 w 75"/>
                <a:gd name="T37" fmla="*/ 0 h 12"/>
                <a:gd name="T38" fmla="*/ 0 w 75"/>
                <a:gd name="T39" fmla="*/ 0 h 12"/>
                <a:gd name="T40" fmla="*/ 0 w 75"/>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12"/>
                <a:gd name="T65" fmla="*/ 75 w 75"/>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12">
                  <a:moveTo>
                    <a:pt x="3" y="10"/>
                  </a:moveTo>
                  <a:lnTo>
                    <a:pt x="3" y="10"/>
                  </a:lnTo>
                  <a:lnTo>
                    <a:pt x="9" y="9"/>
                  </a:lnTo>
                  <a:lnTo>
                    <a:pt x="18" y="9"/>
                  </a:lnTo>
                  <a:lnTo>
                    <a:pt x="26" y="9"/>
                  </a:lnTo>
                  <a:lnTo>
                    <a:pt x="35" y="9"/>
                  </a:lnTo>
                  <a:lnTo>
                    <a:pt x="42" y="10"/>
                  </a:lnTo>
                  <a:lnTo>
                    <a:pt x="53" y="11"/>
                  </a:lnTo>
                  <a:lnTo>
                    <a:pt x="63" y="11"/>
                  </a:lnTo>
                  <a:lnTo>
                    <a:pt x="75" y="12"/>
                  </a:lnTo>
                  <a:lnTo>
                    <a:pt x="75" y="3"/>
                  </a:lnTo>
                  <a:lnTo>
                    <a:pt x="63" y="2"/>
                  </a:lnTo>
                  <a:lnTo>
                    <a:pt x="53" y="2"/>
                  </a:lnTo>
                  <a:lnTo>
                    <a:pt x="45" y="1"/>
                  </a:lnTo>
                  <a:lnTo>
                    <a:pt x="35" y="0"/>
                  </a:lnTo>
                  <a:lnTo>
                    <a:pt x="26" y="0"/>
                  </a:lnTo>
                  <a:lnTo>
                    <a:pt x="18" y="0"/>
                  </a:lnTo>
                  <a:lnTo>
                    <a:pt x="9" y="0"/>
                  </a:lnTo>
                  <a:lnTo>
                    <a:pt x="0" y="1"/>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5" name="Freeform 1438"/>
            <p:cNvSpPr>
              <a:spLocks/>
            </p:cNvSpPr>
            <p:nvPr/>
          </p:nvSpPr>
          <p:spPr bwMode="auto">
            <a:xfrm>
              <a:off x="749" y="2472"/>
              <a:ext cx="24" cy="15"/>
            </a:xfrm>
            <a:custGeom>
              <a:avLst/>
              <a:gdLst>
                <a:gd name="T0" fmla="*/ 0 w 70"/>
                <a:gd name="T1" fmla="*/ 1 h 30"/>
                <a:gd name="T2" fmla="*/ 0 w 70"/>
                <a:gd name="T3" fmla="*/ 1 h 30"/>
                <a:gd name="T4" fmla="*/ 0 w 70"/>
                <a:gd name="T5" fmla="*/ 1 h 30"/>
                <a:gd name="T6" fmla="*/ 0 w 70"/>
                <a:gd name="T7" fmla="*/ 1 h 30"/>
                <a:gd name="T8" fmla="*/ 0 w 70"/>
                <a:gd name="T9" fmla="*/ 1 h 30"/>
                <a:gd name="T10" fmla="*/ 0 w 70"/>
                <a:gd name="T11" fmla="*/ 1 h 30"/>
                <a:gd name="T12" fmla="*/ 0 w 70"/>
                <a:gd name="T13" fmla="*/ 1 h 30"/>
                <a:gd name="T14" fmla="*/ 0 w 70"/>
                <a:gd name="T15" fmla="*/ 1 h 30"/>
                <a:gd name="T16" fmla="*/ 0 w 70"/>
                <a:gd name="T17" fmla="*/ 1 h 30"/>
                <a:gd name="T18" fmla="*/ 0 w 70"/>
                <a:gd name="T19" fmla="*/ 1 h 30"/>
                <a:gd name="T20" fmla="*/ 0 w 70"/>
                <a:gd name="T21" fmla="*/ 0 h 30"/>
                <a:gd name="T22" fmla="*/ 0 w 70"/>
                <a:gd name="T23" fmla="*/ 1 h 30"/>
                <a:gd name="T24" fmla="*/ 0 w 70"/>
                <a:gd name="T25" fmla="*/ 1 h 30"/>
                <a:gd name="T26" fmla="*/ 0 w 70"/>
                <a:gd name="T27" fmla="*/ 1 h 30"/>
                <a:gd name="T28" fmla="*/ 0 w 70"/>
                <a:gd name="T29" fmla="*/ 1 h 30"/>
                <a:gd name="T30" fmla="*/ 0 w 70"/>
                <a:gd name="T31" fmla="*/ 1 h 30"/>
                <a:gd name="T32" fmla="*/ 0 w 70"/>
                <a:gd name="T33" fmla="*/ 1 h 30"/>
                <a:gd name="T34" fmla="*/ 0 w 70"/>
                <a:gd name="T35" fmla="*/ 1 h 30"/>
                <a:gd name="T36" fmla="*/ 0 w 70"/>
                <a:gd name="T37" fmla="*/ 1 h 30"/>
                <a:gd name="T38" fmla="*/ 0 w 70"/>
                <a:gd name="T39" fmla="*/ 1 h 30"/>
                <a:gd name="T40" fmla="*/ 0 w 70"/>
                <a:gd name="T41" fmla="*/ 1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30"/>
                <a:gd name="T65" fmla="*/ 70 w 70"/>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30">
                  <a:moveTo>
                    <a:pt x="9" y="30"/>
                  </a:moveTo>
                  <a:lnTo>
                    <a:pt x="9" y="30"/>
                  </a:lnTo>
                  <a:lnTo>
                    <a:pt x="15" y="26"/>
                  </a:lnTo>
                  <a:lnTo>
                    <a:pt x="22" y="22"/>
                  </a:lnTo>
                  <a:lnTo>
                    <a:pt x="30" y="18"/>
                  </a:lnTo>
                  <a:lnTo>
                    <a:pt x="37" y="16"/>
                  </a:lnTo>
                  <a:lnTo>
                    <a:pt x="45" y="14"/>
                  </a:lnTo>
                  <a:lnTo>
                    <a:pt x="54" y="12"/>
                  </a:lnTo>
                  <a:lnTo>
                    <a:pt x="61" y="10"/>
                  </a:lnTo>
                  <a:lnTo>
                    <a:pt x="70" y="9"/>
                  </a:lnTo>
                  <a:lnTo>
                    <a:pt x="67" y="0"/>
                  </a:lnTo>
                  <a:lnTo>
                    <a:pt x="58" y="1"/>
                  </a:lnTo>
                  <a:lnTo>
                    <a:pt x="51" y="3"/>
                  </a:lnTo>
                  <a:lnTo>
                    <a:pt x="42" y="6"/>
                  </a:lnTo>
                  <a:lnTo>
                    <a:pt x="31" y="8"/>
                  </a:lnTo>
                  <a:lnTo>
                    <a:pt x="24" y="12"/>
                  </a:lnTo>
                  <a:lnTo>
                    <a:pt x="16" y="15"/>
                  </a:lnTo>
                  <a:lnTo>
                    <a:pt x="9" y="20"/>
                  </a:lnTo>
                  <a:lnTo>
                    <a:pt x="0" y="24"/>
                  </a:lnTo>
                  <a:lnTo>
                    <a:pt x="9"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6" name="Freeform 1439"/>
            <p:cNvSpPr>
              <a:spLocks/>
            </p:cNvSpPr>
            <p:nvPr/>
          </p:nvSpPr>
          <p:spPr bwMode="auto">
            <a:xfrm>
              <a:off x="739" y="2484"/>
              <a:ext cx="13" cy="35"/>
            </a:xfrm>
            <a:custGeom>
              <a:avLst/>
              <a:gdLst>
                <a:gd name="T0" fmla="*/ 0 w 39"/>
                <a:gd name="T1" fmla="*/ 1 h 69"/>
                <a:gd name="T2" fmla="*/ 0 w 39"/>
                <a:gd name="T3" fmla="*/ 1 h 69"/>
                <a:gd name="T4" fmla="*/ 0 w 39"/>
                <a:gd name="T5" fmla="*/ 1 h 69"/>
                <a:gd name="T6" fmla="*/ 0 w 39"/>
                <a:gd name="T7" fmla="*/ 1 h 69"/>
                <a:gd name="T8" fmla="*/ 0 w 39"/>
                <a:gd name="T9" fmla="*/ 1 h 69"/>
                <a:gd name="T10" fmla="*/ 0 w 39"/>
                <a:gd name="T11" fmla="*/ 1 h 69"/>
                <a:gd name="T12" fmla="*/ 0 w 39"/>
                <a:gd name="T13" fmla="*/ 1 h 69"/>
                <a:gd name="T14" fmla="*/ 0 w 39"/>
                <a:gd name="T15" fmla="*/ 1 h 69"/>
                <a:gd name="T16" fmla="*/ 0 w 39"/>
                <a:gd name="T17" fmla="*/ 1 h 69"/>
                <a:gd name="T18" fmla="*/ 0 w 39"/>
                <a:gd name="T19" fmla="*/ 0 h 69"/>
                <a:gd name="T20" fmla="*/ 0 w 39"/>
                <a:gd name="T21" fmla="*/ 1 h 69"/>
                <a:gd name="T22" fmla="*/ 0 w 39"/>
                <a:gd name="T23" fmla="*/ 1 h 69"/>
                <a:gd name="T24" fmla="*/ 0 w 39"/>
                <a:gd name="T25" fmla="*/ 1 h 69"/>
                <a:gd name="T26" fmla="*/ 0 w 39"/>
                <a:gd name="T27" fmla="*/ 1 h 69"/>
                <a:gd name="T28" fmla="*/ 0 w 39"/>
                <a:gd name="T29" fmla="*/ 1 h 69"/>
                <a:gd name="T30" fmla="*/ 0 w 39"/>
                <a:gd name="T31" fmla="*/ 1 h 69"/>
                <a:gd name="T32" fmla="*/ 0 w 39"/>
                <a:gd name="T33" fmla="*/ 1 h 69"/>
                <a:gd name="T34" fmla="*/ 0 w 39"/>
                <a:gd name="T35" fmla="*/ 1 h 69"/>
                <a:gd name="T36" fmla="*/ 0 w 39"/>
                <a:gd name="T37" fmla="*/ 1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69"/>
                <a:gd name="T59" fmla="*/ 39 w 39"/>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69">
                  <a:moveTo>
                    <a:pt x="12" y="69"/>
                  </a:moveTo>
                  <a:lnTo>
                    <a:pt x="14" y="59"/>
                  </a:lnTo>
                  <a:lnTo>
                    <a:pt x="15" y="51"/>
                  </a:lnTo>
                  <a:lnTo>
                    <a:pt x="17" y="43"/>
                  </a:lnTo>
                  <a:lnTo>
                    <a:pt x="20" y="34"/>
                  </a:lnTo>
                  <a:lnTo>
                    <a:pt x="23" y="26"/>
                  </a:lnTo>
                  <a:lnTo>
                    <a:pt x="27" y="19"/>
                  </a:lnTo>
                  <a:lnTo>
                    <a:pt x="31" y="12"/>
                  </a:lnTo>
                  <a:lnTo>
                    <a:pt x="39" y="6"/>
                  </a:lnTo>
                  <a:lnTo>
                    <a:pt x="30" y="0"/>
                  </a:lnTo>
                  <a:lnTo>
                    <a:pt x="23" y="7"/>
                  </a:lnTo>
                  <a:lnTo>
                    <a:pt x="15" y="15"/>
                  </a:lnTo>
                  <a:lnTo>
                    <a:pt x="11" y="24"/>
                  </a:lnTo>
                  <a:lnTo>
                    <a:pt x="8" y="32"/>
                  </a:lnTo>
                  <a:lnTo>
                    <a:pt x="5" y="41"/>
                  </a:lnTo>
                  <a:lnTo>
                    <a:pt x="3" y="51"/>
                  </a:lnTo>
                  <a:lnTo>
                    <a:pt x="2" y="59"/>
                  </a:lnTo>
                  <a:lnTo>
                    <a:pt x="0" y="67"/>
                  </a:lnTo>
                  <a:lnTo>
                    <a:pt x="12"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7" name="Freeform 1440"/>
            <p:cNvSpPr>
              <a:spLocks/>
            </p:cNvSpPr>
            <p:nvPr/>
          </p:nvSpPr>
          <p:spPr bwMode="auto">
            <a:xfrm>
              <a:off x="739" y="2517"/>
              <a:ext cx="4" cy="3"/>
            </a:xfrm>
            <a:custGeom>
              <a:avLst/>
              <a:gdLst>
                <a:gd name="T0" fmla="*/ 0 w 12"/>
                <a:gd name="T1" fmla="*/ 0 h 5"/>
                <a:gd name="T2" fmla="*/ 0 w 12"/>
                <a:gd name="T3" fmla="*/ 1 h 5"/>
                <a:gd name="T4" fmla="*/ 0 w 12"/>
                <a:gd name="T5" fmla="*/ 1 h 5"/>
                <a:gd name="T6" fmla="*/ 0 w 12"/>
                <a:gd name="T7" fmla="*/ 1 h 5"/>
                <a:gd name="T8" fmla="*/ 0 w 12"/>
                <a:gd name="T9" fmla="*/ 1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2" y="3"/>
                  </a:lnTo>
                  <a:lnTo>
                    <a:pt x="5" y="5"/>
                  </a:lnTo>
                  <a:lnTo>
                    <a:pt x="9" y="4"/>
                  </a:lnTo>
                  <a:lnTo>
                    <a:pt x="1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8" name="Freeform 1441"/>
            <p:cNvSpPr>
              <a:spLocks/>
            </p:cNvSpPr>
            <p:nvPr/>
          </p:nvSpPr>
          <p:spPr bwMode="auto">
            <a:xfrm>
              <a:off x="764" y="2474"/>
              <a:ext cx="60" cy="96"/>
            </a:xfrm>
            <a:custGeom>
              <a:avLst/>
              <a:gdLst>
                <a:gd name="T0" fmla="*/ 0 w 181"/>
                <a:gd name="T1" fmla="*/ 0 h 194"/>
                <a:gd name="T2" fmla="*/ 0 w 181"/>
                <a:gd name="T3" fmla="*/ 0 h 194"/>
                <a:gd name="T4" fmla="*/ 0 w 181"/>
                <a:gd name="T5" fmla="*/ 0 h 194"/>
                <a:gd name="T6" fmla="*/ 0 w 181"/>
                <a:gd name="T7" fmla="*/ 0 h 194"/>
                <a:gd name="T8" fmla="*/ 0 w 181"/>
                <a:gd name="T9" fmla="*/ 0 h 194"/>
                <a:gd name="T10" fmla="*/ 0 w 181"/>
                <a:gd name="T11" fmla="*/ 0 h 194"/>
                <a:gd name="T12" fmla="*/ 0 w 181"/>
                <a:gd name="T13" fmla="*/ 0 h 194"/>
                <a:gd name="T14" fmla="*/ 0 w 181"/>
                <a:gd name="T15" fmla="*/ 0 h 194"/>
                <a:gd name="T16" fmla="*/ 0 w 181"/>
                <a:gd name="T17" fmla="*/ 0 h 194"/>
                <a:gd name="T18" fmla="*/ 0 w 181"/>
                <a:gd name="T19" fmla="*/ 0 h 194"/>
                <a:gd name="T20" fmla="*/ 0 w 181"/>
                <a:gd name="T21" fmla="*/ 0 h 194"/>
                <a:gd name="T22" fmla="*/ 0 w 181"/>
                <a:gd name="T23" fmla="*/ 0 h 194"/>
                <a:gd name="T24" fmla="*/ 0 w 181"/>
                <a:gd name="T25" fmla="*/ 0 h 194"/>
                <a:gd name="T26" fmla="*/ 0 w 181"/>
                <a:gd name="T27" fmla="*/ 0 h 194"/>
                <a:gd name="T28" fmla="*/ 0 w 181"/>
                <a:gd name="T29" fmla="*/ 0 h 194"/>
                <a:gd name="T30" fmla="*/ 0 w 181"/>
                <a:gd name="T31" fmla="*/ 0 h 194"/>
                <a:gd name="T32" fmla="*/ 0 w 181"/>
                <a:gd name="T33" fmla="*/ 0 h 194"/>
                <a:gd name="T34" fmla="*/ 0 w 181"/>
                <a:gd name="T35" fmla="*/ 0 h 194"/>
                <a:gd name="T36" fmla="*/ 0 w 181"/>
                <a:gd name="T37" fmla="*/ 0 h 194"/>
                <a:gd name="T38" fmla="*/ 0 w 181"/>
                <a:gd name="T39" fmla="*/ 0 h 194"/>
                <a:gd name="T40" fmla="*/ 0 w 181"/>
                <a:gd name="T41" fmla="*/ 0 h 194"/>
                <a:gd name="T42" fmla="*/ 0 w 181"/>
                <a:gd name="T43" fmla="*/ 0 h 194"/>
                <a:gd name="T44" fmla="*/ 0 w 181"/>
                <a:gd name="T45" fmla="*/ 0 h 194"/>
                <a:gd name="T46" fmla="*/ 0 w 181"/>
                <a:gd name="T47" fmla="*/ 0 h 194"/>
                <a:gd name="T48" fmla="*/ 0 w 181"/>
                <a:gd name="T49" fmla="*/ 0 h 194"/>
                <a:gd name="T50" fmla="*/ 0 w 181"/>
                <a:gd name="T51" fmla="*/ 0 h 194"/>
                <a:gd name="T52" fmla="*/ 0 w 181"/>
                <a:gd name="T53" fmla="*/ 0 h 194"/>
                <a:gd name="T54" fmla="*/ 0 w 181"/>
                <a:gd name="T55" fmla="*/ 0 h 194"/>
                <a:gd name="T56" fmla="*/ 0 w 181"/>
                <a:gd name="T57" fmla="*/ 0 h 194"/>
                <a:gd name="T58" fmla="*/ 0 w 181"/>
                <a:gd name="T59" fmla="*/ 0 h 194"/>
                <a:gd name="T60" fmla="*/ 0 w 181"/>
                <a:gd name="T61" fmla="*/ 0 h 194"/>
                <a:gd name="T62" fmla="*/ 0 w 181"/>
                <a:gd name="T63" fmla="*/ 0 h 194"/>
                <a:gd name="T64" fmla="*/ 0 w 181"/>
                <a:gd name="T65" fmla="*/ 0 h 194"/>
                <a:gd name="T66" fmla="*/ 0 w 181"/>
                <a:gd name="T67" fmla="*/ 0 h 194"/>
                <a:gd name="T68" fmla="*/ 0 w 181"/>
                <a:gd name="T69" fmla="*/ 0 h 194"/>
                <a:gd name="T70" fmla="*/ 0 w 181"/>
                <a:gd name="T71" fmla="*/ 0 h 194"/>
                <a:gd name="T72" fmla="*/ 0 w 181"/>
                <a:gd name="T73" fmla="*/ 0 h 194"/>
                <a:gd name="T74" fmla="*/ 0 w 181"/>
                <a:gd name="T75" fmla="*/ 0 h 194"/>
                <a:gd name="T76" fmla="*/ 0 w 181"/>
                <a:gd name="T77" fmla="*/ 0 h 194"/>
                <a:gd name="T78" fmla="*/ 0 w 181"/>
                <a:gd name="T79" fmla="*/ 0 h 194"/>
                <a:gd name="T80" fmla="*/ 0 w 181"/>
                <a:gd name="T81" fmla="*/ 0 h 194"/>
                <a:gd name="T82" fmla="*/ 0 w 181"/>
                <a:gd name="T83" fmla="*/ 0 h 194"/>
                <a:gd name="T84" fmla="*/ 0 w 181"/>
                <a:gd name="T85" fmla="*/ 0 h 194"/>
                <a:gd name="T86" fmla="*/ 0 w 181"/>
                <a:gd name="T87" fmla="*/ 0 h 194"/>
                <a:gd name="T88" fmla="*/ 0 w 181"/>
                <a:gd name="T89" fmla="*/ 0 h 194"/>
                <a:gd name="T90" fmla="*/ 0 w 181"/>
                <a:gd name="T91" fmla="*/ 0 h 194"/>
                <a:gd name="T92" fmla="*/ 0 w 181"/>
                <a:gd name="T93" fmla="*/ 0 h 194"/>
                <a:gd name="T94" fmla="*/ 0 w 181"/>
                <a:gd name="T95" fmla="*/ 0 h 194"/>
                <a:gd name="T96" fmla="*/ 0 w 181"/>
                <a:gd name="T97" fmla="*/ 0 h 194"/>
                <a:gd name="T98" fmla="*/ 0 w 181"/>
                <a:gd name="T99" fmla="*/ 0 h 194"/>
                <a:gd name="T100" fmla="*/ 0 w 181"/>
                <a:gd name="T101" fmla="*/ 0 h 194"/>
                <a:gd name="T102" fmla="*/ 0 w 181"/>
                <a:gd name="T103" fmla="*/ 0 h 194"/>
                <a:gd name="T104" fmla="*/ 0 w 181"/>
                <a:gd name="T105" fmla="*/ 0 h 1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1"/>
                <a:gd name="T160" fmla="*/ 0 h 194"/>
                <a:gd name="T161" fmla="*/ 181 w 181"/>
                <a:gd name="T162" fmla="*/ 194 h 1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1" h="194">
                  <a:moveTo>
                    <a:pt x="177" y="65"/>
                  </a:moveTo>
                  <a:lnTo>
                    <a:pt x="180" y="61"/>
                  </a:lnTo>
                  <a:lnTo>
                    <a:pt x="181" y="55"/>
                  </a:lnTo>
                  <a:lnTo>
                    <a:pt x="181" y="48"/>
                  </a:lnTo>
                  <a:lnTo>
                    <a:pt x="181" y="39"/>
                  </a:lnTo>
                  <a:lnTo>
                    <a:pt x="180" y="32"/>
                  </a:lnTo>
                  <a:lnTo>
                    <a:pt x="178" y="24"/>
                  </a:lnTo>
                  <a:lnTo>
                    <a:pt x="177" y="20"/>
                  </a:lnTo>
                  <a:lnTo>
                    <a:pt x="175" y="17"/>
                  </a:lnTo>
                  <a:lnTo>
                    <a:pt x="168" y="11"/>
                  </a:lnTo>
                  <a:lnTo>
                    <a:pt x="159" y="7"/>
                  </a:lnTo>
                  <a:lnTo>
                    <a:pt x="147" y="5"/>
                  </a:lnTo>
                  <a:lnTo>
                    <a:pt x="132" y="5"/>
                  </a:lnTo>
                  <a:lnTo>
                    <a:pt x="114" y="5"/>
                  </a:lnTo>
                  <a:lnTo>
                    <a:pt x="95" y="4"/>
                  </a:lnTo>
                  <a:lnTo>
                    <a:pt x="75" y="3"/>
                  </a:lnTo>
                  <a:lnTo>
                    <a:pt x="56" y="0"/>
                  </a:lnTo>
                  <a:lnTo>
                    <a:pt x="38" y="0"/>
                  </a:lnTo>
                  <a:lnTo>
                    <a:pt x="23" y="1"/>
                  </a:lnTo>
                  <a:lnTo>
                    <a:pt x="11" y="6"/>
                  </a:lnTo>
                  <a:lnTo>
                    <a:pt x="5" y="13"/>
                  </a:lnTo>
                  <a:lnTo>
                    <a:pt x="0" y="33"/>
                  </a:lnTo>
                  <a:lnTo>
                    <a:pt x="0" y="53"/>
                  </a:lnTo>
                  <a:lnTo>
                    <a:pt x="3" y="73"/>
                  </a:lnTo>
                  <a:lnTo>
                    <a:pt x="11" y="93"/>
                  </a:lnTo>
                  <a:lnTo>
                    <a:pt x="20" y="114"/>
                  </a:lnTo>
                  <a:lnTo>
                    <a:pt x="30" y="135"/>
                  </a:lnTo>
                  <a:lnTo>
                    <a:pt x="41" y="156"/>
                  </a:lnTo>
                  <a:lnTo>
                    <a:pt x="50" y="176"/>
                  </a:lnTo>
                  <a:lnTo>
                    <a:pt x="53" y="182"/>
                  </a:lnTo>
                  <a:lnTo>
                    <a:pt x="57" y="186"/>
                  </a:lnTo>
                  <a:lnTo>
                    <a:pt x="63" y="189"/>
                  </a:lnTo>
                  <a:lnTo>
                    <a:pt x="71" y="192"/>
                  </a:lnTo>
                  <a:lnTo>
                    <a:pt x="80" y="193"/>
                  </a:lnTo>
                  <a:lnTo>
                    <a:pt x="87" y="194"/>
                  </a:lnTo>
                  <a:lnTo>
                    <a:pt x="96" y="194"/>
                  </a:lnTo>
                  <a:lnTo>
                    <a:pt x="104" y="193"/>
                  </a:lnTo>
                  <a:lnTo>
                    <a:pt x="93" y="192"/>
                  </a:lnTo>
                  <a:lnTo>
                    <a:pt x="84" y="188"/>
                  </a:lnTo>
                  <a:lnTo>
                    <a:pt x="75" y="183"/>
                  </a:lnTo>
                  <a:lnTo>
                    <a:pt x="68" y="174"/>
                  </a:lnTo>
                  <a:lnTo>
                    <a:pt x="60" y="166"/>
                  </a:lnTo>
                  <a:lnTo>
                    <a:pt x="56" y="156"/>
                  </a:lnTo>
                  <a:lnTo>
                    <a:pt x="54" y="145"/>
                  </a:lnTo>
                  <a:lnTo>
                    <a:pt x="54" y="134"/>
                  </a:lnTo>
                  <a:lnTo>
                    <a:pt x="60" y="118"/>
                  </a:lnTo>
                  <a:lnTo>
                    <a:pt x="72" y="106"/>
                  </a:lnTo>
                  <a:lnTo>
                    <a:pt x="87" y="98"/>
                  </a:lnTo>
                  <a:lnTo>
                    <a:pt x="105" y="91"/>
                  </a:lnTo>
                  <a:lnTo>
                    <a:pt x="124" y="86"/>
                  </a:lnTo>
                  <a:lnTo>
                    <a:pt x="142" y="80"/>
                  </a:lnTo>
                  <a:lnTo>
                    <a:pt x="162" y="74"/>
                  </a:lnTo>
                  <a:lnTo>
                    <a:pt x="177" y="65"/>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9" name="Freeform 1442"/>
            <p:cNvSpPr>
              <a:spLocks/>
            </p:cNvSpPr>
            <p:nvPr/>
          </p:nvSpPr>
          <p:spPr bwMode="auto">
            <a:xfrm>
              <a:off x="821" y="2480"/>
              <a:ext cx="5" cy="28"/>
            </a:xfrm>
            <a:custGeom>
              <a:avLst/>
              <a:gdLst>
                <a:gd name="T0" fmla="*/ 0 w 16"/>
                <a:gd name="T1" fmla="*/ 1 h 55"/>
                <a:gd name="T2" fmla="*/ 0 w 16"/>
                <a:gd name="T3" fmla="*/ 1 h 55"/>
                <a:gd name="T4" fmla="*/ 0 w 16"/>
                <a:gd name="T5" fmla="*/ 1 h 55"/>
                <a:gd name="T6" fmla="*/ 0 w 16"/>
                <a:gd name="T7" fmla="*/ 1 h 55"/>
                <a:gd name="T8" fmla="*/ 0 w 16"/>
                <a:gd name="T9" fmla="*/ 1 h 55"/>
                <a:gd name="T10" fmla="*/ 0 w 16"/>
                <a:gd name="T11" fmla="*/ 1 h 55"/>
                <a:gd name="T12" fmla="*/ 0 w 16"/>
                <a:gd name="T13" fmla="*/ 1 h 55"/>
                <a:gd name="T14" fmla="*/ 0 w 16"/>
                <a:gd name="T15" fmla="*/ 1 h 55"/>
                <a:gd name="T16" fmla="*/ 0 w 16"/>
                <a:gd name="T17" fmla="*/ 1 h 55"/>
                <a:gd name="T18" fmla="*/ 0 w 16"/>
                <a:gd name="T19" fmla="*/ 1 h 55"/>
                <a:gd name="T20" fmla="*/ 0 w 16"/>
                <a:gd name="T21" fmla="*/ 1 h 55"/>
                <a:gd name="T22" fmla="*/ 0 w 16"/>
                <a:gd name="T23" fmla="*/ 1 h 55"/>
                <a:gd name="T24" fmla="*/ 0 w 16"/>
                <a:gd name="T25" fmla="*/ 1 h 55"/>
                <a:gd name="T26" fmla="*/ 0 w 16"/>
                <a:gd name="T27" fmla="*/ 1 h 55"/>
                <a:gd name="T28" fmla="*/ 0 w 16"/>
                <a:gd name="T29" fmla="*/ 1 h 55"/>
                <a:gd name="T30" fmla="*/ 0 w 16"/>
                <a:gd name="T31" fmla="*/ 1 h 55"/>
                <a:gd name="T32" fmla="*/ 0 w 16"/>
                <a:gd name="T33" fmla="*/ 1 h 55"/>
                <a:gd name="T34" fmla="*/ 0 w 16"/>
                <a:gd name="T35" fmla="*/ 1 h 55"/>
                <a:gd name="T36" fmla="*/ 0 w 16"/>
                <a:gd name="T37" fmla="*/ 0 h 55"/>
                <a:gd name="T38" fmla="*/ 0 w 16"/>
                <a:gd name="T39" fmla="*/ 0 h 55"/>
                <a:gd name="T40" fmla="*/ 0 w 16"/>
                <a:gd name="T41" fmla="*/ 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55"/>
                <a:gd name="T65" fmla="*/ 16 w 16"/>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55">
                  <a:moveTo>
                    <a:pt x="0" y="7"/>
                  </a:moveTo>
                  <a:lnTo>
                    <a:pt x="0" y="7"/>
                  </a:lnTo>
                  <a:lnTo>
                    <a:pt x="0" y="8"/>
                  </a:lnTo>
                  <a:lnTo>
                    <a:pt x="1" y="12"/>
                  </a:lnTo>
                  <a:lnTo>
                    <a:pt x="3" y="20"/>
                  </a:lnTo>
                  <a:lnTo>
                    <a:pt x="4" y="26"/>
                  </a:lnTo>
                  <a:lnTo>
                    <a:pt x="4" y="35"/>
                  </a:lnTo>
                  <a:lnTo>
                    <a:pt x="4" y="42"/>
                  </a:lnTo>
                  <a:lnTo>
                    <a:pt x="3" y="47"/>
                  </a:lnTo>
                  <a:lnTo>
                    <a:pt x="1" y="49"/>
                  </a:lnTo>
                  <a:lnTo>
                    <a:pt x="10" y="55"/>
                  </a:lnTo>
                  <a:lnTo>
                    <a:pt x="15" y="49"/>
                  </a:lnTo>
                  <a:lnTo>
                    <a:pt x="16" y="42"/>
                  </a:lnTo>
                  <a:lnTo>
                    <a:pt x="16" y="35"/>
                  </a:lnTo>
                  <a:lnTo>
                    <a:pt x="16" y="26"/>
                  </a:lnTo>
                  <a:lnTo>
                    <a:pt x="15" y="18"/>
                  </a:lnTo>
                  <a:lnTo>
                    <a:pt x="13" y="10"/>
                  </a:lnTo>
                  <a:lnTo>
                    <a:pt x="12" y="6"/>
                  </a:lnTo>
                  <a:lnTo>
                    <a:pt x="9"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0" name="Freeform 1443"/>
            <p:cNvSpPr>
              <a:spLocks/>
            </p:cNvSpPr>
            <p:nvPr/>
          </p:nvSpPr>
          <p:spPr bwMode="auto">
            <a:xfrm>
              <a:off x="807" y="2474"/>
              <a:ext cx="17" cy="9"/>
            </a:xfrm>
            <a:custGeom>
              <a:avLst/>
              <a:gdLst>
                <a:gd name="T0" fmla="*/ 0 w 50"/>
                <a:gd name="T1" fmla="*/ 0 h 20"/>
                <a:gd name="T2" fmla="*/ 0 w 50"/>
                <a:gd name="T3" fmla="*/ 0 h 20"/>
                <a:gd name="T4" fmla="*/ 0 w 50"/>
                <a:gd name="T5" fmla="*/ 0 h 20"/>
                <a:gd name="T6" fmla="*/ 0 w 50"/>
                <a:gd name="T7" fmla="*/ 0 h 20"/>
                <a:gd name="T8" fmla="*/ 0 w 50"/>
                <a:gd name="T9" fmla="*/ 0 h 20"/>
                <a:gd name="T10" fmla="*/ 0 w 50"/>
                <a:gd name="T11" fmla="*/ 0 h 20"/>
                <a:gd name="T12" fmla="*/ 0 w 50"/>
                <a:gd name="T13" fmla="*/ 0 h 20"/>
                <a:gd name="T14" fmla="*/ 0 w 50"/>
                <a:gd name="T15" fmla="*/ 0 h 20"/>
                <a:gd name="T16" fmla="*/ 0 w 50"/>
                <a:gd name="T17" fmla="*/ 0 h 20"/>
                <a:gd name="T18" fmla="*/ 0 w 50"/>
                <a:gd name="T19" fmla="*/ 0 h 20"/>
                <a:gd name="T20" fmla="*/ 0 w 50"/>
                <a:gd name="T21" fmla="*/ 0 h 20"/>
                <a:gd name="T22" fmla="*/ 0 w 50"/>
                <a:gd name="T23" fmla="*/ 0 h 20"/>
                <a:gd name="T24" fmla="*/ 0 w 50"/>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20"/>
                <a:gd name="T41" fmla="*/ 50 w 50"/>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20">
                  <a:moveTo>
                    <a:pt x="2" y="9"/>
                  </a:moveTo>
                  <a:lnTo>
                    <a:pt x="3" y="9"/>
                  </a:lnTo>
                  <a:lnTo>
                    <a:pt x="17" y="9"/>
                  </a:lnTo>
                  <a:lnTo>
                    <a:pt x="26" y="11"/>
                  </a:lnTo>
                  <a:lnTo>
                    <a:pt x="33" y="14"/>
                  </a:lnTo>
                  <a:lnTo>
                    <a:pt x="41" y="20"/>
                  </a:lnTo>
                  <a:lnTo>
                    <a:pt x="50" y="13"/>
                  </a:lnTo>
                  <a:lnTo>
                    <a:pt x="42" y="8"/>
                  </a:lnTo>
                  <a:lnTo>
                    <a:pt x="32" y="3"/>
                  </a:lnTo>
                  <a:lnTo>
                    <a:pt x="17" y="0"/>
                  </a:lnTo>
                  <a:lnTo>
                    <a:pt x="0" y="0"/>
                  </a:lnTo>
                  <a:lnTo>
                    <a:pt x="2" y="0"/>
                  </a:lnTo>
                  <a:lnTo>
                    <a:pt x="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1" name="Freeform 1444"/>
            <p:cNvSpPr>
              <a:spLocks/>
            </p:cNvSpPr>
            <p:nvPr/>
          </p:nvSpPr>
          <p:spPr bwMode="auto">
            <a:xfrm>
              <a:off x="763" y="2472"/>
              <a:ext cx="45" cy="9"/>
            </a:xfrm>
            <a:custGeom>
              <a:avLst/>
              <a:gdLst>
                <a:gd name="T0" fmla="*/ 0 w 133"/>
                <a:gd name="T1" fmla="*/ 1 h 18"/>
                <a:gd name="T2" fmla="*/ 0 w 133"/>
                <a:gd name="T3" fmla="*/ 1 h 18"/>
                <a:gd name="T4" fmla="*/ 0 w 133"/>
                <a:gd name="T5" fmla="*/ 1 h 18"/>
                <a:gd name="T6" fmla="*/ 0 w 133"/>
                <a:gd name="T7" fmla="*/ 1 h 18"/>
                <a:gd name="T8" fmla="*/ 0 w 133"/>
                <a:gd name="T9" fmla="*/ 1 h 18"/>
                <a:gd name="T10" fmla="*/ 0 w 133"/>
                <a:gd name="T11" fmla="*/ 1 h 18"/>
                <a:gd name="T12" fmla="*/ 0 w 133"/>
                <a:gd name="T13" fmla="*/ 1 h 18"/>
                <a:gd name="T14" fmla="*/ 0 w 133"/>
                <a:gd name="T15" fmla="*/ 1 h 18"/>
                <a:gd name="T16" fmla="*/ 0 w 133"/>
                <a:gd name="T17" fmla="*/ 1 h 18"/>
                <a:gd name="T18" fmla="*/ 0 w 133"/>
                <a:gd name="T19" fmla="*/ 1 h 18"/>
                <a:gd name="T20" fmla="*/ 0 w 133"/>
                <a:gd name="T21" fmla="*/ 1 h 18"/>
                <a:gd name="T22" fmla="*/ 0 w 133"/>
                <a:gd name="T23" fmla="*/ 1 h 18"/>
                <a:gd name="T24" fmla="*/ 0 w 133"/>
                <a:gd name="T25" fmla="*/ 1 h 18"/>
                <a:gd name="T26" fmla="*/ 0 w 133"/>
                <a:gd name="T27" fmla="*/ 1 h 18"/>
                <a:gd name="T28" fmla="*/ 0 w 133"/>
                <a:gd name="T29" fmla="*/ 0 h 18"/>
                <a:gd name="T30" fmla="*/ 0 w 133"/>
                <a:gd name="T31" fmla="*/ 0 h 18"/>
                <a:gd name="T32" fmla="*/ 0 w 133"/>
                <a:gd name="T33" fmla="*/ 1 h 18"/>
                <a:gd name="T34" fmla="*/ 0 w 133"/>
                <a:gd name="T35" fmla="*/ 1 h 18"/>
                <a:gd name="T36" fmla="*/ 0 w 133"/>
                <a:gd name="T37" fmla="*/ 1 h 18"/>
                <a:gd name="T38" fmla="*/ 0 w 133"/>
                <a:gd name="T39" fmla="*/ 1 h 18"/>
                <a:gd name="T40" fmla="*/ 0 w 133"/>
                <a:gd name="T41" fmla="*/ 1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18"/>
                <a:gd name="T65" fmla="*/ 133 w 133"/>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18">
                  <a:moveTo>
                    <a:pt x="12" y="18"/>
                  </a:moveTo>
                  <a:lnTo>
                    <a:pt x="12" y="18"/>
                  </a:lnTo>
                  <a:lnTo>
                    <a:pt x="16" y="13"/>
                  </a:lnTo>
                  <a:lnTo>
                    <a:pt x="25" y="10"/>
                  </a:lnTo>
                  <a:lnTo>
                    <a:pt x="39" y="9"/>
                  </a:lnTo>
                  <a:lnTo>
                    <a:pt x="57" y="9"/>
                  </a:lnTo>
                  <a:lnTo>
                    <a:pt x="76" y="11"/>
                  </a:lnTo>
                  <a:lnTo>
                    <a:pt x="96" y="12"/>
                  </a:lnTo>
                  <a:lnTo>
                    <a:pt x="115" y="13"/>
                  </a:lnTo>
                  <a:lnTo>
                    <a:pt x="133" y="13"/>
                  </a:lnTo>
                  <a:lnTo>
                    <a:pt x="133" y="4"/>
                  </a:lnTo>
                  <a:lnTo>
                    <a:pt x="115" y="4"/>
                  </a:lnTo>
                  <a:lnTo>
                    <a:pt x="96" y="3"/>
                  </a:lnTo>
                  <a:lnTo>
                    <a:pt x="76" y="2"/>
                  </a:lnTo>
                  <a:lnTo>
                    <a:pt x="57" y="0"/>
                  </a:lnTo>
                  <a:lnTo>
                    <a:pt x="39" y="0"/>
                  </a:lnTo>
                  <a:lnTo>
                    <a:pt x="22" y="1"/>
                  </a:lnTo>
                  <a:lnTo>
                    <a:pt x="7" y="7"/>
                  </a:lnTo>
                  <a:lnTo>
                    <a:pt x="0" y="16"/>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2" name="Freeform 1445"/>
            <p:cNvSpPr>
              <a:spLocks/>
            </p:cNvSpPr>
            <p:nvPr/>
          </p:nvSpPr>
          <p:spPr bwMode="auto">
            <a:xfrm>
              <a:off x="762" y="2480"/>
              <a:ext cx="20" cy="82"/>
            </a:xfrm>
            <a:custGeom>
              <a:avLst/>
              <a:gdLst>
                <a:gd name="T0" fmla="*/ 0 w 62"/>
                <a:gd name="T1" fmla="*/ 0 h 166"/>
                <a:gd name="T2" fmla="*/ 0 w 62"/>
                <a:gd name="T3" fmla="*/ 0 h 166"/>
                <a:gd name="T4" fmla="*/ 0 w 62"/>
                <a:gd name="T5" fmla="*/ 0 h 166"/>
                <a:gd name="T6" fmla="*/ 0 w 62"/>
                <a:gd name="T7" fmla="*/ 0 h 166"/>
                <a:gd name="T8" fmla="*/ 0 w 62"/>
                <a:gd name="T9" fmla="*/ 0 h 166"/>
                <a:gd name="T10" fmla="*/ 0 w 62"/>
                <a:gd name="T11" fmla="*/ 0 h 166"/>
                <a:gd name="T12" fmla="*/ 0 w 62"/>
                <a:gd name="T13" fmla="*/ 0 h 166"/>
                <a:gd name="T14" fmla="*/ 0 w 62"/>
                <a:gd name="T15" fmla="*/ 0 h 166"/>
                <a:gd name="T16" fmla="*/ 0 w 62"/>
                <a:gd name="T17" fmla="*/ 0 h 166"/>
                <a:gd name="T18" fmla="*/ 0 w 62"/>
                <a:gd name="T19" fmla="*/ 0 h 166"/>
                <a:gd name="T20" fmla="*/ 0 w 62"/>
                <a:gd name="T21" fmla="*/ 0 h 166"/>
                <a:gd name="T22" fmla="*/ 0 w 62"/>
                <a:gd name="T23" fmla="*/ 0 h 166"/>
                <a:gd name="T24" fmla="*/ 0 w 62"/>
                <a:gd name="T25" fmla="*/ 0 h 166"/>
                <a:gd name="T26" fmla="*/ 0 w 62"/>
                <a:gd name="T27" fmla="*/ 0 h 166"/>
                <a:gd name="T28" fmla="*/ 0 w 62"/>
                <a:gd name="T29" fmla="*/ 0 h 166"/>
                <a:gd name="T30" fmla="*/ 0 w 62"/>
                <a:gd name="T31" fmla="*/ 0 h 166"/>
                <a:gd name="T32" fmla="*/ 0 w 62"/>
                <a:gd name="T33" fmla="*/ 0 h 166"/>
                <a:gd name="T34" fmla="*/ 0 w 62"/>
                <a:gd name="T35" fmla="*/ 0 h 166"/>
                <a:gd name="T36" fmla="*/ 0 w 62"/>
                <a:gd name="T37" fmla="*/ 0 h 166"/>
                <a:gd name="T38" fmla="*/ 0 w 62"/>
                <a:gd name="T39" fmla="*/ 0 h 166"/>
                <a:gd name="T40" fmla="*/ 0 w 62"/>
                <a:gd name="T41" fmla="*/ 0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66"/>
                <a:gd name="T65" fmla="*/ 62 w 62"/>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66">
                  <a:moveTo>
                    <a:pt x="62" y="163"/>
                  </a:moveTo>
                  <a:lnTo>
                    <a:pt x="62" y="163"/>
                  </a:lnTo>
                  <a:lnTo>
                    <a:pt x="53" y="143"/>
                  </a:lnTo>
                  <a:lnTo>
                    <a:pt x="42" y="122"/>
                  </a:lnTo>
                  <a:lnTo>
                    <a:pt x="32" y="101"/>
                  </a:lnTo>
                  <a:lnTo>
                    <a:pt x="23" y="80"/>
                  </a:lnTo>
                  <a:lnTo>
                    <a:pt x="15" y="60"/>
                  </a:lnTo>
                  <a:lnTo>
                    <a:pt x="12" y="41"/>
                  </a:lnTo>
                  <a:lnTo>
                    <a:pt x="12" y="21"/>
                  </a:lnTo>
                  <a:lnTo>
                    <a:pt x="17" y="2"/>
                  </a:lnTo>
                  <a:lnTo>
                    <a:pt x="5" y="0"/>
                  </a:lnTo>
                  <a:lnTo>
                    <a:pt x="0" y="21"/>
                  </a:lnTo>
                  <a:lnTo>
                    <a:pt x="0" y="41"/>
                  </a:lnTo>
                  <a:lnTo>
                    <a:pt x="3" y="62"/>
                  </a:lnTo>
                  <a:lnTo>
                    <a:pt x="11" y="82"/>
                  </a:lnTo>
                  <a:lnTo>
                    <a:pt x="20" y="103"/>
                  </a:lnTo>
                  <a:lnTo>
                    <a:pt x="30" y="124"/>
                  </a:lnTo>
                  <a:lnTo>
                    <a:pt x="41" y="145"/>
                  </a:lnTo>
                  <a:lnTo>
                    <a:pt x="50" y="166"/>
                  </a:lnTo>
                  <a:lnTo>
                    <a:pt x="62"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3" name="Freeform 1446"/>
            <p:cNvSpPr>
              <a:spLocks/>
            </p:cNvSpPr>
            <p:nvPr/>
          </p:nvSpPr>
          <p:spPr bwMode="auto">
            <a:xfrm>
              <a:off x="778" y="2561"/>
              <a:ext cx="21" cy="12"/>
            </a:xfrm>
            <a:custGeom>
              <a:avLst/>
              <a:gdLst>
                <a:gd name="T0" fmla="*/ 0 w 61"/>
                <a:gd name="T1" fmla="*/ 1 h 23"/>
                <a:gd name="T2" fmla="*/ 0 w 61"/>
                <a:gd name="T3" fmla="*/ 1 h 23"/>
                <a:gd name="T4" fmla="*/ 0 w 61"/>
                <a:gd name="T5" fmla="*/ 1 h 23"/>
                <a:gd name="T6" fmla="*/ 0 w 61"/>
                <a:gd name="T7" fmla="*/ 1 h 23"/>
                <a:gd name="T8" fmla="*/ 0 w 61"/>
                <a:gd name="T9" fmla="*/ 1 h 23"/>
                <a:gd name="T10" fmla="*/ 0 w 61"/>
                <a:gd name="T11" fmla="*/ 1 h 23"/>
                <a:gd name="T12" fmla="*/ 0 w 61"/>
                <a:gd name="T13" fmla="*/ 1 h 23"/>
                <a:gd name="T14" fmla="*/ 0 w 61"/>
                <a:gd name="T15" fmla="*/ 1 h 23"/>
                <a:gd name="T16" fmla="*/ 0 w 61"/>
                <a:gd name="T17" fmla="*/ 1 h 23"/>
                <a:gd name="T18" fmla="*/ 0 w 61"/>
                <a:gd name="T19" fmla="*/ 0 h 23"/>
                <a:gd name="T20" fmla="*/ 0 w 61"/>
                <a:gd name="T21" fmla="*/ 1 h 23"/>
                <a:gd name="T22" fmla="*/ 0 w 61"/>
                <a:gd name="T23" fmla="*/ 1 h 23"/>
                <a:gd name="T24" fmla="*/ 0 w 61"/>
                <a:gd name="T25" fmla="*/ 1 h 23"/>
                <a:gd name="T26" fmla="*/ 0 w 61"/>
                <a:gd name="T27" fmla="*/ 1 h 23"/>
                <a:gd name="T28" fmla="*/ 0 w 61"/>
                <a:gd name="T29" fmla="*/ 1 h 23"/>
                <a:gd name="T30" fmla="*/ 0 w 61"/>
                <a:gd name="T31" fmla="*/ 1 h 23"/>
                <a:gd name="T32" fmla="*/ 0 w 61"/>
                <a:gd name="T33" fmla="*/ 1 h 23"/>
                <a:gd name="T34" fmla="*/ 0 w 61"/>
                <a:gd name="T35" fmla="*/ 1 h 23"/>
                <a:gd name="T36" fmla="*/ 0 w 61"/>
                <a:gd name="T37" fmla="*/ 1 h 23"/>
                <a:gd name="T38" fmla="*/ 0 w 61"/>
                <a:gd name="T39" fmla="*/ 1 h 23"/>
                <a:gd name="T40" fmla="*/ 0 w 61"/>
                <a:gd name="T41" fmla="*/ 1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23"/>
                <a:gd name="T65" fmla="*/ 61 w 61"/>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23">
                  <a:moveTo>
                    <a:pt x="60" y="22"/>
                  </a:moveTo>
                  <a:lnTo>
                    <a:pt x="58" y="13"/>
                  </a:lnTo>
                  <a:lnTo>
                    <a:pt x="52" y="14"/>
                  </a:lnTo>
                  <a:lnTo>
                    <a:pt x="43" y="14"/>
                  </a:lnTo>
                  <a:lnTo>
                    <a:pt x="37" y="13"/>
                  </a:lnTo>
                  <a:lnTo>
                    <a:pt x="28" y="12"/>
                  </a:lnTo>
                  <a:lnTo>
                    <a:pt x="22" y="11"/>
                  </a:lnTo>
                  <a:lnTo>
                    <a:pt x="18" y="8"/>
                  </a:lnTo>
                  <a:lnTo>
                    <a:pt x="13" y="5"/>
                  </a:lnTo>
                  <a:lnTo>
                    <a:pt x="12" y="0"/>
                  </a:lnTo>
                  <a:lnTo>
                    <a:pt x="0" y="3"/>
                  </a:lnTo>
                  <a:lnTo>
                    <a:pt x="4" y="9"/>
                  </a:lnTo>
                  <a:lnTo>
                    <a:pt x="9" y="14"/>
                  </a:lnTo>
                  <a:lnTo>
                    <a:pt x="16" y="18"/>
                  </a:lnTo>
                  <a:lnTo>
                    <a:pt x="25" y="21"/>
                  </a:lnTo>
                  <a:lnTo>
                    <a:pt x="34" y="22"/>
                  </a:lnTo>
                  <a:lnTo>
                    <a:pt x="43" y="23"/>
                  </a:lnTo>
                  <a:lnTo>
                    <a:pt x="52" y="23"/>
                  </a:lnTo>
                  <a:lnTo>
                    <a:pt x="61" y="22"/>
                  </a:lnTo>
                  <a:lnTo>
                    <a:pt x="60" y="13"/>
                  </a:lnTo>
                  <a:lnTo>
                    <a:pt x="6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4" name="Freeform 1447"/>
            <p:cNvSpPr>
              <a:spLocks/>
            </p:cNvSpPr>
            <p:nvPr/>
          </p:nvSpPr>
          <p:spPr bwMode="auto">
            <a:xfrm>
              <a:off x="780" y="2540"/>
              <a:ext cx="18" cy="32"/>
            </a:xfrm>
            <a:custGeom>
              <a:avLst/>
              <a:gdLst>
                <a:gd name="T0" fmla="*/ 0 w 56"/>
                <a:gd name="T1" fmla="*/ 0 h 64"/>
                <a:gd name="T2" fmla="*/ 0 w 56"/>
                <a:gd name="T3" fmla="*/ 1 h 64"/>
                <a:gd name="T4" fmla="*/ 0 w 56"/>
                <a:gd name="T5" fmla="*/ 1 h 64"/>
                <a:gd name="T6" fmla="*/ 0 w 56"/>
                <a:gd name="T7" fmla="*/ 1 h 64"/>
                <a:gd name="T8" fmla="*/ 0 w 56"/>
                <a:gd name="T9" fmla="*/ 1 h 64"/>
                <a:gd name="T10" fmla="*/ 0 w 56"/>
                <a:gd name="T11" fmla="*/ 1 h 64"/>
                <a:gd name="T12" fmla="*/ 0 w 56"/>
                <a:gd name="T13" fmla="*/ 1 h 64"/>
                <a:gd name="T14" fmla="*/ 0 w 56"/>
                <a:gd name="T15" fmla="*/ 1 h 64"/>
                <a:gd name="T16" fmla="*/ 0 w 56"/>
                <a:gd name="T17" fmla="*/ 1 h 64"/>
                <a:gd name="T18" fmla="*/ 0 w 56"/>
                <a:gd name="T19" fmla="*/ 1 h 64"/>
                <a:gd name="T20" fmla="*/ 0 w 56"/>
                <a:gd name="T21" fmla="*/ 1 h 64"/>
                <a:gd name="T22" fmla="*/ 0 w 56"/>
                <a:gd name="T23" fmla="*/ 1 h 64"/>
                <a:gd name="T24" fmla="*/ 0 w 56"/>
                <a:gd name="T25" fmla="*/ 1 h 64"/>
                <a:gd name="T26" fmla="*/ 0 w 56"/>
                <a:gd name="T27" fmla="*/ 1 h 64"/>
                <a:gd name="T28" fmla="*/ 0 w 56"/>
                <a:gd name="T29" fmla="*/ 1 h 64"/>
                <a:gd name="T30" fmla="*/ 0 w 56"/>
                <a:gd name="T31" fmla="*/ 1 h 64"/>
                <a:gd name="T32" fmla="*/ 0 w 56"/>
                <a:gd name="T33" fmla="*/ 1 h 64"/>
                <a:gd name="T34" fmla="*/ 0 w 56"/>
                <a:gd name="T35" fmla="*/ 1 h 64"/>
                <a:gd name="T36" fmla="*/ 0 w 56"/>
                <a:gd name="T37" fmla="*/ 1 h 64"/>
                <a:gd name="T38" fmla="*/ 0 w 56"/>
                <a:gd name="T39" fmla="*/ 1 h 64"/>
                <a:gd name="T40" fmla="*/ 0 w 56"/>
                <a:gd name="T41" fmla="*/ 0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64"/>
                <a:gd name="T65" fmla="*/ 56 w 56"/>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64">
                  <a:moveTo>
                    <a:pt x="0" y="0"/>
                  </a:moveTo>
                  <a:lnTo>
                    <a:pt x="0" y="1"/>
                  </a:lnTo>
                  <a:lnTo>
                    <a:pt x="0" y="12"/>
                  </a:lnTo>
                  <a:lnTo>
                    <a:pt x="2" y="24"/>
                  </a:lnTo>
                  <a:lnTo>
                    <a:pt x="6" y="35"/>
                  </a:lnTo>
                  <a:lnTo>
                    <a:pt x="15" y="43"/>
                  </a:lnTo>
                  <a:lnTo>
                    <a:pt x="23" y="53"/>
                  </a:lnTo>
                  <a:lnTo>
                    <a:pt x="33" y="59"/>
                  </a:lnTo>
                  <a:lnTo>
                    <a:pt x="44" y="63"/>
                  </a:lnTo>
                  <a:lnTo>
                    <a:pt x="56" y="64"/>
                  </a:lnTo>
                  <a:lnTo>
                    <a:pt x="56" y="55"/>
                  </a:lnTo>
                  <a:lnTo>
                    <a:pt x="47" y="54"/>
                  </a:lnTo>
                  <a:lnTo>
                    <a:pt x="39" y="52"/>
                  </a:lnTo>
                  <a:lnTo>
                    <a:pt x="32" y="47"/>
                  </a:lnTo>
                  <a:lnTo>
                    <a:pt x="24" y="39"/>
                  </a:lnTo>
                  <a:lnTo>
                    <a:pt x="18" y="30"/>
                  </a:lnTo>
                  <a:lnTo>
                    <a:pt x="14" y="22"/>
                  </a:lnTo>
                  <a:lnTo>
                    <a:pt x="12" y="12"/>
                  </a:lnTo>
                  <a:lnTo>
                    <a:pt x="12" y="1"/>
                  </a:lnTo>
                  <a:lnTo>
                    <a:pt x="1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5" name="Freeform 1448"/>
            <p:cNvSpPr>
              <a:spLocks/>
            </p:cNvSpPr>
            <p:nvPr/>
          </p:nvSpPr>
          <p:spPr bwMode="auto">
            <a:xfrm>
              <a:off x="780" y="2504"/>
              <a:ext cx="44" cy="37"/>
            </a:xfrm>
            <a:custGeom>
              <a:avLst/>
              <a:gdLst>
                <a:gd name="T0" fmla="*/ 0 w 133"/>
                <a:gd name="T1" fmla="*/ 0 h 73"/>
                <a:gd name="T2" fmla="*/ 0 w 133"/>
                <a:gd name="T3" fmla="*/ 0 h 73"/>
                <a:gd name="T4" fmla="*/ 0 w 133"/>
                <a:gd name="T5" fmla="*/ 1 h 73"/>
                <a:gd name="T6" fmla="*/ 0 w 133"/>
                <a:gd name="T7" fmla="*/ 1 h 73"/>
                <a:gd name="T8" fmla="*/ 0 w 133"/>
                <a:gd name="T9" fmla="*/ 1 h 73"/>
                <a:gd name="T10" fmla="*/ 0 w 133"/>
                <a:gd name="T11" fmla="*/ 1 h 73"/>
                <a:gd name="T12" fmla="*/ 0 w 133"/>
                <a:gd name="T13" fmla="*/ 1 h 73"/>
                <a:gd name="T14" fmla="*/ 0 w 133"/>
                <a:gd name="T15" fmla="*/ 1 h 73"/>
                <a:gd name="T16" fmla="*/ 0 w 133"/>
                <a:gd name="T17" fmla="*/ 1 h 73"/>
                <a:gd name="T18" fmla="*/ 0 w 133"/>
                <a:gd name="T19" fmla="*/ 1 h 73"/>
                <a:gd name="T20" fmla="*/ 0 w 133"/>
                <a:gd name="T21" fmla="*/ 1 h 73"/>
                <a:gd name="T22" fmla="*/ 0 w 133"/>
                <a:gd name="T23" fmla="*/ 1 h 73"/>
                <a:gd name="T24" fmla="*/ 0 w 133"/>
                <a:gd name="T25" fmla="*/ 1 h 73"/>
                <a:gd name="T26" fmla="*/ 0 w 133"/>
                <a:gd name="T27" fmla="*/ 1 h 73"/>
                <a:gd name="T28" fmla="*/ 0 w 133"/>
                <a:gd name="T29" fmla="*/ 1 h 73"/>
                <a:gd name="T30" fmla="*/ 0 w 133"/>
                <a:gd name="T31" fmla="*/ 1 h 73"/>
                <a:gd name="T32" fmla="*/ 0 w 133"/>
                <a:gd name="T33" fmla="*/ 1 h 73"/>
                <a:gd name="T34" fmla="*/ 0 w 133"/>
                <a:gd name="T35" fmla="*/ 1 h 73"/>
                <a:gd name="T36" fmla="*/ 0 w 133"/>
                <a:gd name="T37" fmla="*/ 1 h 73"/>
                <a:gd name="T38" fmla="*/ 0 w 133"/>
                <a:gd name="T39" fmla="*/ 1 h 73"/>
                <a:gd name="T40" fmla="*/ 0 w 133"/>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73"/>
                <a:gd name="T65" fmla="*/ 133 w 133"/>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73">
                  <a:moveTo>
                    <a:pt x="124" y="0"/>
                  </a:moveTo>
                  <a:lnTo>
                    <a:pt x="124" y="0"/>
                  </a:lnTo>
                  <a:lnTo>
                    <a:pt x="111" y="9"/>
                  </a:lnTo>
                  <a:lnTo>
                    <a:pt x="91" y="14"/>
                  </a:lnTo>
                  <a:lnTo>
                    <a:pt x="75" y="19"/>
                  </a:lnTo>
                  <a:lnTo>
                    <a:pt x="54" y="25"/>
                  </a:lnTo>
                  <a:lnTo>
                    <a:pt x="36" y="32"/>
                  </a:lnTo>
                  <a:lnTo>
                    <a:pt x="20" y="41"/>
                  </a:lnTo>
                  <a:lnTo>
                    <a:pt x="6" y="54"/>
                  </a:lnTo>
                  <a:lnTo>
                    <a:pt x="0" y="71"/>
                  </a:lnTo>
                  <a:lnTo>
                    <a:pt x="12" y="73"/>
                  </a:lnTo>
                  <a:lnTo>
                    <a:pt x="18" y="58"/>
                  </a:lnTo>
                  <a:lnTo>
                    <a:pt x="29" y="47"/>
                  </a:lnTo>
                  <a:lnTo>
                    <a:pt x="42" y="39"/>
                  </a:lnTo>
                  <a:lnTo>
                    <a:pt x="60" y="33"/>
                  </a:lnTo>
                  <a:lnTo>
                    <a:pt x="78" y="28"/>
                  </a:lnTo>
                  <a:lnTo>
                    <a:pt x="97" y="23"/>
                  </a:lnTo>
                  <a:lnTo>
                    <a:pt x="117" y="15"/>
                  </a:lnTo>
                  <a:lnTo>
                    <a:pt x="133" y="6"/>
                  </a:lnTo>
                  <a:lnTo>
                    <a:pt x="1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6" name="Freeform 1449"/>
            <p:cNvSpPr>
              <a:spLocks/>
            </p:cNvSpPr>
            <p:nvPr/>
          </p:nvSpPr>
          <p:spPr bwMode="auto">
            <a:xfrm>
              <a:off x="780" y="2454"/>
              <a:ext cx="171" cy="117"/>
            </a:xfrm>
            <a:custGeom>
              <a:avLst/>
              <a:gdLst>
                <a:gd name="T0" fmla="*/ 0 w 515"/>
                <a:gd name="T1" fmla="*/ 0 h 235"/>
                <a:gd name="T2" fmla="*/ 0 w 515"/>
                <a:gd name="T3" fmla="*/ 0 h 235"/>
                <a:gd name="T4" fmla="*/ 0 w 515"/>
                <a:gd name="T5" fmla="*/ 0 h 235"/>
                <a:gd name="T6" fmla="*/ 0 w 515"/>
                <a:gd name="T7" fmla="*/ 0 h 235"/>
                <a:gd name="T8" fmla="*/ 0 w 515"/>
                <a:gd name="T9" fmla="*/ 0 h 235"/>
                <a:gd name="T10" fmla="*/ 0 w 515"/>
                <a:gd name="T11" fmla="*/ 0 h 235"/>
                <a:gd name="T12" fmla="*/ 0 w 515"/>
                <a:gd name="T13" fmla="*/ 0 h 235"/>
                <a:gd name="T14" fmla="*/ 0 w 515"/>
                <a:gd name="T15" fmla="*/ 0 h 235"/>
                <a:gd name="T16" fmla="*/ 0 w 515"/>
                <a:gd name="T17" fmla="*/ 0 h 235"/>
                <a:gd name="T18" fmla="*/ 0 w 515"/>
                <a:gd name="T19" fmla="*/ 0 h 235"/>
                <a:gd name="T20" fmla="*/ 0 w 515"/>
                <a:gd name="T21" fmla="*/ 0 h 235"/>
                <a:gd name="T22" fmla="*/ 0 w 515"/>
                <a:gd name="T23" fmla="*/ 0 h 235"/>
                <a:gd name="T24" fmla="*/ 0 w 515"/>
                <a:gd name="T25" fmla="*/ 0 h 235"/>
                <a:gd name="T26" fmla="*/ 0 w 515"/>
                <a:gd name="T27" fmla="*/ 0 h 235"/>
                <a:gd name="T28" fmla="*/ 0 w 515"/>
                <a:gd name="T29" fmla="*/ 0 h 235"/>
                <a:gd name="T30" fmla="*/ 0 w 515"/>
                <a:gd name="T31" fmla="*/ 0 h 235"/>
                <a:gd name="T32" fmla="*/ 0 w 515"/>
                <a:gd name="T33" fmla="*/ 0 h 235"/>
                <a:gd name="T34" fmla="*/ 0 w 515"/>
                <a:gd name="T35" fmla="*/ 0 h 235"/>
                <a:gd name="T36" fmla="*/ 0 w 515"/>
                <a:gd name="T37" fmla="*/ 0 h 235"/>
                <a:gd name="T38" fmla="*/ 0 w 515"/>
                <a:gd name="T39" fmla="*/ 0 h 235"/>
                <a:gd name="T40" fmla="*/ 0 w 515"/>
                <a:gd name="T41" fmla="*/ 0 h 235"/>
                <a:gd name="T42" fmla="*/ 0 w 515"/>
                <a:gd name="T43" fmla="*/ 0 h 235"/>
                <a:gd name="T44" fmla="*/ 0 w 515"/>
                <a:gd name="T45" fmla="*/ 0 h 235"/>
                <a:gd name="T46" fmla="*/ 0 w 515"/>
                <a:gd name="T47" fmla="*/ 0 h 235"/>
                <a:gd name="T48" fmla="*/ 0 w 515"/>
                <a:gd name="T49" fmla="*/ 0 h 235"/>
                <a:gd name="T50" fmla="*/ 0 w 515"/>
                <a:gd name="T51" fmla="*/ 0 h 235"/>
                <a:gd name="T52" fmla="*/ 0 w 515"/>
                <a:gd name="T53" fmla="*/ 0 h 235"/>
                <a:gd name="T54" fmla="*/ 0 w 515"/>
                <a:gd name="T55" fmla="*/ 0 h 235"/>
                <a:gd name="T56" fmla="*/ 0 w 515"/>
                <a:gd name="T57" fmla="*/ 0 h 235"/>
                <a:gd name="T58" fmla="*/ 0 w 515"/>
                <a:gd name="T59" fmla="*/ 0 h 235"/>
                <a:gd name="T60" fmla="*/ 0 w 515"/>
                <a:gd name="T61" fmla="*/ 0 h 235"/>
                <a:gd name="T62" fmla="*/ 0 w 515"/>
                <a:gd name="T63" fmla="*/ 0 h 235"/>
                <a:gd name="T64" fmla="*/ 0 w 515"/>
                <a:gd name="T65" fmla="*/ 0 h 235"/>
                <a:gd name="T66" fmla="*/ 0 w 515"/>
                <a:gd name="T67" fmla="*/ 0 h 235"/>
                <a:gd name="T68" fmla="*/ 0 w 515"/>
                <a:gd name="T69" fmla="*/ 0 h 235"/>
                <a:gd name="T70" fmla="*/ 0 w 515"/>
                <a:gd name="T71" fmla="*/ 0 h 235"/>
                <a:gd name="T72" fmla="*/ 0 w 515"/>
                <a:gd name="T73" fmla="*/ 0 h 235"/>
                <a:gd name="T74" fmla="*/ 0 w 515"/>
                <a:gd name="T75" fmla="*/ 0 h 235"/>
                <a:gd name="T76" fmla="*/ 0 w 515"/>
                <a:gd name="T77" fmla="*/ 0 h 235"/>
                <a:gd name="T78" fmla="*/ 0 w 515"/>
                <a:gd name="T79" fmla="*/ 0 h 235"/>
                <a:gd name="T80" fmla="*/ 0 w 515"/>
                <a:gd name="T81" fmla="*/ 0 h 235"/>
                <a:gd name="T82" fmla="*/ 0 w 515"/>
                <a:gd name="T83" fmla="*/ 0 h 235"/>
                <a:gd name="T84" fmla="*/ 0 w 515"/>
                <a:gd name="T85" fmla="*/ 0 h 2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5"/>
                <a:gd name="T130" fmla="*/ 0 h 235"/>
                <a:gd name="T131" fmla="*/ 515 w 515"/>
                <a:gd name="T132" fmla="*/ 235 h 2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5" h="235">
                  <a:moveTo>
                    <a:pt x="3" y="154"/>
                  </a:moveTo>
                  <a:lnTo>
                    <a:pt x="14" y="145"/>
                  </a:lnTo>
                  <a:lnTo>
                    <a:pt x="24" y="138"/>
                  </a:lnTo>
                  <a:lnTo>
                    <a:pt x="33" y="129"/>
                  </a:lnTo>
                  <a:lnTo>
                    <a:pt x="44" y="123"/>
                  </a:lnTo>
                  <a:lnTo>
                    <a:pt x="54" y="116"/>
                  </a:lnTo>
                  <a:lnTo>
                    <a:pt x="66" y="112"/>
                  </a:lnTo>
                  <a:lnTo>
                    <a:pt x="78" y="108"/>
                  </a:lnTo>
                  <a:lnTo>
                    <a:pt x="91" y="106"/>
                  </a:lnTo>
                  <a:lnTo>
                    <a:pt x="114" y="104"/>
                  </a:lnTo>
                  <a:lnTo>
                    <a:pt x="133" y="102"/>
                  </a:lnTo>
                  <a:lnTo>
                    <a:pt x="150" y="99"/>
                  </a:lnTo>
                  <a:lnTo>
                    <a:pt x="166" y="96"/>
                  </a:lnTo>
                  <a:lnTo>
                    <a:pt x="183" y="91"/>
                  </a:lnTo>
                  <a:lnTo>
                    <a:pt x="199" y="86"/>
                  </a:lnTo>
                  <a:lnTo>
                    <a:pt x="217" y="79"/>
                  </a:lnTo>
                  <a:lnTo>
                    <a:pt x="236" y="71"/>
                  </a:lnTo>
                  <a:lnTo>
                    <a:pt x="241" y="67"/>
                  </a:lnTo>
                  <a:lnTo>
                    <a:pt x="245" y="62"/>
                  </a:lnTo>
                  <a:lnTo>
                    <a:pt x="250" y="56"/>
                  </a:lnTo>
                  <a:lnTo>
                    <a:pt x="253" y="48"/>
                  </a:lnTo>
                  <a:lnTo>
                    <a:pt x="256" y="40"/>
                  </a:lnTo>
                  <a:lnTo>
                    <a:pt x="259" y="34"/>
                  </a:lnTo>
                  <a:lnTo>
                    <a:pt x="260" y="27"/>
                  </a:lnTo>
                  <a:lnTo>
                    <a:pt x="263" y="22"/>
                  </a:lnTo>
                  <a:lnTo>
                    <a:pt x="269" y="15"/>
                  </a:lnTo>
                  <a:lnTo>
                    <a:pt x="280" y="9"/>
                  </a:lnTo>
                  <a:lnTo>
                    <a:pt x="293" y="5"/>
                  </a:lnTo>
                  <a:lnTo>
                    <a:pt x="308" y="2"/>
                  </a:lnTo>
                  <a:lnTo>
                    <a:pt x="322" y="0"/>
                  </a:lnTo>
                  <a:lnTo>
                    <a:pt x="334" y="0"/>
                  </a:lnTo>
                  <a:lnTo>
                    <a:pt x="341" y="3"/>
                  </a:lnTo>
                  <a:lnTo>
                    <a:pt x="344" y="6"/>
                  </a:lnTo>
                  <a:lnTo>
                    <a:pt x="343" y="25"/>
                  </a:lnTo>
                  <a:lnTo>
                    <a:pt x="352" y="35"/>
                  </a:lnTo>
                  <a:lnTo>
                    <a:pt x="368" y="35"/>
                  </a:lnTo>
                  <a:lnTo>
                    <a:pt x="387" y="31"/>
                  </a:lnTo>
                  <a:lnTo>
                    <a:pt x="408" y="23"/>
                  </a:lnTo>
                  <a:lnTo>
                    <a:pt x="428" y="17"/>
                  </a:lnTo>
                  <a:lnTo>
                    <a:pt x="441" y="13"/>
                  </a:lnTo>
                  <a:lnTo>
                    <a:pt x="447" y="16"/>
                  </a:lnTo>
                  <a:lnTo>
                    <a:pt x="446" y="27"/>
                  </a:lnTo>
                  <a:lnTo>
                    <a:pt x="447" y="37"/>
                  </a:lnTo>
                  <a:lnTo>
                    <a:pt x="453" y="48"/>
                  </a:lnTo>
                  <a:lnTo>
                    <a:pt x="462" y="57"/>
                  </a:lnTo>
                  <a:lnTo>
                    <a:pt x="473" y="64"/>
                  </a:lnTo>
                  <a:lnTo>
                    <a:pt x="485" y="72"/>
                  </a:lnTo>
                  <a:lnTo>
                    <a:pt x="498" y="77"/>
                  </a:lnTo>
                  <a:lnTo>
                    <a:pt x="513" y="81"/>
                  </a:lnTo>
                  <a:lnTo>
                    <a:pt x="515" y="84"/>
                  </a:lnTo>
                  <a:lnTo>
                    <a:pt x="515" y="88"/>
                  </a:lnTo>
                  <a:lnTo>
                    <a:pt x="513" y="91"/>
                  </a:lnTo>
                  <a:lnTo>
                    <a:pt x="510" y="94"/>
                  </a:lnTo>
                  <a:lnTo>
                    <a:pt x="489" y="102"/>
                  </a:lnTo>
                  <a:lnTo>
                    <a:pt x="468" y="110"/>
                  </a:lnTo>
                  <a:lnTo>
                    <a:pt x="447" y="117"/>
                  </a:lnTo>
                  <a:lnTo>
                    <a:pt x="428" y="124"/>
                  </a:lnTo>
                  <a:lnTo>
                    <a:pt x="410" y="130"/>
                  </a:lnTo>
                  <a:lnTo>
                    <a:pt x="392" y="135"/>
                  </a:lnTo>
                  <a:lnTo>
                    <a:pt x="377" y="140"/>
                  </a:lnTo>
                  <a:lnTo>
                    <a:pt x="362" y="143"/>
                  </a:lnTo>
                  <a:lnTo>
                    <a:pt x="331" y="150"/>
                  </a:lnTo>
                  <a:lnTo>
                    <a:pt x="304" y="157"/>
                  </a:lnTo>
                  <a:lnTo>
                    <a:pt x="280" y="164"/>
                  </a:lnTo>
                  <a:lnTo>
                    <a:pt x="260" y="170"/>
                  </a:lnTo>
                  <a:lnTo>
                    <a:pt x="241" y="178"/>
                  </a:lnTo>
                  <a:lnTo>
                    <a:pt x="221" y="185"/>
                  </a:lnTo>
                  <a:lnTo>
                    <a:pt x="202" y="193"/>
                  </a:lnTo>
                  <a:lnTo>
                    <a:pt x="181" y="201"/>
                  </a:lnTo>
                  <a:lnTo>
                    <a:pt x="168" y="207"/>
                  </a:lnTo>
                  <a:lnTo>
                    <a:pt x="153" y="212"/>
                  </a:lnTo>
                  <a:lnTo>
                    <a:pt x="136" y="219"/>
                  </a:lnTo>
                  <a:lnTo>
                    <a:pt x="120" y="225"/>
                  </a:lnTo>
                  <a:lnTo>
                    <a:pt x="102" y="231"/>
                  </a:lnTo>
                  <a:lnTo>
                    <a:pt x="85" y="234"/>
                  </a:lnTo>
                  <a:lnTo>
                    <a:pt x="70" y="235"/>
                  </a:lnTo>
                  <a:lnTo>
                    <a:pt x="57" y="234"/>
                  </a:lnTo>
                  <a:lnTo>
                    <a:pt x="44" y="229"/>
                  </a:lnTo>
                  <a:lnTo>
                    <a:pt x="32" y="225"/>
                  </a:lnTo>
                  <a:lnTo>
                    <a:pt x="21" y="220"/>
                  </a:lnTo>
                  <a:lnTo>
                    <a:pt x="14" y="214"/>
                  </a:lnTo>
                  <a:lnTo>
                    <a:pt x="8" y="208"/>
                  </a:lnTo>
                  <a:lnTo>
                    <a:pt x="5" y="199"/>
                  </a:lnTo>
                  <a:lnTo>
                    <a:pt x="2" y="191"/>
                  </a:lnTo>
                  <a:lnTo>
                    <a:pt x="0" y="181"/>
                  </a:lnTo>
                  <a:lnTo>
                    <a:pt x="3"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7" name="Freeform 1450"/>
            <p:cNvSpPr>
              <a:spLocks/>
            </p:cNvSpPr>
            <p:nvPr/>
          </p:nvSpPr>
          <p:spPr bwMode="auto">
            <a:xfrm>
              <a:off x="779" y="2505"/>
              <a:ext cx="31" cy="28"/>
            </a:xfrm>
            <a:custGeom>
              <a:avLst/>
              <a:gdLst>
                <a:gd name="T0" fmla="*/ 0 w 92"/>
                <a:gd name="T1" fmla="*/ 0 h 55"/>
                <a:gd name="T2" fmla="*/ 0 w 92"/>
                <a:gd name="T3" fmla="*/ 0 h 55"/>
                <a:gd name="T4" fmla="*/ 0 w 92"/>
                <a:gd name="T5" fmla="*/ 1 h 55"/>
                <a:gd name="T6" fmla="*/ 0 w 92"/>
                <a:gd name="T7" fmla="*/ 1 h 55"/>
                <a:gd name="T8" fmla="*/ 0 w 92"/>
                <a:gd name="T9" fmla="*/ 1 h 55"/>
                <a:gd name="T10" fmla="*/ 0 w 92"/>
                <a:gd name="T11" fmla="*/ 1 h 55"/>
                <a:gd name="T12" fmla="*/ 0 w 92"/>
                <a:gd name="T13" fmla="*/ 1 h 55"/>
                <a:gd name="T14" fmla="*/ 0 w 92"/>
                <a:gd name="T15" fmla="*/ 1 h 55"/>
                <a:gd name="T16" fmla="*/ 0 w 92"/>
                <a:gd name="T17" fmla="*/ 1 h 55"/>
                <a:gd name="T18" fmla="*/ 0 w 92"/>
                <a:gd name="T19" fmla="*/ 1 h 55"/>
                <a:gd name="T20" fmla="*/ 0 w 92"/>
                <a:gd name="T21" fmla="*/ 1 h 55"/>
                <a:gd name="T22" fmla="*/ 0 w 92"/>
                <a:gd name="T23" fmla="*/ 1 h 55"/>
                <a:gd name="T24" fmla="*/ 0 w 92"/>
                <a:gd name="T25" fmla="*/ 1 h 55"/>
                <a:gd name="T26" fmla="*/ 0 w 92"/>
                <a:gd name="T27" fmla="*/ 1 h 55"/>
                <a:gd name="T28" fmla="*/ 0 w 92"/>
                <a:gd name="T29" fmla="*/ 1 h 55"/>
                <a:gd name="T30" fmla="*/ 0 w 92"/>
                <a:gd name="T31" fmla="*/ 1 h 55"/>
                <a:gd name="T32" fmla="*/ 0 w 92"/>
                <a:gd name="T33" fmla="*/ 1 h 55"/>
                <a:gd name="T34" fmla="*/ 0 w 92"/>
                <a:gd name="T35" fmla="*/ 1 h 55"/>
                <a:gd name="T36" fmla="*/ 0 w 92"/>
                <a:gd name="T37" fmla="*/ 1 h 55"/>
                <a:gd name="T38" fmla="*/ 0 w 92"/>
                <a:gd name="T39" fmla="*/ 1 h 55"/>
                <a:gd name="T40" fmla="*/ 0 w 92"/>
                <a:gd name="T41" fmla="*/ 0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55"/>
                <a:gd name="T65" fmla="*/ 92 w 92"/>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55">
                  <a:moveTo>
                    <a:pt x="92" y="0"/>
                  </a:moveTo>
                  <a:lnTo>
                    <a:pt x="92" y="0"/>
                  </a:lnTo>
                  <a:lnTo>
                    <a:pt x="77" y="2"/>
                  </a:lnTo>
                  <a:lnTo>
                    <a:pt x="64" y="5"/>
                  </a:lnTo>
                  <a:lnTo>
                    <a:pt x="52" y="11"/>
                  </a:lnTo>
                  <a:lnTo>
                    <a:pt x="40" y="17"/>
                  </a:lnTo>
                  <a:lnTo>
                    <a:pt x="30" y="24"/>
                  </a:lnTo>
                  <a:lnTo>
                    <a:pt x="21" y="32"/>
                  </a:lnTo>
                  <a:lnTo>
                    <a:pt x="10" y="40"/>
                  </a:lnTo>
                  <a:lnTo>
                    <a:pt x="0" y="49"/>
                  </a:lnTo>
                  <a:lnTo>
                    <a:pt x="9" y="55"/>
                  </a:lnTo>
                  <a:lnTo>
                    <a:pt x="19" y="46"/>
                  </a:lnTo>
                  <a:lnTo>
                    <a:pt x="30" y="39"/>
                  </a:lnTo>
                  <a:lnTo>
                    <a:pt x="39" y="30"/>
                  </a:lnTo>
                  <a:lnTo>
                    <a:pt x="49" y="24"/>
                  </a:lnTo>
                  <a:lnTo>
                    <a:pt x="58" y="17"/>
                  </a:lnTo>
                  <a:lnTo>
                    <a:pt x="70" y="14"/>
                  </a:lnTo>
                  <a:lnTo>
                    <a:pt x="80" y="11"/>
                  </a:lnTo>
                  <a:lnTo>
                    <a:pt x="92" y="9"/>
                  </a:lnTo>
                  <a:lnTo>
                    <a:pt x="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8" name="Freeform 1451"/>
            <p:cNvSpPr>
              <a:spLocks/>
            </p:cNvSpPr>
            <p:nvPr/>
          </p:nvSpPr>
          <p:spPr bwMode="auto">
            <a:xfrm>
              <a:off x="810" y="2488"/>
              <a:ext cx="49" cy="21"/>
            </a:xfrm>
            <a:custGeom>
              <a:avLst/>
              <a:gdLst>
                <a:gd name="T0" fmla="*/ 0 w 148"/>
                <a:gd name="T1" fmla="*/ 0 h 44"/>
                <a:gd name="T2" fmla="*/ 0 w 148"/>
                <a:gd name="T3" fmla="*/ 0 h 44"/>
                <a:gd name="T4" fmla="*/ 0 w 148"/>
                <a:gd name="T5" fmla="*/ 0 h 44"/>
                <a:gd name="T6" fmla="*/ 0 w 148"/>
                <a:gd name="T7" fmla="*/ 0 h 44"/>
                <a:gd name="T8" fmla="*/ 0 w 148"/>
                <a:gd name="T9" fmla="*/ 0 h 44"/>
                <a:gd name="T10" fmla="*/ 0 w 148"/>
                <a:gd name="T11" fmla="*/ 0 h 44"/>
                <a:gd name="T12" fmla="*/ 0 w 148"/>
                <a:gd name="T13" fmla="*/ 0 h 44"/>
                <a:gd name="T14" fmla="*/ 0 w 148"/>
                <a:gd name="T15" fmla="*/ 0 h 44"/>
                <a:gd name="T16" fmla="*/ 0 w 148"/>
                <a:gd name="T17" fmla="*/ 0 h 44"/>
                <a:gd name="T18" fmla="*/ 0 w 148"/>
                <a:gd name="T19" fmla="*/ 0 h 44"/>
                <a:gd name="T20" fmla="*/ 0 w 148"/>
                <a:gd name="T21" fmla="*/ 0 h 44"/>
                <a:gd name="T22" fmla="*/ 0 w 148"/>
                <a:gd name="T23" fmla="*/ 0 h 44"/>
                <a:gd name="T24" fmla="*/ 0 w 148"/>
                <a:gd name="T25" fmla="*/ 0 h 44"/>
                <a:gd name="T26" fmla="*/ 0 w 148"/>
                <a:gd name="T27" fmla="*/ 0 h 44"/>
                <a:gd name="T28" fmla="*/ 0 w 148"/>
                <a:gd name="T29" fmla="*/ 0 h 44"/>
                <a:gd name="T30" fmla="*/ 0 w 148"/>
                <a:gd name="T31" fmla="*/ 0 h 44"/>
                <a:gd name="T32" fmla="*/ 0 w 148"/>
                <a:gd name="T33" fmla="*/ 0 h 44"/>
                <a:gd name="T34" fmla="*/ 0 w 148"/>
                <a:gd name="T35" fmla="*/ 0 h 44"/>
                <a:gd name="T36" fmla="*/ 0 w 148"/>
                <a:gd name="T37" fmla="*/ 0 h 44"/>
                <a:gd name="T38" fmla="*/ 0 w 148"/>
                <a:gd name="T39" fmla="*/ 0 h 44"/>
                <a:gd name="T40" fmla="*/ 0 w 148"/>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44"/>
                <a:gd name="T65" fmla="*/ 148 w 148"/>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44">
                  <a:moveTo>
                    <a:pt x="142" y="0"/>
                  </a:moveTo>
                  <a:lnTo>
                    <a:pt x="142" y="0"/>
                  </a:lnTo>
                  <a:lnTo>
                    <a:pt x="123" y="9"/>
                  </a:lnTo>
                  <a:lnTo>
                    <a:pt x="105" y="14"/>
                  </a:lnTo>
                  <a:lnTo>
                    <a:pt x="89" y="20"/>
                  </a:lnTo>
                  <a:lnTo>
                    <a:pt x="74" y="24"/>
                  </a:lnTo>
                  <a:lnTo>
                    <a:pt x="57" y="27"/>
                  </a:lnTo>
                  <a:lnTo>
                    <a:pt x="41" y="31"/>
                  </a:lnTo>
                  <a:lnTo>
                    <a:pt x="21" y="33"/>
                  </a:lnTo>
                  <a:lnTo>
                    <a:pt x="0" y="35"/>
                  </a:lnTo>
                  <a:lnTo>
                    <a:pt x="0" y="44"/>
                  </a:lnTo>
                  <a:lnTo>
                    <a:pt x="24" y="41"/>
                  </a:lnTo>
                  <a:lnTo>
                    <a:pt x="44" y="39"/>
                  </a:lnTo>
                  <a:lnTo>
                    <a:pt x="60" y="36"/>
                  </a:lnTo>
                  <a:lnTo>
                    <a:pt x="77" y="33"/>
                  </a:lnTo>
                  <a:lnTo>
                    <a:pt x="95" y="29"/>
                  </a:lnTo>
                  <a:lnTo>
                    <a:pt x="111" y="23"/>
                  </a:lnTo>
                  <a:lnTo>
                    <a:pt x="129" y="16"/>
                  </a:lnTo>
                  <a:lnTo>
                    <a:pt x="148" y="7"/>
                  </a:lnTo>
                  <a:lnTo>
                    <a:pt x="1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9" name="Freeform 1452"/>
            <p:cNvSpPr>
              <a:spLocks/>
            </p:cNvSpPr>
            <p:nvPr/>
          </p:nvSpPr>
          <p:spPr bwMode="auto">
            <a:xfrm>
              <a:off x="857" y="2464"/>
              <a:ext cx="12" cy="27"/>
            </a:xfrm>
            <a:custGeom>
              <a:avLst/>
              <a:gdLst>
                <a:gd name="T0" fmla="*/ 0 w 36"/>
                <a:gd name="T1" fmla="*/ 0 h 53"/>
                <a:gd name="T2" fmla="*/ 0 w 36"/>
                <a:gd name="T3" fmla="*/ 0 h 53"/>
                <a:gd name="T4" fmla="*/ 0 w 36"/>
                <a:gd name="T5" fmla="*/ 1 h 53"/>
                <a:gd name="T6" fmla="*/ 0 w 36"/>
                <a:gd name="T7" fmla="*/ 1 h 53"/>
                <a:gd name="T8" fmla="*/ 0 w 36"/>
                <a:gd name="T9" fmla="*/ 1 h 53"/>
                <a:gd name="T10" fmla="*/ 0 w 36"/>
                <a:gd name="T11" fmla="*/ 1 h 53"/>
                <a:gd name="T12" fmla="*/ 0 w 36"/>
                <a:gd name="T13" fmla="*/ 1 h 53"/>
                <a:gd name="T14" fmla="*/ 0 w 36"/>
                <a:gd name="T15" fmla="*/ 1 h 53"/>
                <a:gd name="T16" fmla="*/ 0 w 36"/>
                <a:gd name="T17" fmla="*/ 1 h 53"/>
                <a:gd name="T18" fmla="*/ 0 w 36"/>
                <a:gd name="T19" fmla="*/ 1 h 53"/>
                <a:gd name="T20" fmla="*/ 0 w 36"/>
                <a:gd name="T21" fmla="*/ 1 h 53"/>
                <a:gd name="T22" fmla="*/ 0 w 36"/>
                <a:gd name="T23" fmla="*/ 1 h 53"/>
                <a:gd name="T24" fmla="*/ 0 w 36"/>
                <a:gd name="T25" fmla="*/ 1 h 53"/>
                <a:gd name="T26" fmla="*/ 0 w 36"/>
                <a:gd name="T27" fmla="*/ 1 h 53"/>
                <a:gd name="T28" fmla="*/ 0 w 36"/>
                <a:gd name="T29" fmla="*/ 1 h 53"/>
                <a:gd name="T30" fmla="*/ 0 w 36"/>
                <a:gd name="T31" fmla="*/ 1 h 53"/>
                <a:gd name="T32" fmla="*/ 0 w 36"/>
                <a:gd name="T33" fmla="*/ 1 h 53"/>
                <a:gd name="T34" fmla="*/ 0 w 36"/>
                <a:gd name="T35" fmla="*/ 1 h 53"/>
                <a:gd name="T36" fmla="*/ 0 w 36"/>
                <a:gd name="T37" fmla="*/ 1 h 53"/>
                <a:gd name="T38" fmla="*/ 0 w 36"/>
                <a:gd name="T39" fmla="*/ 1 h 53"/>
                <a:gd name="T40" fmla="*/ 0 w 36"/>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53"/>
                <a:gd name="T65" fmla="*/ 36 w 36"/>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53">
                  <a:moveTo>
                    <a:pt x="24" y="0"/>
                  </a:moveTo>
                  <a:lnTo>
                    <a:pt x="24" y="0"/>
                  </a:lnTo>
                  <a:lnTo>
                    <a:pt x="21" y="5"/>
                  </a:lnTo>
                  <a:lnTo>
                    <a:pt x="20" y="12"/>
                  </a:lnTo>
                  <a:lnTo>
                    <a:pt x="17" y="18"/>
                  </a:lnTo>
                  <a:lnTo>
                    <a:pt x="14" y="26"/>
                  </a:lnTo>
                  <a:lnTo>
                    <a:pt x="11" y="33"/>
                  </a:lnTo>
                  <a:lnTo>
                    <a:pt x="6" y="39"/>
                  </a:lnTo>
                  <a:lnTo>
                    <a:pt x="3" y="44"/>
                  </a:lnTo>
                  <a:lnTo>
                    <a:pt x="0" y="46"/>
                  </a:lnTo>
                  <a:lnTo>
                    <a:pt x="6" y="53"/>
                  </a:lnTo>
                  <a:lnTo>
                    <a:pt x="12" y="49"/>
                  </a:lnTo>
                  <a:lnTo>
                    <a:pt x="18" y="43"/>
                  </a:lnTo>
                  <a:lnTo>
                    <a:pt x="23" y="36"/>
                  </a:lnTo>
                  <a:lnTo>
                    <a:pt x="26" y="28"/>
                  </a:lnTo>
                  <a:lnTo>
                    <a:pt x="29" y="21"/>
                  </a:lnTo>
                  <a:lnTo>
                    <a:pt x="32" y="14"/>
                  </a:lnTo>
                  <a:lnTo>
                    <a:pt x="33" y="8"/>
                  </a:lnTo>
                  <a:lnTo>
                    <a:pt x="36" y="2"/>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0" name="Freeform 1453"/>
            <p:cNvSpPr>
              <a:spLocks/>
            </p:cNvSpPr>
            <p:nvPr/>
          </p:nvSpPr>
          <p:spPr bwMode="auto">
            <a:xfrm>
              <a:off x="865" y="2452"/>
              <a:ext cx="31" cy="14"/>
            </a:xfrm>
            <a:custGeom>
              <a:avLst/>
              <a:gdLst>
                <a:gd name="T0" fmla="*/ 0 w 93"/>
                <a:gd name="T1" fmla="*/ 1 h 27"/>
                <a:gd name="T2" fmla="*/ 0 w 93"/>
                <a:gd name="T3" fmla="*/ 1 h 27"/>
                <a:gd name="T4" fmla="*/ 0 w 93"/>
                <a:gd name="T5" fmla="*/ 1 h 27"/>
                <a:gd name="T6" fmla="*/ 0 w 93"/>
                <a:gd name="T7" fmla="*/ 0 h 27"/>
                <a:gd name="T8" fmla="*/ 0 w 93"/>
                <a:gd name="T9" fmla="*/ 0 h 27"/>
                <a:gd name="T10" fmla="*/ 0 w 93"/>
                <a:gd name="T11" fmla="*/ 1 h 27"/>
                <a:gd name="T12" fmla="*/ 0 w 93"/>
                <a:gd name="T13" fmla="*/ 1 h 27"/>
                <a:gd name="T14" fmla="*/ 0 w 93"/>
                <a:gd name="T15" fmla="*/ 1 h 27"/>
                <a:gd name="T16" fmla="*/ 0 w 93"/>
                <a:gd name="T17" fmla="*/ 1 h 27"/>
                <a:gd name="T18" fmla="*/ 0 w 93"/>
                <a:gd name="T19" fmla="*/ 1 h 27"/>
                <a:gd name="T20" fmla="*/ 0 w 93"/>
                <a:gd name="T21" fmla="*/ 1 h 27"/>
                <a:gd name="T22" fmla="*/ 0 w 93"/>
                <a:gd name="T23" fmla="*/ 1 h 27"/>
                <a:gd name="T24" fmla="*/ 0 w 93"/>
                <a:gd name="T25" fmla="*/ 1 h 27"/>
                <a:gd name="T26" fmla="*/ 0 w 93"/>
                <a:gd name="T27" fmla="*/ 1 h 27"/>
                <a:gd name="T28" fmla="*/ 0 w 93"/>
                <a:gd name="T29" fmla="*/ 1 h 27"/>
                <a:gd name="T30" fmla="*/ 0 w 93"/>
                <a:gd name="T31" fmla="*/ 1 h 27"/>
                <a:gd name="T32" fmla="*/ 0 w 93"/>
                <a:gd name="T33" fmla="*/ 1 h 27"/>
                <a:gd name="T34" fmla="*/ 0 w 93"/>
                <a:gd name="T35" fmla="*/ 1 h 27"/>
                <a:gd name="T36" fmla="*/ 0 w 93"/>
                <a:gd name="T37" fmla="*/ 1 h 27"/>
                <a:gd name="T38" fmla="*/ 0 w 93"/>
                <a:gd name="T39" fmla="*/ 1 h 27"/>
                <a:gd name="T40" fmla="*/ 0 w 93"/>
                <a:gd name="T41" fmla="*/ 1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27"/>
                <a:gd name="T65" fmla="*/ 93 w 93"/>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27">
                  <a:moveTo>
                    <a:pt x="93" y="11"/>
                  </a:moveTo>
                  <a:lnTo>
                    <a:pt x="93" y="11"/>
                  </a:lnTo>
                  <a:lnTo>
                    <a:pt x="87" y="3"/>
                  </a:lnTo>
                  <a:lnTo>
                    <a:pt x="78" y="0"/>
                  </a:lnTo>
                  <a:lnTo>
                    <a:pt x="65" y="0"/>
                  </a:lnTo>
                  <a:lnTo>
                    <a:pt x="50" y="1"/>
                  </a:lnTo>
                  <a:lnTo>
                    <a:pt x="35" y="4"/>
                  </a:lnTo>
                  <a:lnTo>
                    <a:pt x="20" y="10"/>
                  </a:lnTo>
                  <a:lnTo>
                    <a:pt x="8" y="15"/>
                  </a:lnTo>
                  <a:lnTo>
                    <a:pt x="0" y="25"/>
                  </a:lnTo>
                  <a:lnTo>
                    <a:pt x="12" y="27"/>
                  </a:lnTo>
                  <a:lnTo>
                    <a:pt x="17" y="22"/>
                  </a:lnTo>
                  <a:lnTo>
                    <a:pt x="26" y="16"/>
                  </a:lnTo>
                  <a:lnTo>
                    <a:pt x="38" y="13"/>
                  </a:lnTo>
                  <a:lnTo>
                    <a:pt x="53" y="10"/>
                  </a:lnTo>
                  <a:lnTo>
                    <a:pt x="65" y="9"/>
                  </a:lnTo>
                  <a:lnTo>
                    <a:pt x="75" y="9"/>
                  </a:lnTo>
                  <a:lnTo>
                    <a:pt x="81" y="10"/>
                  </a:lnTo>
                  <a:lnTo>
                    <a:pt x="81" y="9"/>
                  </a:lnTo>
                  <a:lnTo>
                    <a:pt x="9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1" name="Freeform 1454"/>
            <p:cNvSpPr>
              <a:spLocks/>
            </p:cNvSpPr>
            <p:nvPr/>
          </p:nvSpPr>
          <p:spPr bwMode="auto">
            <a:xfrm>
              <a:off x="892" y="2456"/>
              <a:ext cx="39" cy="18"/>
            </a:xfrm>
            <a:custGeom>
              <a:avLst/>
              <a:gdLst>
                <a:gd name="T0" fmla="*/ 0 w 116"/>
                <a:gd name="T1" fmla="*/ 1 h 34"/>
                <a:gd name="T2" fmla="*/ 0 w 116"/>
                <a:gd name="T3" fmla="*/ 1 h 34"/>
                <a:gd name="T4" fmla="*/ 0 w 116"/>
                <a:gd name="T5" fmla="*/ 1 h 34"/>
                <a:gd name="T6" fmla="*/ 0 w 116"/>
                <a:gd name="T7" fmla="*/ 1 h 34"/>
                <a:gd name="T8" fmla="*/ 0 w 116"/>
                <a:gd name="T9" fmla="*/ 1 h 34"/>
                <a:gd name="T10" fmla="*/ 0 w 116"/>
                <a:gd name="T11" fmla="*/ 1 h 34"/>
                <a:gd name="T12" fmla="*/ 0 w 116"/>
                <a:gd name="T13" fmla="*/ 1 h 34"/>
                <a:gd name="T14" fmla="*/ 0 w 116"/>
                <a:gd name="T15" fmla="*/ 1 h 34"/>
                <a:gd name="T16" fmla="*/ 0 w 116"/>
                <a:gd name="T17" fmla="*/ 1 h 34"/>
                <a:gd name="T18" fmla="*/ 0 w 116"/>
                <a:gd name="T19" fmla="*/ 1 h 34"/>
                <a:gd name="T20" fmla="*/ 0 w 116"/>
                <a:gd name="T21" fmla="*/ 0 h 34"/>
                <a:gd name="T22" fmla="*/ 0 w 116"/>
                <a:gd name="T23" fmla="*/ 1 h 34"/>
                <a:gd name="T24" fmla="*/ 0 w 116"/>
                <a:gd name="T25" fmla="*/ 1 h 34"/>
                <a:gd name="T26" fmla="*/ 0 w 116"/>
                <a:gd name="T27" fmla="*/ 1 h 34"/>
                <a:gd name="T28" fmla="*/ 0 w 116"/>
                <a:gd name="T29" fmla="*/ 1 h 34"/>
                <a:gd name="T30" fmla="*/ 0 w 116"/>
                <a:gd name="T31" fmla="*/ 1 h 34"/>
                <a:gd name="T32" fmla="*/ 0 w 116"/>
                <a:gd name="T33" fmla="*/ 1 h 34"/>
                <a:gd name="T34" fmla="*/ 0 w 116"/>
                <a:gd name="T35" fmla="*/ 1 h 34"/>
                <a:gd name="T36" fmla="*/ 0 w 116"/>
                <a:gd name="T37" fmla="*/ 1 h 34"/>
                <a:gd name="T38" fmla="*/ 0 w 116"/>
                <a:gd name="T39" fmla="*/ 1 h 34"/>
                <a:gd name="T40" fmla="*/ 0 w 116"/>
                <a:gd name="T41" fmla="*/ 1 h 34"/>
                <a:gd name="T42" fmla="*/ 0 w 116"/>
                <a:gd name="T43" fmla="*/ 1 h 34"/>
                <a:gd name="T44" fmla="*/ 0 w 116"/>
                <a:gd name="T45" fmla="*/ 1 h 34"/>
                <a:gd name="T46" fmla="*/ 0 w 116"/>
                <a:gd name="T47" fmla="*/ 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6"/>
                <a:gd name="T73" fmla="*/ 0 h 34"/>
                <a:gd name="T74" fmla="*/ 116 w 116"/>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6" h="34">
                  <a:moveTo>
                    <a:pt x="116" y="12"/>
                  </a:moveTo>
                  <a:lnTo>
                    <a:pt x="116" y="11"/>
                  </a:lnTo>
                  <a:lnTo>
                    <a:pt x="104" y="4"/>
                  </a:lnTo>
                  <a:lnTo>
                    <a:pt x="88" y="7"/>
                  </a:lnTo>
                  <a:lnTo>
                    <a:pt x="68" y="14"/>
                  </a:lnTo>
                  <a:lnTo>
                    <a:pt x="47" y="21"/>
                  </a:lnTo>
                  <a:lnTo>
                    <a:pt x="30" y="26"/>
                  </a:lnTo>
                  <a:lnTo>
                    <a:pt x="18" y="26"/>
                  </a:lnTo>
                  <a:lnTo>
                    <a:pt x="12" y="19"/>
                  </a:lnTo>
                  <a:lnTo>
                    <a:pt x="13" y="2"/>
                  </a:lnTo>
                  <a:lnTo>
                    <a:pt x="1" y="0"/>
                  </a:lnTo>
                  <a:lnTo>
                    <a:pt x="0" y="21"/>
                  </a:lnTo>
                  <a:lnTo>
                    <a:pt x="12" y="34"/>
                  </a:lnTo>
                  <a:lnTo>
                    <a:pt x="33" y="34"/>
                  </a:lnTo>
                  <a:lnTo>
                    <a:pt x="53" y="30"/>
                  </a:lnTo>
                  <a:lnTo>
                    <a:pt x="74" y="22"/>
                  </a:lnTo>
                  <a:lnTo>
                    <a:pt x="94" y="16"/>
                  </a:lnTo>
                  <a:lnTo>
                    <a:pt x="104" y="13"/>
                  </a:lnTo>
                  <a:lnTo>
                    <a:pt x="104" y="11"/>
                  </a:lnTo>
                  <a:lnTo>
                    <a:pt x="104" y="10"/>
                  </a:lnTo>
                  <a:lnTo>
                    <a:pt x="116" y="12"/>
                  </a:lnTo>
                  <a:lnTo>
                    <a:pt x="116" y="11"/>
                  </a:lnTo>
                  <a:lnTo>
                    <a:pt x="11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2" name="Freeform 1455"/>
            <p:cNvSpPr>
              <a:spLocks/>
            </p:cNvSpPr>
            <p:nvPr/>
          </p:nvSpPr>
          <p:spPr bwMode="auto">
            <a:xfrm>
              <a:off x="926" y="2461"/>
              <a:ext cx="26" cy="36"/>
            </a:xfrm>
            <a:custGeom>
              <a:avLst/>
              <a:gdLst>
                <a:gd name="T0" fmla="*/ 0 w 76"/>
                <a:gd name="T1" fmla="*/ 1 h 71"/>
                <a:gd name="T2" fmla="*/ 0 w 76"/>
                <a:gd name="T3" fmla="*/ 1 h 71"/>
                <a:gd name="T4" fmla="*/ 0 w 76"/>
                <a:gd name="T5" fmla="*/ 1 h 71"/>
                <a:gd name="T6" fmla="*/ 0 w 76"/>
                <a:gd name="T7" fmla="*/ 1 h 71"/>
                <a:gd name="T8" fmla="*/ 0 w 76"/>
                <a:gd name="T9" fmla="*/ 1 h 71"/>
                <a:gd name="T10" fmla="*/ 0 w 76"/>
                <a:gd name="T11" fmla="*/ 1 h 71"/>
                <a:gd name="T12" fmla="*/ 0 w 76"/>
                <a:gd name="T13" fmla="*/ 1 h 71"/>
                <a:gd name="T14" fmla="*/ 0 w 76"/>
                <a:gd name="T15" fmla="*/ 1 h 71"/>
                <a:gd name="T16" fmla="*/ 0 w 76"/>
                <a:gd name="T17" fmla="*/ 1 h 71"/>
                <a:gd name="T18" fmla="*/ 0 w 76"/>
                <a:gd name="T19" fmla="*/ 1 h 71"/>
                <a:gd name="T20" fmla="*/ 0 w 76"/>
                <a:gd name="T21" fmla="*/ 0 h 71"/>
                <a:gd name="T22" fmla="*/ 0 w 76"/>
                <a:gd name="T23" fmla="*/ 1 h 71"/>
                <a:gd name="T24" fmla="*/ 0 w 76"/>
                <a:gd name="T25" fmla="*/ 1 h 71"/>
                <a:gd name="T26" fmla="*/ 0 w 76"/>
                <a:gd name="T27" fmla="*/ 1 h 71"/>
                <a:gd name="T28" fmla="*/ 0 w 76"/>
                <a:gd name="T29" fmla="*/ 1 h 71"/>
                <a:gd name="T30" fmla="*/ 0 w 76"/>
                <a:gd name="T31" fmla="*/ 1 h 71"/>
                <a:gd name="T32" fmla="*/ 0 w 76"/>
                <a:gd name="T33" fmla="*/ 1 h 71"/>
                <a:gd name="T34" fmla="*/ 0 w 76"/>
                <a:gd name="T35" fmla="*/ 1 h 71"/>
                <a:gd name="T36" fmla="*/ 0 w 76"/>
                <a:gd name="T37" fmla="*/ 1 h 71"/>
                <a:gd name="T38" fmla="*/ 0 w 76"/>
                <a:gd name="T39" fmla="*/ 1 h 71"/>
                <a:gd name="T40" fmla="*/ 0 w 76"/>
                <a:gd name="T41" fmla="*/ 1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71"/>
                <a:gd name="T65" fmla="*/ 76 w 76"/>
                <a:gd name="T66" fmla="*/ 71 h 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71">
                  <a:moveTo>
                    <a:pt x="76" y="62"/>
                  </a:moveTo>
                  <a:lnTo>
                    <a:pt x="75" y="62"/>
                  </a:lnTo>
                  <a:lnTo>
                    <a:pt x="61" y="58"/>
                  </a:lnTo>
                  <a:lnTo>
                    <a:pt x="48" y="54"/>
                  </a:lnTo>
                  <a:lnTo>
                    <a:pt x="37" y="46"/>
                  </a:lnTo>
                  <a:lnTo>
                    <a:pt x="27" y="38"/>
                  </a:lnTo>
                  <a:lnTo>
                    <a:pt x="19" y="31"/>
                  </a:lnTo>
                  <a:lnTo>
                    <a:pt x="13" y="21"/>
                  </a:lnTo>
                  <a:lnTo>
                    <a:pt x="12" y="12"/>
                  </a:lnTo>
                  <a:lnTo>
                    <a:pt x="13" y="2"/>
                  </a:lnTo>
                  <a:lnTo>
                    <a:pt x="1" y="0"/>
                  </a:lnTo>
                  <a:lnTo>
                    <a:pt x="0" y="12"/>
                  </a:lnTo>
                  <a:lnTo>
                    <a:pt x="1" y="23"/>
                  </a:lnTo>
                  <a:lnTo>
                    <a:pt x="7" y="35"/>
                  </a:lnTo>
                  <a:lnTo>
                    <a:pt x="18" y="45"/>
                  </a:lnTo>
                  <a:lnTo>
                    <a:pt x="28" y="52"/>
                  </a:lnTo>
                  <a:lnTo>
                    <a:pt x="42" y="60"/>
                  </a:lnTo>
                  <a:lnTo>
                    <a:pt x="55" y="66"/>
                  </a:lnTo>
                  <a:lnTo>
                    <a:pt x="72" y="71"/>
                  </a:lnTo>
                  <a:lnTo>
                    <a:pt x="70" y="71"/>
                  </a:lnTo>
                  <a:lnTo>
                    <a:pt x="7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3" name="Freeform 1456"/>
            <p:cNvSpPr>
              <a:spLocks/>
            </p:cNvSpPr>
            <p:nvPr/>
          </p:nvSpPr>
          <p:spPr bwMode="auto">
            <a:xfrm>
              <a:off x="949" y="2493"/>
              <a:ext cx="4" cy="10"/>
            </a:xfrm>
            <a:custGeom>
              <a:avLst/>
              <a:gdLst>
                <a:gd name="T0" fmla="*/ 0 w 14"/>
                <a:gd name="T1" fmla="*/ 0 h 22"/>
                <a:gd name="T2" fmla="*/ 0 w 14"/>
                <a:gd name="T3" fmla="*/ 0 h 22"/>
                <a:gd name="T4" fmla="*/ 0 w 14"/>
                <a:gd name="T5" fmla="*/ 0 h 22"/>
                <a:gd name="T6" fmla="*/ 0 w 14"/>
                <a:gd name="T7" fmla="*/ 0 h 22"/>
                <a:gd name="T8" fmla="*/ 0 w 14"/>
                <a:gd name="T9" fmla="*/ 0 h 22"/>
                <a:gd name="T10" fmla="*/ 0 w 14"/>
                <a:gd name="T11" fmla="*/ 0 h 22"/>
                <a:gd name="T12" fmla="*/ 0 w 14"/>
                <a:gd name="T13" fmla="*/ 0 h 22"/>
                <a:gd name="T14" fmla="*/ 0 w 14"/>
                <a:gd name="T15" fmla="*/ 0 h 22"/>
                <a:gd name="T16" fmla="*/ 0 w 14"/>
                <a:gd name="T17" fmla="*/ 0 h 22"/>
                <a:gd name="T18" fmla="*/ 0 w 14"/>
                <a:gd name="T19" fmla="*/ 0 h 22"/>
                <a:gd name="T20" fmla="*/ 0 w 14"/>
                <a:gd name="T21" fmla="*/ 0 h 22"/>
                <a:gd name="T22" fmla="*/ 0 w 14"/>
                <a:gd name="T23" fmla="*/ 0 h 22"/>
                <a:gd name="T24" fmla="*/ 0 w 14"/>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22"/>
                <a:gd name="T41" fmla="*/ 14 w 14"/>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22">
                  <a:moveTo>
                    <a:pt x="6" y="22"/>
                  </a:moveTo>
                  <a:lnTo>
                    <a:pt x="6" y="21"/>
                  </a:lnTo>
                  <a:lnTo>
                    <a:pt x="12" y="16"/>
                  </a:lnTo>
                  <a:lnTo>
                    <a:pt x="14" y="12"/>
                  </a:lnTo>
                  <a:lnTo>
                    <a:pt x="14" y="6"/>
                  </a:lnTo>
                  <a:lnTo>
                    <a:pt x="9" y="0"/>
                  </a:lnTo>
                  <a:lnTo>
                    <a:pt x="3" y="9"/>
                  </a:lnTo>
                  <a:lnTo>
                    <a:pt x="2" y="8"/>
                  </a:lnTo>
                  <a:lnTo>
                    <a:pt x="2" y="10"/>
                  </a:lnTo>
                  <a:lnTo>
                    <a:pt x="0" y="12"/>
                  </a:lnTo>
                  <a:lnTo>
                    <a:pt x="0" y="14"/>
                  </a:lnTo>
                  <a:lnTo>
                    <a:pt x="0" y="13"/>
                  </a:lnTo>
                  <a:lnTo>
                    <a:pt x="6"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4" name="Freeform 1457"/>
            <p:cNvSpPr>
              <a:spLocks/>
            </p:cNvSpPr>
            <p:nvPr/>
          </p:nvSpPr>
          <p:spPr bwMode="auto">
            <a:xfrm>
              <a:off x="900" y="2499"/>
              <a:ext cx="51" cy="29"/>
            </a:xfrm>
            <a:custGeom>
              <a:avLst/>
              <a:gdLst>
                <a:gd name="T0" fmla="*/ 0 w 152"/>
                <a:gd name="T1" fmla="*/ 1 h 57"/>
                <a:gd name="T2" fmla="*/ 0 w 152"/>
                <a:gd name="T3" fmla="*/ 1 h 57"/>
                <a:gd name="T4" fmla="*/ 0 w 152"/>
                <a:gd name="T5" fmla="*/ 1 h 57"/>
                <a:gd name="T6" fmla="*/ 0 w 152"/>
                <a:gd name="T7" fmla="*/ 1 h 57"/>
                <a:gd name="T8" fmla="*/ 0 w 152"/>
                <a:gd name="T9" fmla="*/ 1 h 57"/>
                <a:gd name="T10" fmla="*/ 0 w 152"/>
                <a:gd name="T11" fmla="*/ 1 h 57"/>
                <a:gd name="T12" fmla="*/ 0 w 152"/>
                <a:gd name="T13" fmla="*/ 1 h 57"/>
                <a:gd name="T14" fmla="*/ 0 w 152"/>
                <a:gd name="T15" fmla="*/ 1 h 57"/>
                <a:gd name="T16" fmla="*/ 0 w 152"/>
                <a:gd name="T17" fmla="*/ 1 h 57"/>
                <a:gd name="T18" fmla="*/ 0 w 152"/>
                <a:gd name="T19" fmla="*/ 1 h 57"/>
                <a:gd name="T20" fmla="*/ 0 w 152"/>
                <a:gd name="T21" fmla="*/ 0 h 57"/>
                <a:gd name="T22" fmla="*/ 0 w 152"/>
                <a:gd name="T23" fmla="*/ 1 h 57"/>
                <a:gd name="T24" fmla="*/ 0 w 152"/>
                <a:gd name="T25" fmla="*/ 1 h 57"/>
                <a:gd name="T26" fmla="*/ 0 w 152"/>
                <a:gd name="T27" fmla="*/ 1 h 57"/>
                <a:gd name="T28" fmla="*/ 0 w 152"/>
                <a:gd name="T29" fmla="*/ 1 h 57"/>
                <a:gd name="T30" fmla="*/ 0 w 152"/>
                <a:gd name="T31" fmla="*/ 1 h 57"/>
                <a:gd name="T32" fmla="*/ 0 w 152"/>
                <a:gd name="T33" fmla="*/ 1 h 57"/>
                <a:gd name="T34" fmla="*/ 0 w 152"/>
                <a:gd name="T35" fmla="*/ 1 h 57"/>
                <a:gd name="T36" fmla="*/ 0 w 152"/>
                <a:gd name="T37" fmla="*/ 1 h 57"/>
                <a:gd name="T38" fmla="*/ 0 w 152"/>
                <a:gd name="T39" fmla="*/ 1 h 57"/>
                <a:gd name="T40" fmla="*/ 0 w 152"/>
                <a:gd name="T41" fmla="*/ 1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2"/>
                <a:gd name="T64" fmla="*/ 0 h 57"/>
                <a:gd name="T65" fmla="*/ 152 w 152"/>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2" h="57">
                  <a:moveTo>
                    <a:pt x="3" y="57"/>
                  </a:moveTo>
                  <a:lnTo>
                    <a:pt x="3" y="57"/>
                  </a:lnTo>
                  <a:lnTo>
                    <a:pt x="17" y="54"/>
                  </a:lnTo>
                  <a:lnTo>
                    <a:pt x="34" y="50"/>
                  </a:lnTo>
                  <a:lnTo>
                    <a:pt x="52" y="44"/>
                  </a:lnTo>
                  <a:lnTo>
                    <a:pt x="70" y="38"/>
                  </a:lnTo>
                  <a:lnTo>
                    <a:pt x="89" y="31"/>
                  </a:lnTo>
                  <a:lnTo>
                    <a:pt x="110" y="24"/>
                  </a:lnTo>
                  <a:lnTo>
                    <a:pt x="131" y="16"/>
                  </a:lnTo>
                  <a:lnTo>
                    <a:pt x="152" y="9"/>
                  </a:lnTo>
                  <a:lnTo>
                    <a:pt x="146" y="0"/>
                  </a:lnTo>
                  <a:lnTo>
                    <a:pt x="125" y="8"/>
                  </a:lnTo>
                  <a:lnTo>
                    <a:pt x="104" y="15"/>
                  </a:lnTo>
                  <a:lnTo>
                    <a:pt x="83" y="23"/>
                  </a:lnTo>
                  <a:lnTo>
                    <a:pt x="64" y="29"/>
                  </a:lnTo>
                  <a:lnTo>
                    <a:pt x="46" y="36"/>
                  </a:lnTo>
                  <a:lnTo>
                    <a:pt x="28" y="41"/>
                  </a:lnTo>
                  <a:lnTo>
                    <a:pt x="14" y="45"/>
                  </a:lnTo>
                  <a:lnTo>
                    <a:pt x="0" y="49"/>
                  </a:lnTo>
                  <a:lnTo>
                    <a:pt x="3"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5" name="Freeform 1458"/>
            <p:cNvSpPr>
              <a:spLocks/>
            </p:cNvSpPr>
            <p:nvPr/>
          </p:nvSpPr>
          <p:spPr bwMode="auto">
            <a:xfrm>
              <a:off x="839" y="2523"/>
              <a:ext cx="62" cy="34"/>
            </a:xfrm>
            <a:custGeom>
              <a:avLst/>
              <a:gdLst>
                <a:gd name="T0" fmla="*/ 0 w 186"/>
                <a:gd name="T1" fmla="*/ 1 h 67"/>
                <a:gd name="T2" fmla="*/ 0 w 186"/>
                <a:gd name="T3" fmla="*/ 1 h 67"/>
                <a:gd name="T4" fmla="*/ 0 w 186"/>
                <a:gd name="T5" fmla="*/ 1 h 67"/>
                <a:gd name="T6" fmla="*/ 0 w 186"/>
                <a:gd name="T7" fmla="*/ 1 h 67"/>
                <a:gd name="T8" fmla="*/ 0 w 186"/>
                <a:gd name="T9" fmla="*/ 1 h 67"/>
                <a:gd name="T10" fmla="*/ 0 w 186"/>
                <a:gd name="T11" fmla="*/ 1 h 67"/>
                <a:gd name="T12" fmla="*/ 0 w 186"/>
                <a:gd name="T13" fmla="*/ 1 h 67"/>
                <a:gd name="T14" fmla="*/ 0 w 186"/>
                <a:gd name="T15" fmla="*/ 1 h 67"/>
                <a:gd name="T16" fmla="*/ 0 w 186"/>
                <a:gd name="T17" fmla="*/ 1 h 67"/>
                <a:gd name="T18" fmla="*/ 0 w 186"/>
                <a:gd name="T19" fmla="*/ 1 h 67"/>
                <a:gd name="T20" fmla="*/ 0 w 186"/>
                <a:gd name="T21" fmla="*/ 0 h 67"/>
                <a:gd name="T22" fmla="*/ 0 w 186"/>
                <a:gd name="T23" fmla="*/ 1 h 67"/>
                <a:gd name="T24" fmla="*/ 0 w 186"/>
                <a:gd name="T25" fmla="*/ 1 h 67"/>
                <a:gd name="T26" fmla="*/ 0 w 186"/>
                <a:gd name="T27" fmla="*/ 1 h 67"/>
                <a:gd name="T28" fmla="*/ 0 w 186"/>
                <a:gd name="T29" fmla="*/ 1 h 67"/>
                <a:gd name="T30" fmla="*/ 0 w 186"/>
                <a:gd name="T31" fmla="*/ 1 h 67"/>
                <a:gd name="T32" fmla="*/ 0 w 186"/>
                <a:gd name="T33" fmla="*/ 1 h 67"/>
                <a:gd name="T34" fmla="*/ 0 w 186"/>
                <a:gd name="T35" fmla="*/ 1 h 67"/>
                <a:gd name="T36" fmla="*/ 0 w 186"/>
                <a:gd name="T37" fmla="*/ 1 h 67"/>
                <a:gd name="T38" fmla="*/ 0 w 186"/>
                <a:gd name="T39" fmla="*/ 1 h 67"/>
                <a:gd name="T40" fmla="*/ 0 w 186"/>
                <a:gd name="T41" fmla="*/ 1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67"/>
                <a:gd name="T65" fmla="*/ 186 w 186"/>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67">
                  <a:moveTo>
                    <a:pt x="6" y="67"/>
                  </a:moveTo>
                  <a:lnTo>
                    <a:pt x="6" y="67"/>
                  </a:lnTo>
                  <a:lnTo>
                    <a:pt x="27" y="57"/>
                  </a:lnTo>
                  <a:lnTo>
                    <a:pt x="46" y="51"/>
                  </a:lnTo>
                  <a:lnTo>
                    <a:pt x="66" y="43"/>
                  </a:lnTo>
                  <a:lnTo>
                    <a:pt x="85" y="35"/>
                  </a:lnTo>
                  <a:lnTo>
                    <a:pt x="105" y="29"/>
                  </a:lnTo>
                  <a:lnTo>
                    <a:pt x="127" y="22"/>
                  </a:lnTo>
                  <a:lnTo>
                    <a:pt x="154" y="15"/>
                  </a:lnTo>
                  <a:lnTo>
                    <a:pt x="186" y="8"/>
                  </a:lnTo>
                  <a:lnTo>
                    <a:pt x="183" y="0"/>
                  </a:lnTo>
                  <a:lnTo>
                    <a:pt x="151" y="6"/>
                  </a:lnTo>
                  <a:lnTo>
                    <a:pt x="124" y="14"/>
                  </a:lnTo>
                  <a:lnTo>
                    <a:pt x="99" y="20"/>
                  </a:lnTo>
                  <a:lnTo>
                    <a:pt x="79" y="27"/>
                  </a:lnTo>
                  <a:lnTo>
                    <a:pt x="60" y="34"/>
                  </a:lnTo>
                  <a:lnTo>
                    <a:pt x="40" y="42"/>
                  </a:lnTo>
                  <a:lnTo>
                    <a:pt x="21" y="51"/>
                  </a:lnTo>
                  <a:lnTo>
                    <a:pt x="0" y="58"/>
                  </a:lnTo>
                  <a:lnTo>
                    <a:pt x="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6" name="Freeform 1459"/>
            <p:cNvSpPr>
              <a:spLocks/>
            </p:cNvSpPr>
            <p:nvPr/>
          </p:nvSpPr>
          <p:spPr bwMode="auto">
            <a:xfrm>
              <a:off x="798" y="2553"/>
              <a:ext cx="43" cy="21"/>
            </a:xfrm>
            <a:custGeom>
              <a:avLst/>
              <a:gdLst>
                <a:gd name="T0" fmla="*/ 0 w 128"/>
                <a:gd name="T1" fmla="*/ 1 h 42"/>
                <a:gd name="T2" fmla="*/ 0 w 128"/>
                <a:gd name="T3" fmla="*/ 1 h 42"/>
                <a:gd name="T4" fmla="*/ 0 w 128"/>
                <a:gd name="T5" fmla="*/ 1 h 42"/>
                <a:gd name="T6" fmla="*/ 0 w 128"/>
                <a:gd name="T7" fmla="*/ 1 h 42"/>
                <a:gd name="T8" fmla="*/ 0 w 128"/>
                <a:gd name="T9" fmla="*/ 1 h 42"/>
                <a:gd name="T10" fmla="*/ 0 w 128"/>
                <a:gd name="T11" fmla="*/ 1 h 42"/>
                <a:gd name="T12" fmla="*/ 0 w 128"/>
                <a:gd name="T13" fmla="*/ 1 h 42"/>
                <a:gd name="T14" fmla="*/ 0 w 128"/>
                <a:gd name="T15" fmla="*/ 1 h 42"/>
                <a:gd name="T16" fmla="*/ 0 w 128"/>
                <a:gd name="T17" fmla="*/ 1 h 42"/>
                <a:gd name="T18" fmla="*/ 0 w 128"/>
                <a:gd name="T19" fmla="*/ 1 h 42"/>
                <a:gd name="T20" fmla="*/ 0 w 128"/>
                <a:gd name="T21" fmla="*/ 0 h 42"/>
                <a:gd name="T22" fmla="*/ 0 w 128"/>
                <a:gd name="T23" fmla="*/ 1 h 42"/>
                <a:gd name="T24" fmla="*/ 0 w 128"/>
                <a:gd name="T25" fmla="*/ 1 h 42"/>
                <a:gd name="T26" fmla="*/ 0 w 128"/>
                <a:gd name="T27" fmla="*/ 1 h 42"/>
                <a:gd name="T28" fmla="*/ 0 w 128"/>
                <a:gd name="T29" fmla="*/ 1 h 42"/>
                <a:gd name="T30" fmla="*/ 0 w 128"/>
                <a:gd name="T31" fmla="*/ 1 h 42"/>
                <a:gd name="T32" fmla="*/ 0 w 128"/>
                <a:gd name="T33" fmla="*/ 1 h 42"/>
                <a:gd name="T34" fmla="*/ 0 w 128"/>
                <a:gd name="T35" fmla="*/ 1 h 42"/>
                <a:gd name="T36" fmla="*/ 0 w 128"/>
                <a:gd name="T37" fmla="*/ 1 h 42"/>
                <a:gd name="T38" fmla="*/ 0 w 128"/>
                <a:gd name="T39" fmla="*/ 1 h 42"/>
                <a:gd name="T40" fmla="*/ 0 w 128"/>
                <a:gd name="T41" fmla="*/ 1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42"/>
                <a:gd name="T65" fmla="*/ 128 w 128"/>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42">
                  <a:moveTo>
                    <a:pt x="0" y="41"/>
                  </a:moveTo>
                  <a:lnTo>
                    <a:pt x="0" y="41"/>
                  </a:lnTo>
                  <a:lnTo>
                    <a:pt x="14" y="42"/>
                  </a:lnTo>
                  <a:lnTo>
                    <a:pt x="31" y="41"/>
                  </a:lnTo>
                  <a:lnTo>
                    <a:pt x="47" y="38"/>
                  </a:lnTo>
                  <a:lnTo>
                    <a:pt x="67" y="32"/>
                  </a:lnTo>
                  <a:lnTo>
                    <a:pt x="83" y="26"/>
                  </a:lnTo>
                  <a:lnTo>
                    <a:pt x="100" y="20"/>
                  </a:lnTo>
                  <a:lnTo>
                    <a:pt x="115" y="14"/>
                  </a:lnTo>
                  <a:lnTo>
                    <a:pt x="128" y="9"/>
                  </a:lnTo>
                  <a:lnTo>
                    <a:pt x="122" y="0"/>
                  </a:lnTo>
                  <a:lnTo>
                    <a:pt x="109" y="5"/>
                  </a:lnTo>
                  <a:lnTo>
                    <a:pt x="94" y="11"/>
                  </a:lnTo>
                  <a:lnTo>
                    <a:pt x="77" y="17"/>
                  </a:lnTo>
                  <a:lnTo>
                    <a:pt x="61" y="24"/>
                  </a:lnTo>
                  <a:lnTo>
                    <a:pt x="44" y="29"/>
                  </a:lnTo>
                  <a:lnTo>
                    <a:pt x="28" y="32"/>
                  </a:lnTo>
                  <a:lnTo>
                    <a:pt x="14" y="34"/>
                  </a:lnTo>
                  <a:lnTo>
                    <a:pt x="3" y="32"/>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7" name="Freeform 1460"/>
            <p:cNvSpPr>
              <a:spLocks/>
            </p:cNvSpPr>
            <p:nvPr/>
          </p:nvSpPr>
          <p:spPr bwMode="auto">
            <a:xfrm>
              <a:off x="778" y="2544"/>
              <a:ext cx="21" cy="29"/>
            </a:xfrm>
            <a:custGeom>
              <a:avLst/>
              <a:gdLst>
                <a:gd name="T0" fmla="*/ 0 w 65"/>
                <a:gd name="T1" fmla="*/ 0 h 57"/>
                <a:gd name="T2" fmla="*/ 0 w 65"/>
                <a:gd name="T3" fmla="*/ 0 h 57"/>
                <a:gd name="T4" fmla="*/ 0 w 65"/>
                <a:gd name="T5" fmla="*/ 1 h 57"/>
                <a:gd name="T6" fmla="*/ 0 w 65"/>
                <a:gd name="T7" fmla="*/ 1 h 57"/>
                <a:gd name="T8" fmla="*/ 0 w 65"/>
                <a:gd name="T9" fmla="*/ 1 h 57"/>
                <a:gd name="T10" fmla="*/ 0 w 65"/>
                <a:gd name="T11" fmla="*/ 1 h 57"/>
                <a:gd name="T12" fmla="*/ 0 w 65"/>
                <a:gd name="T13" fmla="*/ 1 h 57"/>
                <a:gd name="T14" fmla="*/ 0 w 65"/>
                <a:gd name="T15" fmla="*/ 1 h 57"/>
                <a:gd name="T16" fmla="*/ 0 w 65"/>
                <a:gd name="T17" fmla="*/ 1 h 57"/>
                <a:gd name="T18" fmla="*/ 0 w 65"/>
                <a:gd name="T19" fmla="*/ 1 h 57"/>
                <a:gd name="T20" fmla="*/ 0 w 65"/>
                <a:gd name="T21" fmla="*/ 1 h 57"/>
                <a:gd name="T22" fmla="*/ 0 w 65"/>
                <a:gd name="T23" fmla="*/ 1 h 57"/>
                <a:gd name="T24" fmla="*/ 0 w 65"/>
                <a:gd name="T25" fmla="*/ 1 h 57"/>
                <a:gd name="T26" fmla="*/ 0 w 65"/>
                <a:gd name="T27" fmla="*/ 1 h 57"/>
                <a:gd name="T28" fmla="*/ 0 w 65"/>
                <a:gd name="T29" fmla="*/ 1 h 57"/>
                <a:gd name="T30" fmla="*/ 0 w 65"/>
                <a:gd name="T31" fmla="*/ 1 h 57"/>
                <a:gd name="T32" fmla="*/ 0 w 65"/>
                <a:gd name="T33" fmla="*/ 1 h 57"/>
                <a:gd name="T34" fmla="*/ 0 w 65"/>
                <a:gd name="T35" fmla="*/ 1 h 57"/>
                <a:gd name="T36" fmla="*/ 0 w 65"/>
                <a:gd name="T37" fmla="*/ 0 h 57"/>
                <a:gd name="T38" fmla="*/ 0 w 65"/>
                <a:gd name="T39" fmla="*/ 0 h 57"/>
                <a:gd name="T40" fmla="*/ 0 w 65"/>
                <a:gd name="T41" fmla="*/ 0 h 57"/>
                <a:gd name="T42" fmla="*/ 0 w 65"/>
                <a:gd name="T43" fmla="*/ 0 h 57"/>
                <a:gd name="T44" fmla="*/ 0 w 65"/>
                <a:gd name="T45" fmla="*/ 0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
                <a:gd name="T70" fmla="*/ 0 h 57"/>
                <a:gd name="T71" fmla="*/ 65 w 65"/>
                <a:gd name="T72" fmla="*/ 57 h 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 h="57">
                  <a:moveTo>
                    <a:pt x="0" y="0"/>
                  </a:moveTo>
                  <a:lnTo>
                    <a:pt x="0" y="0"/>
                  </a:lnTo>
                  <a:lnTo>
                    <a:pt x="2" y="11"/>
                  </a:lnTo>
                  <a:lnTo>
                    <a:pt x="5" y="19"/>
                  </a:lnTo>
                  <a:lnTo>
                    <a:pt x="8" y="29"/>
                  </a:lnTo>
                  <a:lnTo>
                    <a:pt x="15" y="37"/>
                  </a:lnTo>
                  <a:lnTo>
                    <a:pt x="23" y="42"/>
                  </a:lnTo>
                  <a:lnTo>
                    <a:pt x="35" y="47"/>
                  </a:lnTo>
                  <a:lnTo>
                    <a:pt x="47" y="53"/>
                  </a:lnTo>
                  <a:lnTo>
                    <a:pt x="62" y="57"/>
                  </a:lnTo>
                  <a:lnTo>
                    <a:pt x="65" y="48"/>
                  </a:lnTo>
                  <a:lnTo>
                    <a:pt x="53" y="44"/>
                  </a:lnTo>
                  <a:lnTo>
                    <a:pt x="41" y="41"/>
                  </a:lnTo>
                  <a:lnTo>
                    <a:pt x="32" y="36"/>
                  </a:lnTo>
                  <a:lnTo>
                    <a:pt x="24" y="30"/>
                  </a:lnTo>
                  <a:lnTo>
                    <a:pt x="20" y="25"/>
                  </a:lnTo>
                  <a:lnTo>
                    <a:pt x="17" y="17"/>
                  </a:lnTo>
                  <a:lnTo>
                    <a:pt x="14" y="9"/>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8" name="Freeform 1461"/>
            <p:cNvSpPr>
              <a:spLocks/>
            </p:cNvSpPr>
            <p:nvPr/>
          </p:nvSpPr>
          <p:spPr bwMode="auto">
            <a:xfrm>
              <a:off x="778" y="2529"/>
              <a:ext cx="5" cy="15"/>
            </a:xfrm>
            <a:custGeom>
              <a:avLst/>
              <a:gdLst>
                <a:gd name="T0" fmla="*/ 0 w 15"/>
                <a:gd name="T1" fmla="*/ 0 h 30"/>
                <a:gd name="T2" fmla="*/ 0 w 15"/>
                <a:gd name="T3" fmla="*/ 1 h 30"/>
                <a:gd name="T4" fmla="*/ 0 w 15"/>
                <a:gd name="T5" fmla="*/ 1 h 30"/>
                <a:gd name="T6" fmla="*/ 0 w 15"/>
                <a:gd name="T7" fmla="*/ 1 h 30"/>
                <a:gd name="T8" fmla="*/ 0 w 15"/>
                <a:gd name="T9" fmla="*/ 1 h 30"/>
                <a:gd name="T10" fmla="*/ 0 w 15"/>
                <a:gd name="T11" fmla="*/ 1 h 30"/>
                <a:gd name="T12" fmla="*/ 0 w 15"/>
                <a:gd name="T13" fmla="*/ 0 h 30"/>
                <a:gd name="T14" fmla="*/ 0 w 15"/>
                <a:gd name="T15" fmla="*/ 1 h 30"/>
                <a:gd name="T16" fmla="*/ 0 w 15"/>
                <a:gd name="T17" fmla="*/ 1 h 30"/>
                <a:gd name="T18" fmla="*/ 0 w 15"/>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5" y="0"/>
                  </a:moveTo>
                  <a:lnTo>
                    <a:pt x="3" y="3"/>
                  </a:lnTo>
                  <a:lnTo>
                    <a:pt x="0" y="30"/>
                  </a:lnTo>
                  <a:lnTo>
                    <a:pt x="12" y="30"/>
                  </a:lnTo>
                  <a:lnTo>
                    <a:pt x="15" y="3"/>
                  </a:lnTo>
                  <a:lnTo>
                    <a:pt x="14" y="6"/>
                  </a:lnTo>
                  <a:lnTo>
                    <a:pt x="5" y="0"/>
                  </a:lnTo>
                  <a:lnTo>
                    <a:pt x="3" y="1"/>
                  </a:lnTo>
                  <a:lnTo>
                    <a:pt x="3" y="3"/>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9" name="Freeform 1462"/>
            <p:cNvSpPr>
              <a:spLocks/>
            </p:cNvSpPr>
            <p:nvPr/>
          </p:nvSpPr>
          <p:spPr bwMode="auto">
            <a:xfrm>
              <a:off x="869" y="2432"/>
              <a:ext cx="28" cy="41"/>
            </a:xfrm>
            <a:custGeom>
              <a:avLst/>
              <a:gdLst>
                <a:gd name="T0" fmla="*/ 0 w 84"/>
                <a:gd name="T1" fmla="*/ 1 h 81"/>
                <a:gd name="T2" fmla="*/ 0 w 84"/>
                <a:gd name="T3" fmla="*/ 1 h 81"/>
                <a:gd name="T4" fmla="*/ 0 w 84"/>
                <a:gd name="T5" fmla="*/ 1 h 81"/>
                <a:gd name="T6" fmla="*/ 0 w 84"/>
                <a:gd name="T7" fmla="*/ 1 h 81"/>
                <a:gd name="T8" fmla="*/ 0 w 84"/>
                <a:gd name="T9" fmla="*/ 1 h 81"/>
                <a:gd name="T10" fmla="*/ 0 w 84"/>
                <a:gd name="T11" fmla="*/ 1 h 81"/>
                <a:gd name="T12" fmla="*/ 0 w 84"/>
                <a:gd name="T13" fmla="*/ 1 h 81"/>
                <a:gd name="T14" fmla="*/ 0 w 84"/>
                <a:gd name="T15" fmla="*/ 1 h 81"/>
                <a:gd name="T16" fmla="*/ 0 w 84"/>
                <a:gd name="T17" fmla="*/ 1 h 81"/>
                <a:gd name="T18" fmla="*/ 0 w 84"/>
                <a:gd name="T19" fmla="*/ 1 h 81"/>
                <a:gd name="T20" fmla="*/ 0 w 84"/>
                <a:gd name="T21" fmla="*/ 1 h 81"/>
                <a:gd name="T22" fmla="*/ 0 w 84"/>
                <a:gd name="T23" fmla="*/ 1 h 81"/>
                <a:gd name="T24" fmla="*/ 0 w 84"/>
                <a:gd name="T25" fmla="*/ 1 h 81"/>
                <a:gd name="T26" fmla="*/ 0 w 84"/>
                <a:gd name="T27" fmla="*/ 1 h 81"/>
                <a:gd name="T28" fmla="*/ 0 w 84"/>
                <a:gd name="T29" fmla="*/ 1 h 81"/>
                <a:gd name="T30" fmla="*/ 0 w 84"/>
                <a:gd name="T31" fmla="*/ 1 h 81"/>
                <a:gd name="T32" fmla="*/ 0 w 84"/>
                <a:gd name="T33" fmla="*/ 1 h 81"/>
                <a:gd name="T34" fmla="*/ 0 w 84"/>
                <a:gd name="T35" fmla="*/ 1 h 81"/>
                <a:gd name="T36" fmla="*/ 0 w 84"/>
                <a:gd name="T37" fmla="*/ 1 h 81"/>
                <a:gd name="T38" fmla="*/ 0 w 84"/>
                <a:gd name="T39" fmla="*/ 1 h 81"/>
                <a:gd name="T40" fmla="*/ 0 w 84"/>
                <a:gd name="T41" fmla="*/ 1 h 81"/>
                <a:gd name="T42" fmla="*/ 0 w 84"/>
                <a:gd name="T43" fmla="*/ 1 h 81"/>
                <a:gd name="T44" fmla="*/ 0 w 84"/>
                <a:gd name="T45" fmla="*/ 1 h 81"/>
                <a:gd name="T46" fmla="*/ 0 w 84"/>
                <a:gd name="T47" fmla="*/ 1 h 81"/>
                <a:gd name="T48" fmla="*/ 0 w 84"/>
                <a:gd name="T49" fmla="*/ 1 h 81"/>
                <a:gd name="T50" fmla="*/ 0 w 84"/>
                <a:gd name="T51" fmla="*/ 1 h 81"/>
                <a:gd name="T52" fmla="*/ 0 w 84"/>
                <a:gd name="T53" fmla="*/ 0 h 81"/>
                <a:gd name="T54" fmla="*/ 0 w 84"/>
                <a:gd name="T55" fmla="*/ 0 h 81"/>
                <a:gd name="T56" fmla="*/ 0 w 84"/>
                <a:gd name="T57" fmla="*/ 1 h 81"/>
                <a:gd name="T58" fmla="*/ 0 w 84"/>
                <a:gd name="T59" fmla="*/ 1 h 81"/>
                <a:gd name="T60" fmla="*/ 0 w 84"/>
                <a:gd name="T61" fmla="*/ 1 h 81"/>
                <a:gd name="T62" fmla="*/ 0 w 84"/>
                <a:gd name="T63" fmla="*/ 1 h 81"/>
                <a:gd name="T64" fmla="*/ 0 w 84"/>
                <a:gd name="T65" fmla="*/ 1 h 81"/>
                <a:gd name="T66" fmla="*/ 0 w 84"/>
                <a:gd name="T67" fmla="*/ 1 h 81"/>
                <a:gd name="T68" fmla="*/ 0 w 84"/>
                <a:gd name="T69" fmla="*/ 1 h 81"/>
                <a:gd name="T70" fmla="*/ 0 w 84"/>
                <a:gd name="T71" fmla="*/ 1 h 81"/>
                <a:gd name="T72" fmla="*/ 0 w 84"/>
                <a:gd name="T73" fmla="*/ 1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4"/>
                <a:gd name="T112" fmla="*/ 0 h 81"/>
                <a:gd name="T113" fmla="*/ 84 w 84"/>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4" h="81">
                  <a:moveTo>
                    <a:pt x="3" y="54"/>
                  </a:moveTo>
                  <a:lnTo>
                    <a:pt x="0" y="63"/>
                  </a:lnTo>
                  <a:lnTo>
                    <a:pt x="2" y="69"/>
                  </a:lnTo>
                  <a:lnTo>
                    <a:pt x="5" y="75"/>
                  </a:lnTo>
                  <a:lnTo>
                    <a:pt x="11" y="79"/>
                  </a:lnTo>
                  <a:lnTo>
                    <a:pt x="17" y="81"/>
                  </a:lnTo>
                  <a:lnTo>
                    <a:pt x="26" y="81"/>
                  </a:lnTo>
                  <a:lnTo>
                    <a:pt x="35" y="80"/>
                  </a:lnTo>
                  <a:lnTo>
                    <a:pt x="44" y="77"/>
                  </a:lnTo>
                  <a:lnTo>
                    <a:pt x="54" y="71"/>
                  </a:lnTo>
                  <a:lnTo>
                    <a:pt x="62" y="66"/>
                  </a:lnTo>
                  <a:lnTo>
                    <a:pt x="66" y="62"/>
                  </a:lnTo>
                  <a:lnTo>
                    <a:pt x="68" y="59"/>
                  </a:lnTo>
                  <a:lnTo>
                    <a:pt x="68" y="54"/>
                  </a:lnTo>
                  <a:lnTo>
                    <a:pt x="69" y="51"/>
                  </a:lnTo>
                  <a:lnTo>
                    <a:pt x="71" y="48"/>
                  </a:lnTo>
                  <a:lnTo>
                    <a:pt x="74" y="43"/>
                  </a:lnTo>
                  <a:lnTo>
                    <a:pt x="78" y="39"/>
                  </a:lnTo>
                  <a:lnTo>
                    <a:pt x="81" y="34"/>
                  </a:lnTo>
                  <a:lnTo>
                    <a:pt x="83" y="28"/>
                  </a:lnTo>
                  <a:lnTo>
                    <a:pt x="84" y="23"/>
                  </a:lnTo>
                  <a:lnTo>
                    <a:pt x="84" y="19"/>
                  </a:lnTo>
                  <a:lnTo>
                    <a:pt x="84" y="14"/>
                  </a:lnTo>
                  <a:lnTo>
                    <a:pt x="84" y="10"/>
                  </a:lnTo>
                  <a:lnTo>
                    <a:pt x="83" y="8"/>
                  </a:lnTo>
                  <a:lnTo>
                    <a:pt x="78" y="3"/>
                  </a:lnTo>
                  <a:lnTo>
                    <a:pt x="72" y="0"/>
                  </a:lnTo>
                  <a:lnTo>
                    <a:pt x="65" y="0"/>
                  </a:lnTo>
                  <a:lnTo>
                    <a:pt x="57" y="2"/>
                  </a:lnTo>
                  <a:lnTo>
                    <a:pt x="50" y="7"/>
                  </a:lnTo>
                  <a:lnTo>
                    <a:pt x="44" y="13"/>
                  </a:lnTo>
                  <a:lnTo>
                    <a:pt x="38" y="21"/>
                  </a:lnTo>
                  <a:lnTo>
                    <a:pt x="33" y="28"/>
                  </a:lnTo>
                  <a:lnTo>
                    <a:pt x="26" y="34"/>
                  </a:lnTo>
                  <a:lnTo>
                    <a:pt x="18" y="39"/>
                  </a:lnTo>
                  <a:lnTo>
                    <a:pt x="9" y="46"/>
                  </a:lnTo>
                  <a:lnTo>
                    <a:pt x="3" y="54"/>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 name="Freeform 1463"/>
            <p:cNvSpPr>
              <a:spLocks/>
            </p:cNvSpPr>
            <p:nvPr/>
          </p:nvSpPr>
          <p:spPr bwMode="auto">
            <a:xfrm>
              <a:off x="867" y="2459"/>
              <a:ext cx="18" cy="16"/>
            </a:xfrm>
            <a:custGeom>
              <a:avLst/>
              <a:gdLst>
                <a:gd name="T0" fmla="*/ 0 w 53"/>
                <a:gd name="T1" fmla="*/ 0 h 33"/>
                <a:gd name="T2" fmla="*/ 0 w 53"/>
                <a:gd name="T3" fmla="*/ 0 h 33"/>
                <a:gd name="T4" fmla="*/ 0 w 53"/>
                <a:gd name="T5" fmla="*/ 0 h 33"/>
                <a:gd name="T6" fmla="*/ 0 w 53"/>
                <a:gd name="T7" fmla="*/ 0 h 33"/>
                <a:gd name="T8" fmla="*/ 0 w 53"/>
                <a:gd name="T9" fmla="*/ 0 h 33"/>
                <a:gd name="T10" fmla="*/ 0 w 53"/>
                <a:gd name="T11" fmla="*/ 0 h 33"/>
                <a:gd name="T12" fmla="*/ 0 w 53"/>
                <a:gd name="T13" fmla="*/ 0 h 33"/>
                <a:gd name="T14" fmla="*/ 0 w 53"/>
                <a:gd name="T15" fmla="*/ 0 h 33"/>
                <a:gd name="T16" fmla="*/ 0 w 53"/>
                <a:gd name="T17" fmla="*/ 0 h 33"/>
                <a:gd name="T18" fmla="*/ 0 w 53"/>
                <a:gd name="T19" fmla="*/ 0 h 33"/>
                <a:gd name="T20" fmla="*/ 0 w 53"/>
                <a:gd name="T21" fmla="*/ 0 h 33"/>
                <a:gd name="T22" fmla="*/ 0 w 53"/>
                <a:gd name="T23" fmla="*/ 0 h 33"/>
                <a:gd name="T24" fmla="*/ 0 w 53"/>
                <a:gd name="T25" fmla="*/ 0 h 33"/>
                <a:gd name="T26" fmla="*/ 0 w 53"/>
                <a:gd name="T27" fmla="*/ 0 h 33"/>
                <a:gd name="T28" fmla="*/ 0 w 53"/>
                <a:gd name="T29" fmla="*/ 0 h 33"/>
                <a:gd name="T30" fmla="*/ 0 w 53"/>
                <a:gd name="T31" fmla="*/ 0 h 33"/>
                <a:gd name="T32" fmla="*/ 0 w 53"/>
                <a:gd name="T33" fmla="*/ 0 h 33"/>
                <a:gd name="T34" fmla="*/ 0 w 53"/>
                <a:gd name="T35" fmla="*/ 0 h 33"/>
                <a:gd name="T36" fmla="*/ 0 w 53"/>
                <a:gd name="T37" fmla="*/ 0 h 33"/>
                <a:gd name="T38" fmla="*/ 0 w 53"/>
                <a:gd name="T39" fmla="*/ 0 h 33"/>
                <a:gd name="T40" fmla="*/ 0 w 53"/>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33"/>
                <a:gd name="T65" fmla="*/ 53 w 53"/>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33">
                  <a:moveTo>
                    <a:pt x="47" y="21"/>
                  </a:moveTo>
                  <a:lnTo>
                    <a:pt x="47" y="21"/>
                  </a:lnTo>
                  <a:lnTo>
                    <a:pt x="39" y="23"/>
                  </a:lnTo>
                  <a:lnTo>
                    <a:pt x="32" y="24"/>
                  </a:lnTo>
                  <a:lnTo>
                    <a:pt x="24" y="24"/>
                  </a:lnTo>
                  <a:lnTo>
                    <a:pt x="20" y="23"/>
                  </a:lnTo>
                  <a:lnTo>
                    <a:pt x="15" y="20"/>
                  </a:lnTo>
                  <a:lnTo>
                    <a:pt x="14" y="15"/>
                  </a:lnTo>
                  <a:lnTo>
                    <a:pt x="12" y="10"/>
                  </a:lnTo>
                  <a:lnTo>
                    <a:pt x="15" y="2"/>
                  </a:lnTo>
                  <a:lnTo>
                    <a:pt x="3" y="0"/>
                  </a:lnTo>
                  <a:lnTo>
                    <a:pt x="0" y="10"/>
                  </a:lnTo>
                  <a:lnTo>
                    <a:pt x="2" y="17"/>
                  </a:lnTo>
                  <a:lnTo>
                    <a:pt x="6" y="24"/>
                  </a:lnTo>
                  <a:lnTo>
                    <a:pt x="14" y="29"/>
                  </a:lnTo>
                  <a:lnTo>
                    <a:pt x="21" y="33"/>
                  </a:lnTo>
                  <a:lnTo>
                    <a:pt x="32" y="33"/>
                  </a:lnTo>
                  <a:lnTo>
                    <a:pt x="42" y="31"/>
                  </a:lnTo>
                  <a:lnTo>
                    <a:pt x="53" y="27"/>
                  </a:lnTo>
                  <a:lnTo>
                    <a:pt x="4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1" name="Freeform 1464"/>
            <p:cNvSpPr>
              <a:spLocks/>
            </p:cNvSpPr>
            <p:nvPr/>
          </p:nvSpPr>
          <p:spPr bwMode="auto">
            <a:xfrm>
              <a:off x="883" y="2452"/>
              <a:ext cx="12" cy="20"/>
            </a:xfrm>
            <a:custGeom>
              <a:avLst/>
              <a:gdLst>
                <a:gd name="T0" fmla="*/ 0 w 37"/>
                <a:gd name="T1" fmla="*/ 0 h 40"/>
                <a:gd name="T2" fmla="*/ 0 w 37"/>
                <a:gd name="T3" fmla="*/ 1 h 40"/>
                <a:gd name="T4" fmla="*/ 0 w 37"/>
                <a:gd name="T5" fmla="*/ 1 h 40"/>
                <a:gd name="T6" fmla="*/ 0 w 37"/>
                <a:gd name="T7" fmla="*/ 1 h 40"/>
                <a:gd name="T8" fmla="*/ 0 w 37"/>
                <a:gd name="T9" fmla="*/ 1 h 40"/>
                <a:gd name="T10" fmla="*/ 0 w 37"/>
                <a:gd name="T11" fmla="*/ 1 h 40"/>
                <a:gd name="T12" fmla="*/ 0 w 37"/>
                <a:gd name="T13" fmla="*/ 1 h 40"/>
                <a:gd name="T14" fmla="*/ 0 w 37"/>
                <a:gd name="T15" fmla="*/ 1 h 40"/>
                <a:gd name="T16" fmla="*/ 0 w 37"/>
                <a:gd name="T17" fmla="*/ 1 h 40"/>
                <a:gd name="T18" fmla="*/ 0 w 37"/>
                <a:gd name="T19" fmla="*/ 1 h 40"/>
                <a:gd name="T20" fmla="*/ 0 w 37"/>
                <a:gd name="T21" fmla="*/ 1 h 40"/>
                <a:gd name="T22" fmla="*/ 0 w 37"/>
                <a:gd name="T23" fmla="*/ 1 h 40"/>
                <a:gd name="T24" fmla="*/ 0 w 37"/>
                <a:gd name="T25" fmla="*/ 1 h 40"/>
                <a:gd name="T26" fmla="*/ 0 w 37"/>
                <a:gd name="T27" fmla="*/ 1 h 40"/>
                <a:gd name="T28" fmla="*/ 0 w 37"/>
                <a:gd name="T29" fmla="*/ 1 h 40"/>
                <a:gd name="T30" fmla="*/ 0 w 37"/>
                <a:gd name="T31" fmla="*/ 1 h 40"/>
                <a:gd name="T32" fmla="*/ 0 w 37"/>
                <a:gd name="T33" fmla="*/ 1 h 40"/>
                <a:gd name="T34" fmla="*/ 0 w 37"/>
                <a:gd name="T35" fmla="*/ 1 h 40"/>
                <a:gd name="T36" fmla="*/ 0 w 37"/>
                <a:gd name="T37" fmla="*/ 1 h 40"/>
                <a:gd name="T38" fmla="*/ 0 w 37"/>
                <a:gd name="T39" fmla="*/ 1 h 40"/>
                <a:gd name="T40" fmla="*/ 0 w 37"/>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0"/>
                <a:gd name="T65" fmla="*/ 37 w 37"/>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0">
                  <a:moveTo>
                    <a:pt x="28" y="0"/>
                  </a:moveTo>
                  <a:lnTo>
                    <a:pt x="28" y="1"/>
                  </a:lnTo>
                  <a:lnTo>
                    <a:pt x="24" y="6"/>
                  </a:lnTo>
                  <a:lnTo>
                    <a:pt x="22" y="10"/>
                  </a:lnTo>
                  <a:lnTo>
                    <a:pt x="21" y="13"/>
                  </a:lnTo>
                  <a:lnTo>
                    <a:pt x="21" y="17"/>
                  </a:lnTo>
                  <a:lnTo>
                    <a:pt x="21" y="20"/>
                  </a:lnTo>
                  <a:lnTo>
                    <a:pt x="16" y="23"/>
                  </a:lnTo>
                  <a:lnTo>
                    <a:pt x="9" y="28"/>
                  </a:lnTo>
                  <a:lnTo>
                    <a:pt x="0" y="34"/>
                  </a:lnTo>
                  <a:lnTo>
                    <a:pt x="6" y="40"/>
                  </a:lnTo>
                  <a:lnTo>
                    <a:pt x="18" y="35"/>
                  </a:lnTo>
                  <a:lnTo>
                    <a:pt x="25" y="29"/>
                  </a:lnTo>
                  <a:lnTo>
                    <a:pt x="30" y="24"/>
                  </a:lnTo>
                  <a:lnTo>
                    <a:pt x="33" y="20"/>
                  </a:lnTo>
                  <a:lnTo>
                    <a:pt x="33" y="15"/>
                  </a:lnTo>
                  <a:lnTo>
                    <a:pt x="34" y="12"/>
                  </a:lnTo>
                  <a:lnTo>
                    <a:pt x="36" y="10"/>
                  </a:lnTo>
                  <a:lnTo>
                    <a:pt x="37" y="6"/>
                  </a:lnTo>
                  <a:lnTo>
                    <a:pt x="37" y="7"/>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2" name="Freeform 1465"/>
            <p:cNvSpPr>
              <a:spLocks/>
            </p:cNvSpPr>
            <p:nvPr/>
          </p:nvSpPr>
          <p:spPr bwMode="auto">
            <a:xfrm>
              <a:off x="892" y="2435"/>
              <a:ext cx="7" cy="20"/>
            </a:xfrm>
            <a:custGeom>
              <a:avLst/>
              <a:gdLst>
                <a:gd name="T0" fmla="*/ 0 w 21"/>
                <a:gd name="T1" fmla="*/ 0 h 41"/>
                <a:gd name="T2" fmla="*/ 0 w 21"/>
                <a:gd name="T3" fmla="*/ 0 h 41"/>
                <a:gd name="T4" fmla="*/ 0 w 21"/>
                <a:gd name="T5" fmla="*/ 0 h 41"/>
                <a:gd name="T6" fmla="*/ 0 w 21"/>
                <a:gd name="T7" fmla="*/ 0 h 41"/>
                <a:gd name="T8" fmla="*/ 0 w 21"/>
                <a:gd name="T9" fmla="*/ 0 h 41"/>
                <a:gd name="T10" fmla="*/ 0 w 21"/>
                <a:gd name="T11" fmla="*/ 0 h 41"/>
                <a:gd name="T12" fmla="*/ 0 w 21"/>
                <a:gd name="T13" fmla="*/ 0 h 41"/>
                <a:gd name="T14" fmla="*/ 0 w 21"/>
                <a:gd name="T15" fmla="*/ 0 h 41"/>
                <a:gd name="T16" fmla="*/ 0 w 21"/>
                <a:gd name="T17" fmla="*/ 0 h 41"/>
                <a:gd name="T18" fmla="*/ 0 w 21"/>
                <a:gd name="T19" fmla="*/ 0 h 41"/>
                <a:gd name="T20" fmla="*/ 0 w 21"/>
                <a:gd name="T21" fmla="*/ 0 h 41"/>
                <a:gd name="T22" fmla="*/ 0 w 21"/>
                <a:gd name="T23" fmla="*/ 0 h 41"/>
                <a:gd name="T24" fmla="*/ 0 w 21"/>
                <a:gd name="T25" fmla="*/ 0 h 41"/>
                <a:gd name="T26" fmla="*/ 0 w 21"/>
                <a:gd name="T27" fmla="*/ 0 h 41"/>
                <a:gd name="T28" fmla="*/ 0 w 21"/>
                <a:gd name="T29" fmla="*/ 0 h 41"/>
                <a:gd name="T30" fmla="*/ 0 w 21"/>
                <a:gd name="T31" fmla="*/ 0 h 41"/>
                <a:gd name="T32" fmla="*/ 0 w 21"/>
                <a:gd name="T33" fmla="*/ 0 h 41"/>
                <a:gd name="T34" fmla="*/ 0 w 21"/>
                <a:gd name="T35" fmla="*/ 0 h 41"/>
                <a:gd name="T36" fmla="*/ 0 w 21"/>
                <a:gd name="T37" fmla="*/ 0 h 41"/>
                <a:gd name="T38" fmla="*/ 0 w 21"/>
                <a:gd name="T39" fmla="*/ 0 h 41"/>
                <a:gd name="T40" fmla="*/ 0 w 21"/>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41"/>
                <a:gd name="T65" fmla="*/ 21 w 21"/>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41">
                  <a:moveTo>
                    <a:pt x="8" y="4"/>
                  </a:moveTo>
                  <a:lnTo>
                    <a:pt x="8" y="3"/>
                  </a:lnTo>
                  <a:lnTo>
                    <a:pt x="9" y="5"/>
                  </a:lnTo>
                  <a:lnTo>
                    <a:pt x="9" y="8"/>
                  </a:lnTo>
                  <a:lnTo>
                    <a:pt x="9" y="13"/>
                  </a:lnTo>
                  <a:lnTo>
                    <a:pt x="9" y="17"/>
                  </a:lnTo>
                  <a:lnTo>
                    <a:pt x="8" y="21"/>
                  </a:lnTo>
                  <a:lnTo>
                    <a:pt x="6" y="27"/>
                  </a:lnTo>
                  <a:lnTo>
                    <a:pt x="5" y="31"/>
                  </a:lnTo>
                  <a:lnTo>
                    <a:pt x="0" y="34"/>
                  </a:lnTo>
                  <a:lnTo>
                    <a:pt x="9" y="41"/>
                  </a:lnTo>
                  <a:lnTo>
                    <a:pt x="14" y="35"/>
                  </a:lnTo>
                  <a:lnTo>
                    <a:pt x="18" y="29"/>
                  </a:lnTo>
                  <a:lnTo>
                    <a:pt x="20" y="23"/>
                  </a:lnTo>
                  <a:lnTo>
                    <a:pt x="21" y="17"/>
                  </a:lnTo>
                  <a:lnTo>
                    <a:pt x="21" y="13"/>
                  </a:lnTo>
                  <a:lnTo>
                    <a:pt x="21" y="8"/>
                  </a:lnTo>
                  <a:lnTo>
                    <a:pt x="21" y="3"/>
                  </a:lnTo>
                  <a:lnTo>
                    <a:pt x="20" y="1"/>
                  </a:lnTo>
                  <a:lnTo>
                    <a:pt x="20" y="0"/>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3" name="Freeform 1466"/>
            <p:cNvSpPr>
              <a:spLocks/>
            </p:cNvSpPr>
            <p:nvPr/>
          </p:nvSpPr>
          <p:spPr bwMode="auto">
            <a:xfrm>
              <a:off x="887" y="2430"/>
              <a:ext cx="12" cy="7"/>
            </a:xfrm>
            <a:custGeom>
              <a:avLst/>
              <a:gdLst>
                <a:gd name="T0" fmla="*/ 0 w 35"/>
                <a:gd name="T1" fmla="*/ 1 h 14"/>
                <a:gd name="T2" fmla="*/ 0 w 35"/>
                <a:gd name="T3" fmla="*/ 1 h 14"/>
                <a:gd name="T4" fmla="*/ 0 w 35"/>
                <a:gd name="T5" fmla="*/ 1 h 14"/>
                <a:gd name="T6" fmla="*/ 0 w 35"/>
                <a:gd name="T7" fmla="*/ 1 h 14"/>
                <a:gd name="T8" fmla="*/ 0 w 35"/>
                <a:gd name="T9" fmla="*/ 1 h 14"/>
                <a:gd name="T10" fmla="*/ 0 w 35"/>
                <a:gd name="T11" fmla="*/ 1 h 14"/>
                <a:gd name="T12" fmla="*/ 0 w 35"/>
                <a:gd name="T13" fmla="*/ 1 h 14"/>
                <a:gd name="T14" fmla="*/ 0 w 35"/>
                <a:gd name="T15" fmla="*/ 1 h 14"/>
                <a:gd name="T16" fmla="*/ 0 w 35"/>
                <a:gd name="T17" fmla="*/ 0 h 14"/>
                <a:gd name="T18" fmla="*/ 0 w 35"/>
                <a:gd name="T19" fmla="*/ 0 h 14"/>
                <a:gd name="T20" fmla="*/ 0 w 35"/>
                <a:gd name="T21" fmla="*/ 1 h 14"/>
                <a:gd name="T22" fmla="*/ 0 w 35"/>
                <a:gd name="T23" fmla="*/ 1 h 14"/>
                <a:gd name="T24" fmla="*/ 0 w 35"/>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4"/>
                <a:gd name="T41" fmla="*/ 35 w 3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4">
                  <a:moveTo>
                    <a:pt x="6" y="10"/>
                  </a:moveTo>
                  <a:lnTo>
                    <a:pt x="6" y="10"/>
                  </a:lnTo>
                  <a:lnTo>
                    <a:pt x="12" y="9"/>
                  </a:lnTo>
                  <a:lnTo>
                    <a:pt x="17" y="9"/>
                  </a:lnTo>
                  <a:lnTo>
                    <a:pt x="20" y="11"/>
                  </a:lnTo>
                  <a:lnTo>
                    <a:pt x="23" y="14"/>
                  </a:lnTo>
                  <a:lnTo>
                    <a:pt x="35" y="10"/>
                  </a:lnTo>
                  <a:lnTo>
                    <a:pt x="29" y="4"/>
                  </a:lnTo>
                  <a:lnTo>
                    <a:pt x="20" y="0"/>
                  </a:lnTo>
                  <a:lnTo>
                    <a:pt x="9" y="0"/>
                  </a:lnTo>
                  <a:lnTo>
                    <a:pt x="0" y="3"/>
                  </a:lnTo>
                  <a:lnTo>
                    <a:pt x="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4" name="Freeform 1467"/>
            <p:cNvSpPr>
              <a:spLocks/>
            </p:cNvSpPr>
            <p:nvPr/>
          </p:nvSpPr>
          <p:spPr bwMode="auto">
            <a:xfrm>
              <a:off x="878" y="2432"/>
              <a:ext cx="11" cy="15"/>
            </a:xfrm>
            <a:custGeom>
              <a:avLst/>
              <a:gdLst>
                <a:gd name="T0" fmla="*/ 0 w 33"/>
                <a:gd name="T1" fmla="*/ 0 h 31"/>
                <a:gd name="T2" fmla="*/ 0 w 33"/>
                <a:gd name="T3" fmla="*/ 0 h 31"/>
                <a:gd name="T4" fmla="*/ 0 w 33"/>
                <a:gd name="T5" fmla="*/ 0 h 31"/>
                <a:gd name="T6" fmla="*/ 0 w 33"/>
                <a:gd name="T7" fmla="*/ 0 h 31"/>
                <a:gd name="T8" fmla="*/ 0 w 33"/>
                <a:gd name="T9" fmla="*/ 0 h 31"/>
                <a:gd name="T10" fmla="*/ 0 w 33"/>
                <a:gd name="T11" fmla="*/ 0 h 31"/>
                <a:gd name="T12" fmla="*/ 0 w 33"/>
                <a:gd name="T13" fmla="*/ 0 h 31"/>
                <a:gd name="T14" fmla="*/ 0 w 33"/>
                <a:gd name="T15" fmla="*/ 0 h 31"/>
                <a:gd name="T16" fmla="*/ 0 w 33"/>
                <a:gd name="T17" fmla="*/ 0 h 31"/>
                <a:gd name="T18" fmla="*/ 0 w 33"/>
                <a:gd name="T19" fmla="*/ 0 h 31"/>
                <a:gd name="T20" fmla="*/ 0 w 33"/>
                <a:gd name="T21" fmla="*/ 0 h 31"/>
                <a:gd name="T22" fmla="*/ 0 w 33"/>
                <a:gd name="T23" fmla="*/ 0 h 31"/>
                <a:gd name="T24" fmla="*/ 0 w 33"/>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1"/>
                <a:gd name="T41" fmla="*/ 33 w 33"/>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1">
                  <a:moveTo>
                    <a:pt x="11" y="31"/>
                  </a:moveTo>
                  <a:lnTo>
                    <a:pt x="12" y="31"/>
                  </a:lnTo>
                  <a:lnTo>
                    <a:pt x="17" y="24"/>
                  </a:lnTo>
                  <a:lnTo>
                    <a:pt x="21" y="16"/>
                  </a:lnTo>
                  <a:lnTo>
                    <a:pt x="27" y="11"/>
                  </a:lnTo>
                  <a:lnTo>
                    <a:pt x="33" y="7"/>
                  </a:lnTo>
                  <a:lnTo>
                    <a:pt x="27" y="0"/>
                  </a:lnTo>
                  <a:lnTo>
                    <a:pt x="18" y="4"/>
                  </a:lnTo>
                  <a:lnTo>
                    <a:pt x="12" y="12"/>
                  </a:lnTo>
                  <a:lnTo>
                    <a:pt x="5" y="20"/>
                  </a:lnTo>
                  <a:lnTo>
                    <a:pt x="0" y="27"/>
                  </a:lnTo>
                  <a:lnTo>
                    <a:pt x="2" y="27"/>
                  </a:lnTo>
                  <a:lnTo>
                    <a:pt x="1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5" name="Freeform 1468"/>
            <p:cNvSpPr>
              <a:spLocks/>
            </p:cNvSpPr>
            <p:nvPr/>
          </p:nvSpPr>
          <p:spPr bwMode="auto">
            <a:xfrm>
              <a:off x="868" y="2445"/>
              <a:ext cx="14" cy="15"/>
            </a:xfrm>
            <a:custGeom>
              <a:avLst/>
              <a:gdLst>
                <a:gd name="T0" fmla="*/ 0 w 41"/>
                <a:gd name="T1" fmla="*/ 1 h 29"/>
                <a:gd name="T2" fmla="*/ 0 w 41"/>
                <a:gd name="T3" fmla="*/ 1 h 29"/>
                <a:gd name="T4" fmla="*/ 0 w 41"/>
                <a:gd name="T5" fmla="*/ 1 h 29"/>
                <a:gd name="T6" fmla="*/ 0 w 41"/>
                <a:gd name="T7" fmla="*/ 1 h 29"/>
                <a:gd name="T8" fmla="*/ 0 w 41"/>
                <a:gd name="T9" fmla="*/ 1 h 29"/>
                <a:gd name="T10" fmla="*/ 0 w 41"/>
                <a:gd name="T11" fmla="*/ 1 h 29"/>
                <a:gd name="T12" fmla="*/ 0 w 41"/>
                <a:gd name="T13" fmla="*/ 0 h 29"/>
                <a:gd name="T14" fmla="*/ 0 w 41"/>
                <a:gd name="T15" fmla="*/ 1 h 29"/>
                <a:gd name="T16" fmla="*/ 0 w 41"/>
                <a:gd name="T17" fmla="*/ 1 h 29"/>
                <a:gd name="T18" fmla="*/ 0 w 41"/>
                <a:gd name="T19" fmla="*/ 1 h 29"/>
                <a:gd name="T20" fmla="*/ 0 w 41"/>
                <a:gd name="T21" fmla="*/ 1 h 29"/>
                <a:gd name="T22" fmla="*/ 0 w 41"/>
                <a:gd name="T23" fmla="*/ 1 h 29"/>
                <a:gd name="T24" fmla="*/ 0 w 41"/>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29"/>
                <a:gd name="T41" fmla="*/ 41 w 41"/>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29">
                  <a:moveTo>
                    <a:pt x="12" y="29"/>
                  </a:moveTo>
                  <a:lnTo>
                    <a:pt x="12" y="29"/>
                  </a:lnTo>
                  <a:lnTo>
                    <a:pt x="17" y="22"/>
                  </a:lnTo>
                  <a:lnTo>
                    <a:pt x="26" y="16"/>
                  </a:lnTo>
                  <a:lnTo>
                    <a:pt x="33" y="11"/>
                  </a:lnTo>
                  <a:lnTo>
                    <a:pt x="41" y="4"/>
                  </a:lnTo>
                  <a:lnTo>
                    <a:pt x="32" y="0"/>
                  </a:lnTo>
                  <a:lnTo>
                    <a:pt x="24" y="4"/>
                  </a:lnTo>
                  <a:lnTo>
                    <a:pt x="17" y="10"/>
                  </a:lnTo>
                  <a:lnTo>
                    <a:pt x="8" y="17"/>
                  </a:lnTo>
                  <a:lnTo>
                    <a:pt x="0" y="27"/>
                  </a:lnTo>
                  <a:lnTo>
                    <a:pt x="1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6" name="Freeform 1469"/>
            <p:cNvSpPr>
              <a:spLocks/>
            </p:cNvSpPr>
            <p:nvPr/>
          </p:nvSpPr>
          <p:spPr bwMode="auto">
            <a:xfrm>
              <a:off x="929" y="2429"/>
              <a:ext cx="47" cy="67"/>
            </a:xfrm>
            <a:custGeom>
              <a:avLst/>
              <a:gdLst>
                <a:gd name="T0" fmla="*/ 0 w 139"/>
                <a:gd name="T1" fmla="*/ 1 h 134"/>
                <a:gd name="T2" fmla="*/ 0 w 139"/>
                <a:gd name="T3" fmla="*/ 1 h 134"/>
                <a:gd name="T4" fmla="*/ 0 w 139"/>
                <a:gd name="T5" fmla="*/ 1 h 134"/>
                <a:gd name="T6" fmla="*/ 0 w 139"/>
                <a:gd name="T7" fmla="*/ 1 h 134"/>
                <a:gd name="T8" fmla="*/ 0 w 139"/>
                <a:gd name="T9" fmla="*/ 1 h 134"/>
                <a:gd name="T10" fmla="*/ 0 w 139"/>
                <a:gd name="T11" fmla="*/ 0 h 134"/>
                <a:gd name="T12" fmla="*/ 0 w 139"/>
                <a:gd name="T13" fmla="*/ 1 h 134"/>
                <a:gd name="T14" fmla="*/ 0 w 139"/>
                <a:gd name="T15" fmla="*/ 1 h 134"/>
                <a:gd name="T16" fmla="*/ 0 w 139"/>
                <a:gd name="T17" fmla="*/ 1 h 134"/>
                <a:gd name="T18" fmla="*/ 0 w 139"/>
                <a:gd name="T19" fmla="*/ 1 h 134"/>
                <a:gd name="T20" fmla="*/ 0 w 139"/>
                <a:gd name="T21" fmla="*/ 1 h 134"/>
                <a:gd name="T22" fmla="*/ 0 w 139"/>
                <a:gd name="T23" fmla="*/ 1 h 134"/>
                <a:gd name="T24" fmla="*/ 0 w 139"/>
                <a:gd name="T25" fmla="*/ 1 h 134"/>
                <a:gd name="T26" fmla="*/ 0 w 139"/>
                <a:gd name="T27" fmla="*/ 1 h 134"/>
                <a:gd name="T28" fmla="*/ 0 w 139"/>
                <a:gd name="T29" fmla="*/ 1 h 134"/>
                <a:gd name="T30" fmla="*/ 0 w 139"/>
                <a:gd name="T31" fmla="*/ 1 h 134"/>
                <a:gd name="T32" fmla="*/ 0 w 139"/>
                <a:gd name="T33" fmla="*/ 1 h 134"/>
                <a:gd name="T34" fmla="*/ 0 w 139"/>
                <a:gd name="T35" fmla="*/ 1 h 134"/>
                <a:gd name="T36" fmla="*/ 0 w 139"/>
                <a:gd name="T37" fmla="*/ 1 h 134"/>
                <a:gd name="T38" fmla="*/ 0 w 139"/>
                <a:gd name="T39" fmla="*/ 1 h 134"/>
                <a:gd name="T40" fmla="*/ 0 w 139"/>
                <a:gd name="T41" fmla="*/ 1 h 134"/>
                <a:gd name="T42" fmla="*/ 0 w 139"/>
                <a:gd name="T43" fmla="*/ 1 h 134"/>
                <a:gd name="T44" fmla="*/ 0 w 139"/>
                <a:gd name="T45" fmla="*/ 1 h 134"/>
                <a:gd name="T46" fmla="*/ 0 w 139"/>
                <a:gd name="T47" fmla="*/ 1 h 134"/>
                <a:gd name="T48" fmla="*/ 0 w 139"/>
                <a:gd name="T49" fmla="*/ 1 h 134"/>
                <a:gd name="T50" fmla="*/ 0 w 139"/>
                <a:gd name="T51" fmla="*/ 1 h 134"/>
                <a:gd name="T52" fmla="*/ 0 w 139"/>
                <a:gd name="T53" fmla="*/ 1 h 134"/>
                <a:gd name="T54" fmla="*/ 0 w 139"/>
                <a:gd name="T55" fmla="*/ 1 h 134"/>
                <a:gd name="T56" fmla="*/ 0 w 139"/>
                <a:gd name="T57" fmla="*/ 1 h 134"/>
                <a:gd name="T58" fmla="*/ 0 w 139"/>
                <a:gd name="T59" fmla="*/ 1 h 134"/>
                <a:gd name="T60" fmla="*/ 0 w 139"/>
                <a:gd name="T61" fmla="*/ 1 h 134"/>
                <a:gd name="T62" fmla="*/ 0 w 139"/>
                <a:gd name="T63" fmla="*/ 1 h 134"/>
                <a:gd name="T64" fmla="*/ 0 w 139"/>
                <a:gd name="T65" fmla="*/ 1 h 134"/>
                <a:gd name="T66" fmla="*/ 0 w 139"/>
                <a:gd name="T67" fmla="*/ 1 h 134"/>
                <a:gd name="T68" fmla="*/ 0 w 139"/>
                <a:gd name="T69" fmla="*/ 1 h 134"/>
                <a:gd name="T70" fmla="*/ 0 w 139"/>
                <a:gd name="T71" fmla="*/ 1 h 134"/>
                <a:gd name="T72" fmla="*/ 0 w 139"/>
                <a:gd name="T73" fmla="*/ 1 h 134"/>
                <a:gd name="T74" fmla="*/ 0 w 139"/>
                <a:gd name="T75" fmla="*/ 1 h 134"/>
                <a:gd name="T76" fmla="*/ 0 w 139"/>
                <a:gd name="T77" fmla="*/ 1 h 134"/>
                <a:gd name="T78" fmla="*/ 0 w 139"/>
                <a:gd name="T79" fmla="*/ 1 h 134"/>
                <a:gd name="T80" fmla="*/ 0 w 139"/>
                <a:gd name="T81" fmla="*/ 1 h 134"/>
                <a:gd name="T82" fmla="*/ 0 w 139"/>
                <a:gd name="T83" fmla="*/ 1 h 134"/>
                <a:gd name="T84" fmla="*/ 0 w 139"/>
                <a:gd name="T85" fmla="*/ 1 h 134"/>
                <a:gd name="T86" fmla="*/ 0 w 139"/>
                <a:gd name="T87" fmla="*/ 1 h 134"/>
                <a:gd name="T88" fmla="*/ 0 w 139"/>
                <a:gd name="T89" fmla="*/ 1 h 134"/>
                <a:gd name="T90" fmla="*/ 0 w 139"/>
                <a:gd name="T91" fmla="*/ 1 h 134"/>
                <a:gd name="T92" fmla="*/ 0 w 139"/>
                <a:gd name="T93" fmla="*/ 1 h 134"/>
                <a:gd name="T94" fmla="*/ 0 w 139"/>
                <a:gd name="T95" fmla="*/ 1 h 134"/>
                <a:gd name="T96" fmla="*/ 0 w 139"/>
                <a:gd name="T97" fmla="*/ 1 h 134"/>
                <a:gd name="T98" fmla="*/ 0 w 139"/>
                <a:gd name="T99" fmla="*/ 1 h 134"/>
                <a:gd name="T100" fmla="*/ 0 w 139"/>
                <a:gd name="T101" fmla="*/ 1 h 134"/>
                <a:gd name="T102" fmla="*/ 0 w 139"/>
                <a:gd name="T103" fmla="*/ 1 h 134"/>
                <a:gd name="T104" fmla="*/ 0 w 139"/>
                <a:gd name="T105" fmla="*/ 1 h 134"/>
                <a:gd name="T106" fmla="*/ 0 w 139"/>
                <a:gd name="T107" fmla="*/ 1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9"/>
                <a:gd name="T163" fmla="*/ 0 h 134"/>
                <a:gd name="T164" fmla="*/ 139 w 139"/>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9" h="134">
                  <a:moveTo>
                    <a:pt x="82" y="15"/>
                  </a:moveTo>
                  <a:lnTo>
                    <a:pt x="85" y="12"/>
                  </a:lnTo>
                  <a:lnTo>
                    <a:pt x="88" y="7"/>
                  </a:lnTo>
                  <a:lnTo>
                    <a:pt x="91" y="4"/>
                  </a:lnTo>
                  <a:lnTo>
                    <a:pt x="94" y="2"/>
                  </a:lnTo>
                  <a:lnTo>
                    <a:pt x="101" y="0"/>
                  </a:lnTo>
                  <a:lnTo>
                    <a:pt x="107" y="1"/>
                  </a:lnTo>
                  <a:lnTo>
                    <a:pt x="112" y="4"/>
                  </a:lnTo>
                  <a:lnTo>
                    <a:pt x="113" y="7"/>
                  </a:lnTo>
                  <a:lnTo>
                    <a:pt x="113" y="12"/>
                  </a:lnTo>
                  <a:lnTo>
                    <a:pt x="115" y="16"/>
                  </a:lnTo>
                  <a:lnTo>
                    <a:pt x="116" y="21"/>
                  </a:lnTo>
                  <a:lnTo>
                    <a:pt x="116" y="26"/>
                  </a:lnTo>
                  <a:lnTo>
                    <a:pt x="116" y="23"/>
                  </a:lnTo>
                  <a:lnTo>
                    <a:pt x="116" y="21"/>
                  </a:lnTo>
                  <a:lnTo>
                    <a:pt x="116" y="20"/>
                  </a:lnTo>
                  <a:lnTo>
                    <a:pt x="116" y="18"/>
                  </a:lnTo>
                  <a:lnTo>
                    <a:pt x="127" y="20"/>
                  </a:lnTo>
                  <a:lnTo>
                    <a:pt x="134" y="25"/>
                  </a:lnTo>
                  <a:lnTo>
                    <a:pt x="137" y="31"/>
                  </a:lnTo>
                  <a:lnTo>
                    <a:pt x="139" y="39"/>
                  </a:lnTo>
                  <a:lnTo>
                    <a:pt x="139" y="47"/>
                  </a:lnTo>
                  <a:lnTo>
                    <a:pt x="136" y="56"/>
                  </a:lnTo>
                  <a:lnTo>
                    <a:pt x="134" y="65"/>
                  </a:lnTo>
                  <a:lnTo>
                    <a:pt x="131" y="71"/>
                  </a:lnTo>
                  <a:lnTo>
                    <a:pt x="130" y="76"/>
                  </a:lnTo>
                  <a:lnTo>
                    <a:pt x="127" y="81"/>
                  </a:lnTo>
                  <a:lnTo>
                    <a:pt x="124" y="86"/>
                  </a:lnTo>
                  <a:lnTo>
                    <a:pt x="121" y="90"/>
                  </a:lnTo>
                  <a:lnTo>
                    <a:pt x="118" y="95"/>
                  </a:lnTo>
                  <a:lnTo>
                    <a:pt x="113" y="100"/>
                  </a:lnTo>
                  <a:lnTo>
                    <a:pt x="109" y="103"/>
                  </a:lnTo>
                  <a:lnTo>
                    <a:pt x="103" y="108"/>
                  </a:lnTo>
                  <a:lnTo>
                    <a:pt x="92" y="115"/>
                  </a:lnTo>
                  <a:lnTo>
                    <a:pt x="84" y="124"/>
                  </a:lnTo>
                  <a:lnTo>
                    <a:pt x="72" y="130"/>
                  </a:lnTo>
                  <a:lnTo>
                    <a:pt x="60" y="134"/>
                  </a:lnTo>
                  <a:lnTo>
                    <a:pt x="52" y="134"/>
                  </a:lnTo>
                  <a:lnTo>
                    <a:pt x="43" y="131"/>
                  </a:lnTo>
                  <a:lnTo>
                    <a:pt x="36" y="128"/>
                  </a:lnTo>
                  <a:lnTo>
                    <a:pt x="28" y="124"/>
                  </a:lnTo>
                  <a:lnTo>
                    <a:pt x="21" y="119"/>
                  </a:lnTo>
                  <a:lnTo>
                    <a:pt x="13" y="114"/>
                  </a:lnTo>
                  <a:lnTo>
                    <a:pt x="6" y="109"/>
                  </a:lnTo>
                  <a:lnTo>
                    <a:pt x="0" y="106"/>
                  </a:lnTo>
                  <a:lnTo>
                    <a:pt x="10" y="96"/>
                  </a:lnTo>
                  <a:lnTo>
                    <a:pt x="22" y="87"/>
                  </a:lnTo>
                  <a:lnTo>
                    <a:pt x="37" y="79"/>
                  </a:lnTo>
                  <a:lnTo>
                    <a:pt x="51" y="70"/>
                  </a:lnTo>
                  <a:lnTo>
                    <a:pt x="63" y="61"/>
                  </a:lnTo>
                  <a:lnTo>
                    <a:pt x="73" y="52"/>
                  </a:lnTo>
                  <a:lnTo>
                    <a:pt x="81" y="41"/>
                  </a:lnTo>
                  <a:lnTo>
                    <a:pt x="82" y="29"/>
                  </a:lnTo>
                  <a:lnTo>
                    <a:pt x="82" y="15"/>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7" name="Freeform 1470"/>
            <p:cNvSpPr>
              <a:spLocks/>
            </p:cNvSpPr>
            <p:nvPr/>
          </p:nvSpPr>
          <p:spPr bwMode="auto">
            <a:xfrm>
              <a:off x="955" y="2428"/>
              <a:ext cx="7" cy="10"/>
            </a:xfrm>
            <a:custGeom>
              <a:avLst/>
              <a:gdLst>
                <a:gd name="T0" fmla="*/ 0 w 19"/>
                <a:gd name="T1" fmla="*/ 1 h 20"/>
                <a:gd name="T2" fmla="*/ 0 w 19"/>
                <a:gd name="T3" fmla="*/ 0 h 20"/>
                <a:gd name="T4" fmla="*/ 0 w 19"/>
                <a:gd name="T5" fmla="*/ 1 h 20"/>
                <a:gd name="T6" fmla="*/ 0 w 19"/>
                <a:gd name="T7" fmla="*/ 1 h 20"/>
                <a:gd name="T8" fmla="*/ 0 w 19"/>
                <a:gd name="T9" fmla="*/ 1 h 20"/>
                <a:gd name="T10" fmla="*/ 0 w 19"/>
                <a:gd name="T11" fmla="*/ 1 h 20"/>
                <a:gd name="T12" fmla="*/ 0 w 19"/>
                <a:gd name="T13" fmla="*/ 1 h 20"/>
                <a:gd name="T14" fmla="*/ 0 w 19"/>
                <a:gd name="T15" fmla="*/ 1 h 20"/>
                <a:gd name="T16" fmla="*/ 0 w 19"/>
                <a:gd name="T17" fmla="*/ 1 h 20"/>
                <a:gd name="T18" fmla="*/ 0 w 19"/>
                <a:gd name="T19" fmla="*/ 1 h 20"/>
                <a:gd name="T20" fmla="*/ 0 w 19"/>
                <a:gd name="T21" fmla="*/ 1 h 20"/>
                <a:gd name="T22" fmla="*/ 0 w 19"/>
                <a:gd name="T23" fmla="*/ 1 h 20"/>
                <a:gd name="T24" fmla="*/ 0 w 19"/>
                <a:gd name="T25" fmla="*/ 1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0"/>
                <a:gd name="T41" fmla="*/ 19 w 19"/>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0">
                  <a:moveTo>
                    <a:pt x="13" y="1"/>
                  </a:moveTo>
                  <a:lnTo>
                    <a:pt x="13" y="0"/>
                  </a:lnTo>
                  <a:lnTo>
                    <a:pt x="8" y="3"/>
                  </a:lnTo>
                  <a:lnTo>
                    <a:pt x="6" y="7"/>
                  </a:lnTo>
                  <a:lnTo>
                    <a:pt x="3" y="11"/>
                  </a:lnTo>
                  <a:lnTo>
                    <a:pt x="0" y="14"/>
                  </a:lnTo>
                  <a:lnTo>
                    <a:pt x="8" y="20"/>
                  </a:lnTo>
                  <a:lnTo>
                    <a:pt x="11" y="16"/>
                  </a:lnTo>
                  <a:lnTo>
                    <a:pt x="14" y="11"/>
                  </a:lnTo>
                  <a:lnTo>
                    <a:pt x="17" y="9"/>
                  </a:lnTo>
                  <a:lnTo>
                    <a:pt x="19" y="8"/>
                  </a:lnTo>
                  <a:lnTo>
                    <a:pt x="19" y="7"/>
                  </a:lnTo>
                  <a:lnTo>
                    <a:pt x="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8" name="Freeform 1471"/>
            <p:cNvSpPr>
              <a:spLocks/>
            </p:cNvSpPr>
            <p:nvPr/>
          </p:nvSpPr>
          <p:spPr bwMode="auto">
            <a:xfrm>
              <a:off x="960" y="2427"/>
              <a:ext cx="9" cy="6"/>
            </a:xfrm>
            <a:custGeom>
              <a:avLst/>
              <a:gdLst>
                <a:gd name="T0" fmla="*/ 0 w 28"/>
                <a:gd name="T1" fmla="*/ 0 h 13"/>
                <a:gd name="T2" fmla="*/ 0 w 28"/>
                <a:gd name="T3" fmla="*/ 0 h 13"/>
                <a:gd name="T4" fmla="*/ 0 w 28"/>
                <a:gd name="T5" fmla="*/ 0 h 13"/>
                <a:gd name="T6" fmla="*/ 0 w 28"/>
                <a:gd name="T7" fmla="*/ 0 h 13"/>
                <a:gd name="T8" fmla="*/ 0 w 28"/>
                <a:gd name="T9" fmla="*/ 0 h 13"/>
                <a:gd name="T10" fmla="*/ 0 w 28"/>
                <a:gd name="T11" fmla="*/ 0 h 13"/>
                <a:gd name="T12" fmla="*/ 0 w 28"/>
                <a:gd name="T13" fmla="*/ 0 h 13"/>
                <a:gd name="T14" fmla="*/ 0 w 28"/>
                <a:gd name="T15" fmla="*/ 0 h 13"/>
                <a:gd name="T16" fmla="*/ 0 w 28"/>
                <a:gd name="T17" fmla="*/ 0 h 13"/>
                <a:gd name="T18" fmla="*/ 0 w 28"/>
                <a:gd name="T19" fmla="*/ 0 h 13"/>
                <a:gd name="T20" fmla="*/ 0 w 28"/>
                <a:gd name="T21" fmla="*/ 0 h 13"/>
                <a:gd name="T22" fmla="*/ 0 w 28"/>
                <a:gd name="T23" fmla="*/ 0 h 13"/>
                <a:gd name="T24" fmla="*/ 0 w 28"/>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3"/>
                <a:gd name="T41" fmla="*/ 28 w 28"/>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3">
                  <a:moveTo>
                    <a:pt x="28" y="12"/>
                  </a:moveTo>
                  <a:lnTo>
                    <a:pt x="28" y="13"/>
                  </a:lnTo>
                  <a:lnTo>
                    <a:pt x="25" y="7"/>
                  </a:lnTo>
                  <a:lnTo>
                    <a:pt x="19" y="3"/>
                  </a:lnTo>
                  <a:lnTo>
                    <a:pt x="10" y="0"/>
                  </a:lnTo>
                  <a:lnTo>
                    <a:pt x="0" y="4"/>
                  </a:lnTo>
                  <a:lnTo>
                    <a:pt x="6" y="10"/>
                  </a:lnTo>
                  <a:lnTo>
                    <a:pt x="10" y="9"/>
                  </a:lnTo>
                  <a:lnTo>
                    <a:pt x="13" y="9"/>
                  </a:lnTo>
                  <a:lnTo>
                    <a:pt x="16" y="11"/>
                  </a:lnTo>
                  <a:lnTo>
                    <a:pt x="16" y="12"/>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9" name="Freeform 1472"/>
            <p:cNvSpPr>
              <a:spLocks/>
            </p:cNvSpPr>
            <p:nvPr/>
          </p:nvSpPr>
          <p:spPr bwMode="auto">
            <a:xfrm>
              <a:off x="965" y="2433"/>
              <a:ext cx="5" cy="9"/>
            </a:xfrm>
            <a:custGeom>
              <a:avLst/>
              <a:gdLst>
                <a:gd name="T0" fmla="*/ 0 w 15"/>
                <a:gd name="T1" fmla="*/ 0 h 19"/>
                <a:gd name="T2" fmla="*/ 0 w 15"/>
                <a:gd name="T3" fmla="*/ 0 h 19"/>
                <a:gd name="T4" fmla="*/ 0 w 15"/>
                <a:gd name="T5" fmla="*/ 0 h 19"/>
                <a:gd name="T6" fmla="*/ 0 w 15"/>
                <a:gd name="T7" fmla="*/ 0 h 19"/>
                <a:gd name="T8" fmla="*/ 0 w 15"/>
                <a:gd name="T9" fmla="*/ 0 h 19"/>
                <a:gd name="T10" fmla="*/ 0 w 15"/>
                <a:gd name="T11" fmla="*/ 0 h 19"/>
                <a:gd name="T12" fmla="*/ 0 w 15"/>
                <a:gd name="T13" fmla="*/ 0 h 19"/>
                <a:gd name="T14" fmla="*/ 0 w 15"/>
                <a:gd name="T15" fmla="*/ 0 h 19"/>
                <a:gd name="T16" fmla="*/ 0 w 15"/>
                <a:gd name="T17" fmla="*/ 0 h 19"/>
                <a:gd name="T18" fmla="*/ 0 w 15"/>
                <a:gd name="T19" fmla="*/ 0 h 19"/>
                <a:gd name="T20" fmla="*/ 0 w 15"/>
                <a:gd name="T21" fmla="*/ 0 h 19"/>
                <a:gd name="T22" fmla="*/ 0 w 15"/>
                <a:gd name="T23" fmla="*/ 0 h 19"/>
                <a:gd name="T24" fmla="*/ 0 w 15"/>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9"/>
                <a:gd name="T41" fmla="*/ 15 w 1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9">
                  <a:moveTo>
                    <a:pt x="3" y="19"/>
                  </a:moveTo>
                  <a:lnTo>
                    <a:pt x="15" y="19"/>
                  </a:lnTo>
                  <a:lnTo>
                    <a:pt x="15" y="14"/>
                  </a:lnTo>
                  <a:lnTo>
                    <a:pt x="14" y="8"/>
                  </a:lnTo>
                  <a:lnTo>
                    <a:pt x="12" y="5"/>
                  </a:lnTo>
                  <a:lnTo>
                    <a:pt x="12" y="0"/>
                  </a:lnTo>
                  <a:lnTo>
                    <a:pt x="0" y="0"/>
                  </a:lnTo>
                  <a:lnTo>
                    <a:pt x="0" y="5"/>
                  </a:lnTo>
                  <a:lnTo>
                    <a:pt x="2" y="10"/>
                  </a:lnTo>
                  <a:lnTo>
                    <a:pt x="3" y="14"/>
                  </a:lnTo>
                  <a:lnTo>
                    <a:pt x="3" y="19"/>
                  </a:lnTo>
                  <a:lnTo>
                    <a:pt x="15" y="19"/>
                  </a:lnTo>
                  <a:lnTo>
                    <a:pt x="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0" name="Freeform 1473"/>
            <p:cNvSpPr>
              <a:spLocks/>
            </p:cNvSpPr>
            <p:nvPr/>
          </p:nvSpPr>
          <p:spPr bwMode="auto">
            <a:xfrm>
              <a:off x="966" y="2436"/>
              <a:ext cx="4" cy="6"/>
            </a:xfrm>
            <a:custGeom>
              <a:avLst/>
              <a:gdLst>
                <a:gd name="T0" fmla="*/ 0 w 12"/>
                <a:gd name="T1" fmla="*/ 0 h 12"/>
                <a:gd name="T2" fmla="*/ 0 w 12"/>
                <a:gd name="T3" fmla="*/ 1 h 12"/>
                <a:gd name="T4" fmla="*/ 0 w 12"/>
                <a:gd name="T5" fmla="*/ 1 h 12"/>
                <a:gd name="T6" fmla="*/ 0 w 12"/>
                <a:gd name="T7" fmla="*/ 1 h 12"/>
                <a:gd name="T8" fmla="*/ 0 w 12"/>
                <a:gd name="T9" fmla="*/ 1 h 12"/>
                <a:gd name="T10" fmla="*/ 0 w 12"/>
                <a:gd name="T11" fmla="*/ 1 h 12"/>
                <a:gd name="T12" fmla="*/ 0 w 12"/>
                <a:gd name="T13" fmla="*/ 1 h 12"/>
                <a:gd name="T14" fmla="*/ 0 w 12"/>
                <a:gd name="T15" fmla="*/ 1 h 12"/>
                <a:gd name="T16" fmla="*/ 0 w 12"/>
                <a:gd name="T17" fmla="*/ 1 h 12"/>
                <a:gd name="T18" fmla="*/ 0 w 12"/>
                <a:gd name="T19" fmla="*/ 1 h 12"/>
                <a:gd name="T20" fmla="*/ 0 w 12"/>
                <a:gd name="T21" fmla="*/ 1 h 12"/>
                <a:gd name="T22" fmla="*/ 0 w 12"/>
                <a:gd name="T23" fmla="*/ 1 h 12"/>
                <a:gd name="T24" fmla="*/ 0 w 12"/>
                <a:gd name="T25" fmla="*/ 0 h 12"/>
                <a:gd name="T26" fmla="*/ 0 w 12"/>
                <a:gd name="T27" fmla="*/ 0 h 12"/>
                <a:gd name="T28" fmla="*/ 0 w 12"/>
                <a:gd name="T29" fmla="*/ 1 h 12"/>
                <a:gd name="T30" fmla="*/ 0 w 12"/>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2"/>
                <a:gd name="T50" fmla="*/ 12 w 1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2">
                  <a:moveTo>
                    <a:pt x="6" y="0"/>
                  </a:moveTo>
                  <a:lnTo>
                    <a:pt x="0" y="4"/>
                  </a:lnTo>
                  <a:lnTo>
                    <a:pt x="0" y="6"/>
                  </a:lnTo>
                  <a:lnTo>
                    <a:pt x="0" y="7"/>
                  </a:lnTo>
                  <a:lnTo>
                    <a:pt x="0" y="9"/>
                  </a:lnTo>
                  <a:lnTo>
                    <a:pt x="0" y="12"/>
                  </a:lnTo>
                  <a:lnTo>
                    <a:pt x="12" y="12"/>
                  </a:lnTo>
                  <a:lnTo>
                    <a:pt x="12" y="9"/>
                  </a:lnTo>
                  <a:lnTo>
                    <a:pt x="12" y="7"/>
                  </a:lnTo>
                  <a:lnTo>
                    <a:pt x="12" y="6"/>
                  </a:lnTo>
                  <a:lnTo>
                    <a:pt x="12" y="4"/>
                  </a:lnTo>
                  <a:lnTo>
                    <a:pt x="6" y="8"/>
                  </a:lnTo>
                  <a:lnTo>
                    <a:pt x="6" y="0"/>
                  </a:lnTo>
                  <a:lnTo>
                    <a:pt x="0" y="0"/>
                  </a:lnTo>
                  <a:lnTo>
                    <a:pt x="0" y="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1" name="Freeform 1474"/>
            <p:cNvSpPr>
              <a:spLocks/>
            </p:cNvSpPr>
            <p:nvPr/>
          </p:nvSpPr>
          <p:spPr bwMode="auto">
            <a:xfrm>
              <a:off x="968" y="2436"/>
              <a:ext cx="10" cy="29"/>
            </a:xfrm>
            <a:custGeom>
              <a:avLst/>
              <a:gdLst>
                <a:gd name="T0" fmla="*/ 0 w 29"/>
                <a:gd name="T1" fmla="*/ 1 h 58"/>
                <a:gd name="T2" fmla="*/ 0 w 29"/>
                <a:gd name="T3" fmla="*/ 1 h 58"/>
                <a:gd name="T4" fmla="*/ 0 w 29"/>
                <a:gd name="T5" fmla="*/ 1 h 58"/>
                <a:gd name="T6" fmla="*/ 0 w 29"/>
                <a:gd name="T7" fmla="*/ 1 h 58"/>
                <a:gd name="T8" fmla="*/ 0 w 29"/>
                <a:gd name="T9" fmla="*/ 1 h 58"/>
                <a:gd name="T10" fmla="*/ 0 w 29"/>
                <a:gd name="T11" fmla="*/ 1 h 58"/>
                <a:gd name="T12" fmla="*/ 0 w 29"/>
                <a:gd name="T13" fmla="*/ 1 h 58"/>
                <a:gd name="T14" fmla="*/ 0 w 29"/>
                <a:gd name="T15" fmla="*/ 1 h 58"/>
                <a:gd name="T16" fmla="*/ 0 w 29"/>
                <a:gd name="T17" fmla="*/ 1 h 58"/>
                <a:gd name="T18" fmla="*/ 0 w 29"/>
                <a:gd name="T19" fmla="*/ 0 h 58"/>
                <a:gd name="T20" fmla="*/ 0 w 29"/>
                <a:gd name="T21" fmla="*/ 1 h 58"/>
                <a:gd name="T22" fmla="*/ 0 w 29"/>
                <a:gd name="T23" fmla="*/ 1 h 58"/>
                <a:gd name="T24" fmla="*/ 0 w 29"/>
                <a:gd name="T25" fmla="*/ 1 h 58"/>
                <a:gd name="T26" fmla="*/ 0 w 29"/>
                <a:gd name="T27" fmla="*/ 1 h 58"/>
                <a:gd name="T28" fmla="*/ 0 w 29"/>
                <a:gd name="T29" fmla="*/ 1 h 58"/>
                <a:gd name="T30" fmla="*/ 0 w 29"/>
                <a:gd name="T31" fmla="*/ 1 h 58"/>
                <a:gd name="T32" fmla="*/ 0 w 29"/>
                <a:gd name="T33" fmla="*/ 1 h 58"/>
                <a:gd name="T34" fmla="*/ 0 w 29"/>
                <a:gd name="T35" fmla="*/ 1 h 58"/>
                <a:gd name="T36" fmla="*/ 0 w 29"/>
                <a:gd name="T37" fmla="*/ 1 h 58"/>
                <a:gd name="T38" fmla="*/ 0 w 29"/>
                <a:gd name="T39" fmla="*/ 1 h 58"/>
                <a:gd name="T40" fmla="*/ 0 w 29"/>
                <a:gd name="T41" fmla="*/ 1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58"/>
                <a:gd name="T65" fmla="*/ 29 w 29"/>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58">
                  <a:moveTo>
                    <a:pt x="21" y="58"/>
                  </a:moveTo>
                  <a:lnTo>
                    <a:pt x="21" y="58"/>
                  </a:lnTo>
                  <a:lnTo>
                    <a:pt x="24" y="52"/>
                  </a:lnTo>
                  <a:lnTo>
                    <a:pt x="26" y="43"/>
                  </a:lnTo>
                  <a:lnTo>
                    <a:pt x="29" y="33"/>
                  </a:lnTo>
                  <a:lnTo>
                    <a:pt x="29" y="25"/>
                  </a:lnTo>
                  <a:lnTo>
                    <a:pt x="27" y="16"/>
                  </a:lnTo>
                  <a:lnTo>
                    <a:pt x="23" y="8"/>
                  </a:lnTo>
                  <a:lnTo>
                    <a:pt x="14" y="2"/>
                  </a:lnTo>
                  <a:lnTo>
                    <a:pt x="0" y="0"/>
                  </a:lnTo>
                  <a:lnTo>
                    <a:pt x="0" y="8"/>
                  </a:lnTo>
                  <a:lnTo>
                    <a:pt x="8" y="11"/>
                  </a:lnTo>
                  <a:lnTo>
                    <a:pt x="14" y="13"/>
                  </a:lnTo>
                  <a:lnTo>
                    <a:pt x="15" y="18"/>
                  </a:lnTo>
                  <a:lnTo>
                    <a:pt x="17" y="25"/>
                  </a:lnTo>
                  <a:lnTo>
                    <a:pt x="17" y="33"/>
                  </a:lnTo>
                  <a:lnTo>
                    <a:pt x="14" y="41"/>
                  </a:lnTo>
                  <a:lnTo>
                    <a:pt x="12" y="49"/>
                  </a:lnTo>
                  <a:lnTo>
                    <a:pt x="9" y="56"/>
                  </a:lnTo>
                  <a:lnTo>
                    <a:pt x="2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2" name="Freeform 1475"/>
            <p:cNvSpPr>
              <a:spLocks/>
            </p:cNvSpPr>
            <p:nvPr/>
          </p:nvSpPr>
          <p:spPr bwMode="auto">
            <a:xfrm>
              <a:off x="962" y="2464"/>
              <a:ext cx="13" cy="20"/>
            </a:xfrm>
            <a:custGeom>
              <a:avLst/>
              <a:gdLst>
                <a:gd name="T0" fmla="*/ 0 w 39"/>
                <a:gd name="T1" fmla="*/ 0 h 41"/>
                <a:gd name="T2" fmla="*/ 0 w 39"/>
                <a:gd name="T3" fmla="*/ 0 h 41"/>
                <a:gd name="T4" fmla="*/ 0 w 39"/>
                <a:gd name="T5" fmla="*/ 0 h 41"/>
                <a:gd name="T6" fmla="*/ 0 w 39"/>
                <a:gd name="T7" fmla="*/ 0 h 41"/>
                <a:gd name="T8" fmla="*/ 0 w 39"/>
                <a:gd name="T9" fmla="*/ 0 h 41"/>
                <a:gd name="T10" fmla="*/ 0 w 39"/>
                <a:gd name="T11" fmla="*/ 0 h 41"/>
                <a:gd name="T12" fmla="*/ 0 w 39"/>
                <a:gd name="T13" fmla="*/ 0 h 41"/>
                <a:gd name="T14" fmla="*/ 0 w 39"/>
                <a:gd name="T15" fmla="*/ 0 h 41"/>
                <a:gd name="T16" fmla="*/ 0 w 39"/>
                <a:gd name="T17" fmla="*/ 0 h 41"/>
                <a:gd name="T18" fmla="*/ 0 w 39"/>
                <a:gd name="T19" fmla="*/ 0 h 41"/>
                <a:gd name="T20" fmla="*/ 0 w 39"/>
                <a:gd name="T21" fmla="*/ 0 h 41"/>
                <a:gd name="T22" fmla="*/ 0 w 39"/>
                <a:gd name="T23" fmla="*/ 0 h 41"/>
                <a:gd name="T24" fmla="*/ 0 w 39"/>
                <a:gd name="T25" fmla="*/ 0 h 41"/>
                <a:gd name="T26" fmla="*/ 0 w 39"/>
                <a:gd name="T27" fmla="*/ 0 h 41"/>
                <a:gd name="T28" fmla="*/ 0 w 39"/>
                <a:gd name="T29" fmla="*/ 0 h 41"/>
                <a:gd name="T30" fmla="*/ 0 w 39"/>
                <a:gd name="T31" fmla="*/ 0 h 41"/>
                <a:gd name="T32" fmla="*/ 0 w 39"/>
                <a:gd name="T33" fmla="*/ 0 h 41"/>
                <a:gd name="T34" fmla="*/ 0 w 39"/>
                <a:gd name="T35" fmla="*/ 0 h 41"/>
                <a:gd name="T36" fmla="*/ 0 w 39"/>
                <a:gd name="T37" fmla="*/ 0 h 41"/>
                <a:gd name="T38" fmla="*/ 0 w 39"/>
                <a:gd name="T39" fmla="*/ 0 h 41"/>
                <a:gd name="T40" fmla="*/ 0 w 39"/>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41"/>
                <a:gd name="T65" fmla="*/ 39 w 39"/>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41">
                  <a:moveTo>
                    <a:pt x="9" y="41"/>
                  </a:moveTo>
                  <a:lnTo>
                    <a:pt x="9" y="41"/>
                  </a:lnTo>
                  <a:lnTo>
                    <a:pt x="15" y="37"/>
                  </a:lnTo>
                  <a:lnTo>
                    <a:pt x="20" y="32"/>
                  </a:lnTo>
                  <a:lnTo>
                    <a:pt x="24" y="27"/>
                  </a:lnTo>
                  <a:lnTo>
                    <a:pt x="29" y="23"/>
                  </a:lnTo>
                  <a:lnTo>
                    <a:pt x="32" y="18"/>
                  </a:lnTo>
                  <a:lnTo>
                    <a:pt x="35" y="13"/>
                  </a:lnTo>
                  <a:lnTo>
                    <a:pt x="38" y="7"/>
                  </a:lnTo>
                  <a:lnTo>
                    <a:pt x="39" y="2"/>
                  </a:lnTo>
                  <a:lnTo>
                    <a:pt x="27" y="0"/>
                  </a:lnTo>
                  <a:lnTo>
                    <a:pt x="26" y="5"/>
                  </a:lnTo>
                  <a:lnTo>
                    <a:pt x="23" y="9"/>
                  </a:lnTo>
                  <a:lnTo>
                    <a:pt x="20" y="14"/>
                  </a:lnTo>
                  <a:lnTo>
                    <a:pt x="17" y="18"/>
                  </a:lnTo>
                  <a:lnTo>
                    <a:pt x="15" y="23"/>
                  </a:lnTo>
                  <a:lnTo>
                    <a:pt x="11" y="28"/>
                  </a:lnTo>
                  <a:lnTo>
                    <a:pt x="6" y="30"/>
                  </a:lnTo>
                  <a:lnTo>
                    <a:pt x="0" y="34"/>
                  </a:lnTo>
                  <a:lnTo>
                    <a:pt x="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3" name="Freeform 1476"/>
            <p:cNvSpPr>
              <a:spLocks/>
            </p:cNvSpPr>
            <p:nvPr/>
          </p:nvSpPr>
          <p:spPr bwMode="auto">
            <a:xfrm>
              <a:off x="949" y="2481"/>
              <a:ext cx="16" cy="17"/>
            </a:xfrm>
            <a:custGeom>
              <a:avLst/>
              <a:gdLst>
                <a:gd name="T0" fmla="*/ 0 w 49"/>
                <a:gd name="T1" fmla="*/ 1 h 34"/>
                <a:gd name="T2" fmla="*/ 0 w 49"/>
                <a:gd name="T3" fmla="*/ 1 h 34"/>
                <a:gd name="T4" fmla="*/ 0 w 49"/>
                <a:gd name="T5" fmla="*/ 1 h 34"/>
                <a:gd name="T6" fmla="*/ 0 w 49"/>
                <a:gd name="T7" fmla="*/ 1 h 34"/>
                <a:gd name="T8" fmla="*/ 0 w 49"/>
                <a:gd name="T9" fmla="*/ 1 h 34"/>
                <a:gd name="T10" fmla="*/ 0 w 49"/>
                <a:gd name="T11" fmla="*/ 1 h 34"/>
                <a:gd name="T12" fmla="*/ 0 w 49"/>
                <a:gd name="T13" fmla="*/ 0 h 34"/>
                <a:gd name="T14" fmla="*/ 0 w 49"/>
                <a:gd name="T15" fmla="*/ 1 h 34"/>
                <a:gd name="T16" fmla="*/ 0 w 49"/>
                <a:gd name="T17" fmla="*/ 1 h 34"/>
                <a:gd name="T18" fmla="*/ 0 w 49"/>
                <a:gd name="T19" fmla="*/ 1 h 34"/>
                <a:gd name="T20" fmla="*/ 0 w 49"/>
                <a:gd name="T21" fmla="*/ 1 h 34"/>
                <a:gd name="T22" fmla="*/ 0 w 49"/>
                <a:gd name="T23" fmla="*/ 1 h 34"/>
                <a:gd name="T24" fmla="*/ 0 w 49"/>
                <a:gd name="T25" fmla="*/ 1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34"/>
                <a:gd name="T41" fmla="*/ 49 w 49"/>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34">
                  <a:moveTo>
                    <a:pt x="3" y="34"/>
                  </a:moveTo>
                  <a:lnTo>
                    <a:pt x="2" y="34"/>
                  </a:lnTo>
                  <a:lnTo>
                    <a:pt x="17" y="30"/>
                  </a:lnTo>
                  <a:lnTo>
                    <a:pt x="30" y="23"/>
                  </a:lnTo>
                  <a:lnTo>
                    <a:pt x="39" y="15"/>
                  </a:lnTo>
                  <a:lnTo>
                    <a:pt x="49" y="7"/>
                  </a:lnTo>
                  <a:lnTo>
                    <a:pt x="40" y="0"/>
                  </a:lnTo>
                  <a:lnTo>
                    <a:pt x="30" y="8"/>
                  </a:lnTo>
                  <a:lnTo>
                    <a:pt x="21" y="17"/>
                  </a:lnTo>
                  <a:lnTo>
                    <a:pt x="11" y="23"/>
                  </a:lnTo>
                  <a:lnTo>
                    <a:pt x="2" y="25"/>
                  </a:lnTo>
                  <a:lnTo>
                    <a:pt x="0" y="25"/>
                  </a:lnTo>
                  <a:lnTo>
                    <a:pt x="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4" name="Freeform 1477"/>
            <p:cNvSpPr>
              <a:spLocks/>
            </p:cNvSpPr>
            <p:nvPr/>
          </p:nvSpPr>
          <p:spPr bwMode="auto">
            <a:xfrm>
              <a:off x="927" y="2480"/>
              <a:ext cx="23" cy="18"/>
            </a:xfrm>
            <a:custGeom>
              <a:avLst/>
              <a:gdLst>
                <a:gd name="T0" fmla="*/ 0 w 69"/>
                <a:gd name="T1" fmla="*/ 1 h 36"/>
                <a:gd name="T2" fmla="*/ 0 w 69"/>
                <a:gd name="T3" fmla="*/ 1 h 36"/>
                <a:gd name="T4" fmla="*/ 0 w 69"/>
                <a:gd name="T5" fmla="*/ 1 h 36"/>
                <a:gd name="T6" fmla="*/ 0 w 69"/>
                <a:gd name="T7" fmla="*/ 1 h 36"/>
                <a:gd name="T8" fmla="*/ 0 w 69"/>
                <a:gd name="T9" fmla="*/ 1 h 36"/>
                <a:gd name="T10" fmla="*/ 0 w 69"/>
                <a:gd name="T11" fmla="*/ 1 h 36"/>
                <a:gd name="T12" fmla="*/ 0 w 69"/>
                <a:gd name="T13" fmla="*/ 1 h 36"/>
                <a:gd name="T14" fmla="*/ 0 w 69"/>
                <a:gd name="T15" fmla="*/ 1 h 36"/>
                <a:gd name="T16" fmla="*/ 0 w 69"/>
                <a:gd name="T17" fmla="*/ 1 h 36"/>
                <a:gd name="T18" fmla="*/ 0 w 69"/>
                <a:gd name="T19" fmla="*/ 1 h 36"/>
                <a:gd name="T20" fmla="*/ 0 w 69"/>
                <a:gd name="T21" fmla="*/ 1 h 36"/>
                <a:gd name="T22" fmla="*/ 0 w 69"/>
                <a:gd name="T23" fmla="*/ 1 h 36"/>
                <a:gd name="T24" fmla="*/ 0 w 69"/>
                <a:gd name="T25" fmla="*/ 1 h 36"/>
                <a:gd name="T26" fmla="*/ 0 w 69"/>
                <a:gd name="T27" fmla="*/ 1 h 36"/>
                <a:gd name="T28" fmla="*/ 0 w 69"/>
                <a:gd name="T29" fmla="*/ 1 h 36"/>
                <a:gd name="T30" fmla="*/ 0 w 69"/>
                <a:gd name="T31" fmla="*/ 1 h 36"/>
                <a:gd name="T32" fmla="*/ 0 w 69"/>
                <a:gd name="T33" fmla="*/ 1 h 36"/>
                <a:gd name="T34" fmla="*/ 0 w 69"/>
                <a:gd name="T35" fmla="*/ 1 h 36"/>
                <a:gd name="T36" fmla="*/ 0 w 69"/>
                <a:gd name="T37" fmla="*/ 0 h 36"/>
                <a:gd name="T38" fmla="*/ 0 w 69"/>
                <a:gd name="T39" fmla="*/ 1 h 36"/>
                <a:gd name="T40" fmla="*/ 0 w 69"/>
                <a:gd name="T41" fmla="*/ 1 h 36"/>
                <a:gd name="T42" fmla="*/ 0 w 69"/>
                <a:gd name="T43" fmla="*/ 1 h 36"/>
                <a:gd name="T44" fmla="*/ 0 w 69"/>
                <a:gd name="T45" fmla="*/ 1 h 36"/>
                <a:gd name="T46" fmla="*/ 0 w 69"/>
                <a:gd name="T47" fmla="*/ 1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9"/>
                <a:gd name="T73" fmla="*/ 0 h 36"/>
                <a:gd name="T74" fmla="*/ 69 w 69"/>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9" h="36">
                  <a:moveTo>
                    <a:pt x="3" y="1"/>
                  </a:moveTo>
                  <a:lnTo>
                    <a:pt x="5" y="7"/>
                  </a:lnTo>
                  <a:lnTo>
                    <a:pt x="9" y="10"/>
                  </a:lnTo>
                  <a:lnTo>
                    <a:pt x="17" y="15"/>
                  </a:lnTo>
                  <a:lnTo>
                    <a:pt x="24" y="20"/>
                  </a:lnTo>
                  <a:lnTo>
                    <a:pt x="32" y="25"/>
                  </a:lnTo>
                  <a:lnTo>
                    <a:pt x="41" y="29"/>
                  </a:lnTo>
                  <a:lnTo>
                    <a:pt x="48" y="34"/>
                  </a:lnTo>
                  <a:lnTo>
                    <a:pt x="59" y="36"/>
                  </a:lnTo>
                  <a:lnTo>
                    <a:pt x="69" y="36"/>
                  </a:lnTo>
                  <a:lnTo>
                    <a:pt x="66" y="27"/>
                  </a:lnTo>
                  <a:lnTo>
                    <a:pt x="62" y="27"/>
                  </a:lnTo>
                  <a:lnTo>
                    <a:pt x="54" y="25"/>
                  </a:lnTo>
                  <a:lnTo>
                    <a:pt x="47" y="23"/>
                  </a:lnTo>
                  <a:lnTo>
                    <a:pt x="41" y="19"/>
                  </a:lnTo>
                  <a:lnTo>
                    <a:pt x="33" y="13"/>
                  </a:lnTo>
                  <a:lnTo>
                    <a:pt x="26" y="9"/>
                  </a:lnTo>
                  <a:lnTo>
                    <a:pt x="18" y="4"/>
                  </a:lnTo>
                  <a:lnTo>
                    <a:pt x="11" y="0"/>
                  </a:lnTo>
                  <a:lnTo>
                    <a:pt x="12" y="6"/>
                  </a:lnTo>
                  <a:lnTo>
                    <a:pt x="3" y="1"/>
                  </a:lnTo>
                  <a:lnTo>
                    <a:pt x="0" y="5"/>
                  </a:lnTo>
                  <a:lnTo>
                    <a:pt x="5" y="7"/>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5" name="Freeform 1478"/>
            <p:cNvSpPr>
              <a:spLocks/>
            </p:cNvSpPr>
            <p:nvPr/>
          </p:nvSpPr>
          <p:spPr bwMode="auto">
            <a:xfrm>
              <a:off x="928" y="2443"/>
              <a:ext cx="31" cy="40"/>
            </a:xfrm>
            <a:custGeom>
              <a:avLst/>
              <a:gdLst>
                <a:gd name="T0" fmla="*/ 0 w 93"/>
                <a:gd name="T1" fmla="*/ 0 h 79"/>
                <a:gd name="T2" fmla="*/ 0 w 93"/>
                <a:gd name="T3" fmla="*/ 0 h 79"/>
                <a:gd name="T4" fmla="*/ 0 w 93"/>
                <a:gd name="T5" fmla="*/ 1 h 79"/>
                <a:gd name="T6" fmla="*/ 0 w 93"/>
                <a:gd name="T7" fmla="*/ 1 h 79"/>
                <a:gd name="T8" fmla="*/ 0 w 93"/>
                <a:gd name="T9" fmla="*/ 1 h 79"/>
                <a:gd name="T10" fmla="*/ 0 w 93"/>
                <a:gd name="T11" fmla="*/ 1 h 79"/>
                <a:gd name="T12" fmla="*/ 0 w 93"/>
                <a:gd name="T13" fmla="*/ 1 h 79"/>
                <a:gd name="T14" fmla="*/ 0 w 93"/>
                <a:gd name="T15" fmla="*/ 1 h 79"/>
                <a:gd name="T16" fmla="*/ 0 w 93"/>
                <a:gd name="T17" fmla="*/ 1 h 79"/>
                <a:gd name="T18" fmla="*/ 0 w 93"/>
                <a:gd name="T19" fmla="*/ 1 h 79"/>
                <a:gd name="T20" fmla="*/ 0 w 93"/>
                <a:gd name="T21" fmla="*/ 1 h 79"/>
                <a:gd name="T22" fmla="*/ 0 w 93"/>
                <a:gd name="T23" fmla="*/ 1 h 79"/>
                <a:gd name="T24" fmla="*/ 0 w 93"/>
                <a:gd name="T25" fmla="*/ 1 h 79"/>
                <a:gd name="T26" fmla="*/ 0 w 93"/>
                <a:gd name="T27" fmla="*/ 1 h 79"/>
                <a:gd name="T28" fmla="*/ 0 w 93"/>
                <a:gd name="T29" fmla="*/ 1 h 79"/>
                <a:gd name="T30" fmla="*/ 0 w 93"/>
                <a:gd name="T31" fmla="*/ 1 h 79"/>
                <a:gd name="T32" fmla="*/ 0 w 93"/>
                <a:gd name="T33" fmla="*/ 1 h 79"/>
                <a:gd name="T34" fmla="*/ 0 w 93"/>
                <a:gd name="T35" fmla="*/ 1 h 79"/>
                <a:gd name="T36" fmla="*/ 0 w 93"/>
                <a:gd name="T37" fmla="*/ 0 h 79"/>
                <a:gd name="T38" fmla="*/ 0 w 93"/>
                <a:gd name="T39" fmla="*/ 0 h 79"/>
                <a:gd name="T40" fmla="*/ 0 w 93"/>
                <a:gd name="T41" fmla="*/ 0 h 79"/>
                <a:gd name="T42" fmla="*/ 0 w 93"/>
                <a:gd name="T43" fmla="*/ 0 h 79"/>
                <a:gd name="T44" fmla="*/ 0 w 93"/>
                <a:gd name="T45" fmla="*/ 0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3"/>
                <a:gd name="T70" fmla="*/ 0 h 79"/>
                <a:gd name="T71" fmla="*/ 93 w 93"/>
                <a:gd name="T72" fmla="*/ 79 h 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3" h="79">
                  <a:moveTo>
                    <a:pt x="81" y="0"/>
                  </a:moveTo>
                  <a:lnTo>
                    <a:pt x="81" y="0"/>
                  </a:lnTo>
                  <a:lnTo>
                    <a:pt x="80" y="11"/>
                  </a:lnTo>
                  <a:lnTo>
                    <a:pt x="74" y="20"/>
                  </a:lnTo>
                  <a:lnTo>
                    <a:pt x="63" y="29"/>
                  </a:lnTo>
                  <a:lnTo>
                    <a:pt x="51" y="38"/>
                  </a:lnTo>
                  <a:lnTo>
                    <a:pt x="38" y="46"/>
                  </a:lnTo>
                  <a:lnTo>
                    <a:pt x="23" y="55"/>
                  </a:lnTo>
                  <a:lnTo>
                    <a:pt x="11" y="64"/>
                  </a:lnTo>
                  <a:lnTo>
                    <a:pt x="0" y="74"/>
                  </a:lnTo>
                  <a:lnTo>
                    <a:pt x="9" y="79"/>
                  </a:lnTo>
                  <a:lnTo>
                    <a:pt x="20" y="70"/>
                  </a:lnTo>
                  <a:lnTo>
                    <a:pt x="32" y="61"/>
                  </a:lnTo>
                  <a:lnTo>
                    <a:pt x="47" y="53"/>
                  </a:lnTo>
                  <a:lnTo>
                    <a:pt x="60" y="44"/>
                  </a:lnTo>
                  <a:lnTo>
                    <a:pt x="72" y="36"/>
                  </a:lnTo>
                  <a:lnTo>
                    <a:pt x="83" y="25"/>
                  </a:lnTo>
                  <a:lnTo>
                    <a:pt x="91" y="13"/>
                  </a:lnTo>
                  <a:lnTo>
                    <a:pt x="93" y="0"/>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6" name="Freeform 1479"/>
            <p:cNvSpPr>
              <a:spLocks/>
            </p:cNvSpPr>
            <p:nvPr/>
          </p:nvSpPr>
          <p:spPr bwMode="auto">
            <a:xfrm>
              <a:off x="955" y="2435"/>
              <a:ext cx="4" cy="8"/>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7"/>
                <a:gd name="T32" fmla="*/ 12 w 1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7">
                  <a:moveTo>
                    <a:pt x="2" y="0"/>
                  </a:moveTo>
                  <a:lnTo>
                    <a:pt x="0" y="3"/>
                  </a:lnTo>
                  <a:lnTo>
                    <a:pt x="0" y="17"/>
                  </a:lnTo>
                  <a:lnTo>
                    <a:pt x="12" y="17"/>
                  </a:lnTo>
                  <a:lnTo>
                    <a:pt x="12" y="3"/>
                  </a:lnTo>
                  <a:lnTo>
                    <a:pt x="10" y="6"/>
                  </a:lnTo>
                  <a:lnTo>
                    <a:pt x="2" y="0"/>
                  </a:lnTo>
                  <a:lnTo>
                    <a:pt x="0" y="1"/>
                  </a:lnTo>
                  <a:lnTo>
                    <a:pt x="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7" name="Freeform 1480"/>
            <p:cNvSpPr>
              <a:spLocks/>
            </p:cNvSpPr>
            <p:nvPr/>
          </p:nvSpPr>
          <p:spPr bwMode="auto">
            <a:xfrm>
              <a:off x="926" y="2442"/>
              <a:ext cx="38" cy="40"/>
            </a:xfrm>
            <a:custGeom>
              <a:avLst/>
              <a:gdLst>
                <a:gd name="T0" fmla="*/ 0 w 112"/>
                <a:gd name="T1" fmla="*/ 1 h 80"/>
                <a:gd name="T2" fmla="*/ 0 w 112"/>
                <a:gd name="T3" fmla="*/ 1 h 80"/>
                <a:gd name="T4" fmla="*/ 0 w 112"/>
                <a:gd name="T5" fmla="*/ 1 h 80"/>
                <a:gd name="T6" fmla="*/ 0 w 112"/>
                <a:gd name="T7" fmla="*/ 1 h 80"/>
                <a:gd name="T8" fmla="*/ 0 w 112"/>
                <a:gd name="T9" fmla="*/ 1 h 80"/>
                <a:gd name="T10" fmla="*/ 0 w 112"/>
                <a:gd name="T11" fmla="*/ 1 h 80"/>
                <a:gd name="T12" fmla="*/ 0 w 112"/>
                <a:gd name="T13" fmla="*/ 1 h 80"/>
                <a:gd name="T14" fmla="*/ 0 w 112"/>
                <a:gd name="T15" fmla="*/ 1 h 80"/>
                <a:gd name="T16" fmla="*/ 0 w 112"/>
                <a:gd name="T17" fmla="*/ 1 h 80"/>
                <a:gd name="T18" fmla="*/ 0 w 112"/>
                <a:gd name="T19" fmla="*/ 1 h 80"/>
                <a:gd name="T20" fmla="*/ 0 w 112"/>
                <a:gd name="T21" fmla="*/ 0 h 80"/>
                <a:gd name="T22" fmla="*/ 0 w 112"/>
                <a:gd name="T23" fmla="*/ 1 h 80"/>
                <a:gd name="T24" fmla="*/ 0 w 112"/>
                <a:gd name="T25" fmla="*/ 1 h 80"/>
                <a:gd name="T26" fmla="*/ 0 w 112"/>
                <a:gd name="T27" fmla="*/ 1 h 80"/>
                <a:gd name="T28" fmla="*/ 0 w 112"/>
                <a:gd name="T29" fmla="*/ 1 h 80"/>
                <a:gd name="T30" fmla="*/ 0 w 112"/>
                <a:gd name="T31" fmla="*/ 1 h 80"/>
                <a:gd name="T32" fmla="*/ 0 w 112"/>
                <a:gd name="T33" fmla="*/ 1 h 80"/>
                <a:gd name="T34" fmla="*/ 0 w 112"/>
                <a:gd name="T35" fmla="*/ 1 h 80"/>
                <a:gd name="T36" fmla="*/ 0 w 112"/>
                <a:gd name="T37" fmla="*/ 1 h 80"/>
                <a:gd name="T38" fmla="*/ 0 w 112"/>
                <a:gd name="T39" fmla="*/ 1 h 80"/>
                <a:gd name="T40" fmla="*/ 0 w 112"/>
                <a:gd name="T41" fmla="*/ 1 h 80"/>
                <a:gd name="T42" fmla="*/ 0 w 112"/>
                <a:gd name="T43" fmla="*/ 1 h 80"/>
                <a:gd name="T44" fmla="*/ 0 w 112"/>
                <a:gd name="T45" fmla="*/ 1 h 80"/>
                <a:gd name="T46" fmla="*/ 0 w 112"/>
                <a:gd name="T47" fmla="*/ 1 h 80"/>
                <a:gd name="T48" fmla="*/ 0 w 112"/>
                <a:gd name="T49" fmla="*/ 1 h 80"/>
                <a:gd name="T50" fmla="*/ 0 w 112"/>
                <a:gd name="T51" fmla="*/ 1 h 80"/>
                <a:gd name="T52" fmla="*/ 0 w 112"/>
                <a:gd name="T53" fmla="*/ 1 h 80"/>
                <a:gd name="T54" fmla="*/ 0 w 112"/>
                <a:gd name="T55" fmla="*/ 1 h 80"/>
                <a:gd name="T56" fmla="*/ 0 w 112"/>
                <a:gd name="T57" fmla="*/ 1 h 80"/>
                <a:gd name="T58" fmla="*/ 0 w 112"/>
                <a:gd name="T59" fmla="*/ 1 h 80"/>
                <a:gd name="T60" fmla="*/ 0 w 112"/>
                <a:gd name="T61" fmla="*/ 1 h 80"/>
                <a:gd name="T62" fmla="*/ 0 w 112"/>
                <a:gd name="T63" fmla="*/ 1 h 80"/>
                <a:gd name="T64" fmla="*/ 0 w 112"/>
                <a:gd name="T65" fmla="*/ 1 h 80"/>
                <a:gd name="T66" fmla="*/ 0 w 112"/>
                <a:gd name="T67" fmla="*/ 1 h 80"/>
                <a:gd name="T68" fmla="*/ 0 w 112"/>
                <a:gd name="T69" fmla="*/ 1 h 80"/>
                <a:gd name="T70" fmla="*/ 0 w 112"/>
                <a:gd name="T71" fmla="*/ 1 h 80"/>
                <a:gd name="T72" fmla="*/ 0 w 112"/>
                <a:gd name="T73" fmla="*/ 1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80"/>
                <a:gd name="T113" fmla="*/ 112 w 112"/>
                <a:gd name="T114" fmla="*/ 80 h 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80">
                  <a:moveTo>
                    <a:pt x="6" y="41"/>
                  </a:moveTo>
                  <a:lnTo>
                    <a:pt x="15" y="39"/>
                  </a:lnTo>
                  <a:lnTo>
                    <a:pt x="24" y="36"/>
                  </a:lnTo>
                  <a:lnTo>
                    <a:pt x="33" y="34"/>
                  </a:lnTo>
                  <a:lnTo>
                    <a:pt x="42" y="31"/>
                  </a:lnTo>
                  <a:lnTo>
                    <a:pt x="51" y="27"/>
                  </a:lnTo>
                  <a:lnTo>
                    <a:pt x="60" y="21"/>
                  </a:lnTo>
                  <a:lnTo>
                    <a:pt x="70" y="16"/>
                  </a:lnTo>
                  <a:lnTo>
                    <a:pt x="82" y="8"/>
                  </a:lnTo>
                  <a:lnTo>
                    <a:pt x="94" y="3"/>
                  </a:lnTo>
                  <a:lnTo>
                    <a:pt x="103" y="0"/>
                  </a:lnTo>
                  <a:lnTo>
                    <a:pt x="109" y="3"/>
                  </a:lnTo>
                  <a:lnTo>
                    <a:pt x="112" y="10"/>
                  </a:lnTo>
                  <a:lnTo>
                    <a:pt x="110" y="17"/>
                  </a:lnTo>
                  <a:lnTo>
                    <a:pt x="106" y="24"/>
                  </a:lnTo>
                  <a:lnTo>
                    <a:pt x="100" y="31"/>
                  </a:lnTo>
                  <a:lnTo>
                    <a:pt x="93" y="36"/>
                  </a:lnTo>
                  <a:lnTo>
                    <a:pt x="85" y="42"/>
                  </a:lnTo>
                  <a:lnTo>
                    <a:pt x="78" y="46"/>
                  </a:lnTo>
                  <a:lnTo>
                    <a:pt x="72" y="49"/>
                  </a:lnTo>
                  <a:lnTo>
                    <a:pt x="67" y="51"/>
                  </a:lnTo>
                  <a:lnTo>
                    <a:pt x="60" y="56"/>
                  </a:lnTo>
                  <a:lnTo>
                    <a:pt x="52" y="59"/>
                  </a:lnTo>
                  <a:lnTo>
                    <a:pt x="45" y="62"/>
                  </a:lnTo>
                  <a:lnTo>
                    <a:pt x="39" y="66"/>
                  </a:lnTo>
                  <a:lnTo>
                    <a:pt x="31" y="69"/>
                  </a:lnTo>
                  <a:lnTo>
                    <a:pt x="25" y="72"/>
                  </a:lnTo>
                  <a:lnTo>
                    <a:pt x="18" y="75"/>
                  </a:lnTo>
                  <a:lnTo>
                    <a:pt x="9" y="80"/>
                  </a:lnTo>
                  <a:lnTo>
                    <a:pt x="7" y="78"/>
                  </a:lnTo>
                  <a:lnTo>
                    <a:pt x="4" y="74"/>
                  </a:lnTo>
                  <a:lnTo>
                    <a:pt x="3" y="69"/>
                  </a:lnTo>
                  <a:lnTo>
                    <a:pt x="1" y="61"/>
                  </a:lnTo>
                  <a:lnTo>
                    <a:pt x="0" y="54"/>
                  </a:lnTo>
                  <a:lnTo>
                    <a:pt x="1" y="47"/>
                  </a:lnTo>
                  <a:lnTo>
                    <a:pt x="3" y="43"/>
                  </a:lnTo>
                  <a:lnTo>
                    <a:pt x="6" y="41"/>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8" name="Freeform 1481"/>
            <p:cNvSpPr>
              <a:spLocks/>
            </p:cNvSpPr>
            <p:nvPr/>
          </p:nvSpPr>
          <p:spPr bwMode="auto">
            <a:xfrm>
              <a:off x="928" y="2445"/>
              <a:ext cx="27" cy="19"/>
            </a:xfrm>
            <a:custGeom>
              <a:avLst/>
              <a:gdLst>
                <a:gd name="T0" fmla="*/ 0 w 83"/>
                <a:gd name="T1" fmla="*/ 0 h 40"/>
                <a:gd name="T2" fmla="*/ 0 w 83"/>
                <a:gd name="T3" fmla="*/ 0 h 40"/>
                <a:gd name="T4" fmla="*/ 0 w 83"/>
                <a:gd name="T5" fmla="*/ 0 h 40"/>
                <a:gd name="T6" fmla="*/ 0 w 83"/>
                <a:gd name="T7" fmla="*/ 0 h 40"/>
                <a:gd name="T8" fmla="*/ 0 w 83"/>
                <a:gd name="T9" fmla="*/ 0 h 40"/>
                <a:gd name="T10" fmla="*/ 0 w 83"/>
                <a:gd name="T11" fmla="*/ 0 h 40"/>
                <a:gd name="T12" fmla="*/ 0 w 83"/>
                <a:gd name="T13" fmla="*/ 0 h 40"/>
                <a:gd name="T14" fmla="*/ 0 w 83"/>
                <a:gd name="T15" fmla="*/ 0 h 40"/>
                <a:gd name="T16" fmla="*/ 0 w 83"/>
                <a:gd name="T17" fmla="*/ 0 h 40"/>
                <a:gd name="T18" fmla="*/ 0 w 83"/>
                <a:gd name="T19" fmla="*/ 0 h 40"/>
                <a:gd name="T20" fmla="*/ 0 w 83"/>
                <a:gd name="T21" fmla="*/ 0 h 40"/>
                <a:gd name="T22" fmla="*/ 0 w 83"/>
                <a:gd name="T23" fmla="*/ 0 h 40"/>
                <a:gd name="T24" fmla="*/ 0 w 83"/>
                <a:gd name="T25" fmla="*/ 0 h 40"/>
                <a:gd name="T26" fmla="*/ 0 w 83"/>
                <a:gd name="T27" fmla="*/ 0 h 40"/>
                <a:gd name="T28" fmla="*/ 0 w 83"/>
                <a:gd name="T29" fmla="*/ 0 h 40"/>
                <a:gd name="T30" fmla="*/ 0 w 83"/>
                <a:gd name="T31" fmla="*/ 0 h 40"/>
                <a:gd name="T32" fmla="*/ 0 w 83"/>
                <a:gd name="T33" fmla="*/ 0 h 40"/>
                <a:gd name="T34" fmla="*/ 0 w 83"/>
                <a:gd name="T35" fmla="*/ 0 h 40"/>
                <a:gd name="T36" fmla="*/ 0 w 83"/>
                <a:gd name="T37" fmla="*/ 0 h 40"/>
                <a:gd name="T38" fmla="*/ 0 w 83"/>
                <a:gd name="T39" fmla="*/ 0 h 40"/>
                <a:gd name="T40" fmla="*/ 0 w 83"/>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40"/>
                <a:gd name="T65" fmla="*/ 83 w 83"/>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40">
                  <a:moveTo>
                    <a:pt x="74" y="0"/>
                  </a:moveTo>
                  <a:lnTo>
                    <a:pt x="74" y="0"/>
                  </a:lnTo>
                  <a:lnTo>
                    <a:pt x="62" y="8"/>
                  </a:lnTo>
                  <a:lnTo>
                    <a:pt x="53" y="13"/>
                  </a:lnTo>
                  <a:lnTo>
                    <a:pt x="44" y="18"/>
                  </a:lnTo>
                  <a:lnTo>
                    <a:pt x="35" y="23"/>
                  </a:lnTo>
                  <a:lnTo>
                    <a:pt x="26" y="25"/>
                  </a:lnTo>
                  <a:lnTo>
                    <a:pt x="18" y="27"/>
                  </a:lnTo>
                  <a:lnTo>
                    <a:pt x="9" y="29"/>
                  </a:lnTo>
                  <a:lnTo>
                    <a:pt x="0" y="31"/>
                  </a:lnTo>
                  <a:lnTo>
                    <a:pt x="3" y="40"/>
                  </a:lnTo>
                  <a:lnTo>
                    <a:pt x="12" y="38"/>
                  </a:lnTo>
                  <a:lnTo>
                    <a:pt x="21" y="36"/>
                  </a:lnTo>
                  <a:lnTo>
                    <a:pt x="32" y="34"/>
                  </a:lnTo>
                  <a:lnTo>
                    <a:pt x="41" y="29"/>
                  </a:lnTo>
                  <a:lnTo>
                    <a:pt x="50" y="25"/>
                  </a:lnTo>
                  <a:lnTo>
                    <a:pt x="59" y="19"/>
                  </a:lnTo>
                  <a:lnTo>
                    <a:pt x="71" y="14"/>
                  </a:lnTo>
                  <a:lnTo>
                    <a:pt x="83" y="7"/>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9" name="Freeform 1482"/>
            <p:cNvSpPr>
              <a:spLocks/>
            </p:cNvSpPr>
            <p:nvPr/>
          </p:nvSpPr>
          <p:spPr bwMode="auto">
            <a:xfrm>
              <a:off x="952" y="2440"/>
              <a:ext cx="14" cy="8"/>
            </a:xfrm>
            <a:custGeom>
              <a:avLst/>
              <a:gdLst>
                <a:gd name="T0" fmla="*/ 0 w 40"/>
                <a:gd name="T1" fmla="*/ 0 h 17"/>
                <a:gd name="T2" fmla="*/ 0 w 40"/>
                <a:gd name="T3" fmla="*/ 0 h 17"/>
                <a:gd name="T4" fmla="*/ 0 w 40"/>
                <a:gd name="T5" fmla="*/ 0 h 17"/>
                <a:gd name="T6" fmla="*/ 0 w 40"/>
                <a:gd name="T7" fmla="*/ 0 h 17"/>
                <a:gd name="T8" fmla="*/ 0 w 40"/>
                <a:gd name="T9" fmla="*/ 0 h 17"/>
                <a:gd name="T10" fmla="*/ 0 w 40"/>
                <a:gd name="T11" fmla="*/ 0 h 17"/>
                <a:gd name="T12" fmla="*/ 0 w 40"/>
                <a:gd name="T13" fmla="*/ 0 h 17"/>
                <a:gd name="T14" fmla="*/ 0 w 40"/>
                <a:gd name="T15" fmla="*/ 0 h 17"/>
                <a:gd name="T16" fmla="*/ 0 w 40"/>
                <a:gd name="T17" fmla="*/ 0 h 17"/>
                <a:gd name="T18" fmla="*/ 0 w 40"/>
                <a:gd name="T19" fmla="*/ 0 h 17"/>
                <a:gd name="T20" fmla="*/ 0 w 40"/>
                <a:gd name="T21" fmla="*/ 0 h 17"/>
                <a:gd name="T22" fmla="*/ 0 w 40"/>
                <a:gd name="T23" fmla="*/ 0 h 17"/>
                <a:gd name="T24" fmla="*/ 0 w 40"/>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7"/>
                <a:gd name="T41" fmla="*/ 40 w 4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7">
                  <a:moveTo>
                    <a:pt x="40" y="15"/>
                  </a:moveTo>
                  <a:lnTo>
                    <a:pt x="40" y="15"/>
                  </a:lnTo>
                  <a:lnTo>
                    <a:pt x="35" y="6"/>
                  </a:lnTo>
                  <a:lnTo>
                    <a:pt x="25" y="0"/>
                  </a:lnTo>
                  <a:lnTo>
                    <a:pt x="13" y="5"/>
                  </a:lnTo>
                  <a:lnTo>
                    <a:pt x="0" y="10"/>
                  </a:lnTo>
                  <a:lnTo>
                    <a:pt x="9" y="17"/>
                  </a:lnTo>
                  <a:lnTo>
                    <a:pt x="19" y="11"/>
                  </a:lnTo>
                  <a:lnTo>
                    <a:pt x="25" y="9"/>
                  </a:lnTo>
                  <a:lnTo>
                    <a:pt x="26" y="10"/>
                  </a:lnTo>
                  <a:lnTo>
                    <a:pt x="28" y="15"/>
                  </a:lnTo>
                  <a:lnTo>
                    <a:pt x="4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0" name="Freeform 1483"/>
            <p:cNvSpPr>
              <a:spLocks/>
            </p:cNvSpPr>
            <p:nvPr/>
          </p:nvSpPr>
          <p:spPr bwMode="auto">
            <a:xfrm>
              <a:off x="948" y="2447"/>
              <a:ext cx="18" cy="22"/>
            </a:xfrm>
            <a:custGeom>
              <a:avLst/>
              <a:gdLst>
                <a:gd name="T0" fmla="*/ 0 w 54"/>
                <a:gd name="T1" fmla="*/ 0 h 45"/>
                <a:gd name="T2" fmla="*/ 0 w 54"/>
                <a:gd name="T3" fmla="*/ 0 h 45"/>
                <a:gd name="T4" fmla="*/ 0 w 54"/>
                <a:gd name="T5" fmla="*/ 0 h 45"/>
                <a:gd name="T6" fmla="*/ 0 w 54"/>
                <a:gd name="T7" fmla="*/ 0 h 45"/>
                <a:gd name="T8" fmla="*/ 0 w 54"/>
                <a:gd name="T9" fmla="*/ 0 h 45"/>
                <a:gd name="T10" fmla="*/ 0 w 54"/>
                <a:gd name="T11" fmla="*/ 0 h 45"/>
                <a:gd name="T12" fmla="*/ 0 w 54"/>
                <a:gd name="T13" fmla="*/ 0 h 45"/>
                <a:gd name="T14" fmla="*/ 0 w 54"/>
                <a:gd name="T15" fmla="*/ 0 h 45"/>
                <a:gd name="T16" fmla="*/ 0 w 54"/>
                <a:gd name="T17" fmla="*/ 0 h 45"/>
                <a:gd name="T18" fmla="*/ 0 w 54"/>
                <a:gd name="T19" fmla="*/ 0 h 45"/>
                <a:gd name="T20" fmla="*/ 0 w 54"/>
                <a:gd name="T21" fmla="*/ 0 h 45"/>
                <a:gd name="T22" fmla="*/ 0 w 54"/>
                <a:gd name="T23" fmla="*/ 0 h 45"/>
                <a:gd name="T24" fmla="*/ 0 w 54"/>
                <a:gd name="T25" fmla="*/ 0 h 45"/>
                <a:gd name="T26" fmla="*/ 0 w 54"/>
                <a:gd name="T27" fmla="*/ 0 h 45"/>
                <a:gd name="T28" fmla="*/ 0 w 54"/>
                <a:gd name="T29" fmla="*/ 0 h 45"/>
                <a:gd name="T30" fmla="*/ 0 w 54"/>
                <a:gd name="T31" fmla="*/ 0 h 45"/>
                <a:gd name="T32" fmla="*/ 0 w 54"/>
                <a:gd name="T33" fmla="*/ 0 h 45"/>
                <a:gd name="T34" fmla="*/ 0 w 54"/>
                <a:gd name="T35" fmla="*/ 0 h 45"/>
                <a:gd name="T36" fmla="*/ 0 w 54"/>
                <a:gd name="T37" fmla="*/ 0 h 45"/>
                <a:gd name="T38" fmla="*/ 0 w 54"/>
                <a:gd name="T39" fmla="*/ 0 h 45"/>
                <a:gd name="T40" fmla="*/ 0 w 54"/>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45"/>
                <a:gd name="T65" fmla="*/ 54 w 54"/>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45">
                  <a:moveTo>
                    <a:pt x="6" y="45"/>
                  </a:moveTo>
                  <a:lnTo>
                    <a:pt x="6" y="45"/>
                  </a:lnTo>
                  <a:lnTo>
                    <a:pt x="11" y="43"/>
                  </a:lnTo>
                  <a:lnTo>
                    <a:pt x="17" y="39"/>
                  </a:lnTo>
                  <a:lnTo>
                    <a:pt x="26" y="35"/>
                  </a:lnTo>
                  <a:lnTo>
                    <a:pt x="33" y="30"/>
                  </a:lnTo>
                  <a:lnTo>
                    <a:pt x="40" y="24"/>
                  </a:lnTo>
                  <a:lnTo>
                    <a:pt x="48" y="17"/>
                  </a:lnTo>
                  <a:lnTo>
                    <a:pt x="52" y="8"/>
                  </a:lnTo>
                  <a:lnTo>
                    <a:pt x="54" y="0"/>
                  </a:lnTo>
                  <a:lnTo>
                    <a:pt x="42" y="0"/>
                  </a:lnTo>
                  <a:lnTo>
                    <a:pt x="40" y="6"/>
                  </a:lnTo>
                  <a:lnTo>
                    <a:pt x="36" y="12"/>
                  </a:lnTo>
                  <a:lnTo>
                    <a:pt x="31" y="18"/>
                  </a:lnTo>
                  <a:lnTo>
                    <a:pt x="24" y="23"/>
                  </a:lnTo>
                  <a:lnTo>
                    <a:pt x="17" y="29"/>
                  </a:lnTo>
                  <a:lnTo>
                    <a:pt x="11" y="33"/>
                  </a:lnTo>
                  <a:lnTo>
                    <a:pt x="5" y="36"/>
                  </a:lnTo>
                  <a:lnTo>
                    <a:pt x="0" y="38"/>
                  </a:lnTo>
                  <a:lnTo>
                    <a:pt x="6"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1" name="Freeform 1484"/>
            <p:cNvSpPr>
              <a:spLocks/>
            </p:cNvSpPr>
            <p:nvPr/>
          </p:nvSpPr>
          <p:spPr bwMode="auto">
            <a:xfrm>
              <a:off x="928" y="2466"/>
              <a:ext cx="22" cy="17"/>
            </a:xfrm>
            <a:custGeom>
              <a:avLst/>
              <a:gdLst>
                <a:gd name="T0" fmla="*/ 0 w 64"/>
                <a:gd name="T1" fmla="*/ 0 h 35"/>
                <a:gd name="T2" fmla="*/ 0 w 64"/>
                <a:gd name="T3" fmla="*/ 0 h 35"/>
                <a:gd name="T4" fmla="*/ 0 w 64"/>
                <a:gd name="T5" fmla="*/ 0 h 35"/>
                <a:gd name="T6" fmla="*/ 0 w 64"/>
                <a:gd name="T7" fmla="*/ 0 h 35"/>
                <a:gd name="T8" fmla="*/ 0 w 64"/>
                <a:gd name="T9" fmla="*/ 0 h 35"/>
                <a:gd name="T10" fmla="*/ 0 w 64"/>
                <a:gd name="T11" fmla="*/ 0 h 35"/>
                <a:gd name="T12" fmla="*/ 0 w 64"/>
                <a:gd name="T13" fmla="*/ 0 h 35"/>
                <a:gd name="T14" fmla="*/ 0 w 64"/>
                <a:gd name="T15" fmla="*/ 0 h 35"/>
                <a:gd name="T16" fmla="*/ 0 w 64"/>
                <a:gd name="T17" fmla="*/ 0 h 35"/>
                <a:gd name="T18" fmla="*/ 0 w 64"/>
                <a:gd name="T19" fmla="*/ 0 h 35"/>
                <a:gd name="T20" fmla="*/ 0 w 64"/>
                <a:gd name="T21" fmla="*/ 0 h 35"/>
                <a:gd name="T22" fmla="*/ 0 w 64"/>
                <a:gd name="T23" fmla="*/ 0 h 35"/>
                <a:gd name="T24" fmla="*/ 0 w 64"/>
                <a:gd name="T25" fmla="*/ 0 h 35"/>
                <a:gd name="T26" fmla="*/ 0 w 64"/>
                <a:gd name="T27" fmla="*/ 0 h 35"/>
                <a:gd name="T28" fmla="*/ 0 w 64"/>
                <a:gd name="T29" fmla="*/ 0 h 35"/>
                <a:gd name="T30" fmla="*/ 0 w 64"/>
                <a:gd name="T31" fmla="*/ 0 h 35"/>
                <a:gd name="T32" fmla="*/ 0 w 64"/>
                <a:gd name="T33" fmla="*/ 0 h 35"/>
                <a:gd name="T34" fmla="*/ 0 w 64"/>
                <a:gd name="T35" fmla="*/ 0 h 35"/>
                <a:gd name="T36" fmla="*/ 0 w 64"/>
                <a:gd name="T37" fmla="*/ 0 h 35"/>
                <a:gd name="T38" fmla="*/ 0 w 64"/>
                <a:gd name="T39" fmla="*/ 0 h 35"/>
                <a:gd name="T40" fmla="*/ 0 w 64"/>
                <a:gd name="T41" fmla="*/ 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35"/>
                <a:gd name="T65" fmla="*/ 64 w 64"/>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35">
                  <a:moveTo>
                    <a:pt x="6" y="35"/>
                  </a:moveTo>
                  <a:lnTo>
                    <a:pt x="6" y="35"/>
                  </a:lnTo>
                  <a:lnTo>
                    <a:pt x="15" y="30"/>
                  </a:lnTo>
                  <a:lnTo>
                    <a:pt x="22" y="27"/>
                  </a:lnTo>
                  <a:lnTo>
                    <a:pt x="28" y="24"/>
                  </a:lnTo>
                  <a:lnTo>
                    <a:pt x="36" y="21"/>
                  </a:lnTo>
                  <a:lnTo>
                    <a:pt x="42" y="18"/>
                  </a:lnTo>
                  <a:lnTo>
                    <a:pt x="49" y="14"/>
                  </a:lnTo>
                  <a:lnTo>
                    <a:pt x="57" y="11"/>
                  </a:lnTo>
                  <a:lnTo>
                    <a:pt x="64" y="7"/>
                  </a:lnTo>
                  <a:lnTo>
                    <a:pt x="58" y="0"/>
                  </a:lnTo>
                  <a:lnTo>
                    <a:pt x="51" y="5"/>
                  </a:lnTo>
                  <a:lnTo>
                    <a:pt x="43" y="8"/>
                  </a:lnTo>
                  <a:lnTo>
                    <a:pt x="36" y="11"/>
                  </a:lnTo>
                  <a:lnTo>
                    <a:pt x="30" y="14"/>
                  </a:lnTo>
                  <a:lnTo>
                    <a:pt x="22" y="18"/>
                  </a:lnTo>
                  <a:lnTo>
                    <a:pt x="16" y="21"/>
                  </a:lnTo>
                  <a:lnTo>
                    <a:pt x="9" y="24"/>
                  </a:lnTo>
                  <a:lnTo>
                    <a:pt x="0" y="28"/>
                  </a:lnTo>
                  <a:lnTo>
                    <a:pt x="6"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2" name="Freeform 1485"/>
            <p:cNvSpPr>
              <a:spLocks/>
            </p:cNvSpPr>
            <p:nvPr/>
          </p:nvSpPr>
          <p:spPr bwMode="auto">
            <a:xfrm>
              <a:off x="924" y="2460"/>
              <a:ext cx="6" cy="23"/>
            </a:xfrm>
            <a:custGeom>
              <a:avLst/>
              <a:gdLst>
                <a:gd name="T0" fmla="*/ 0 w 18"/>
                <a:gd name="T1" fmla="*/ 0 h 47"/>
                <a:gd name="T2" fmla="*/ 0 w 18"/>
                <a:gd name="T3" fmla="*/ 0 h 47"/>
                <a:gd name="T4" fmla="*/ 0 w 18"/>
                <a:gd name="T5" fmla="*/ 0 h 47"/>
                <a:gd name="T6" fmla="*/ 0 w 18"/>
                <a:gd name="T7" fmla="*/ 0 h 47"/>
                <a:gd name="T8" fmla="*/ 0 w 18"/>
                <a:gd name="T9" fmla="*/ 0 h 47"/>
                <a:gd name="T10" fmla="*/ 0 w 18"/>
                <a:gd name="T11" fmla="*/ 0 h 47"/>
                <a:gd name="T12" fmla="*/ 0 w 18"/>
                <a:gd name="T13" fmla="*/ 0 h 47"/>
                <a:gd name="T14" fmla="*/ 0 w 18"/>
                <a:gd name="T15" fmla="*/ 0 h 47"/>
                <a:gd name="T16" fmla="*/ 0 w 18"/>
                <a:gd name="T17" fmla="*/ 0 h 47"/>
                <a:gd name="T18" fmla="*/ 0 w 18"/>
                <a:gd name="T19" fmla="*/ 0 h 47"/>
                <a:gd name="T20" fmla="*/ 0 w 18"/>
                <a:gd name="T21" fmla="*/ 0 h 47"/>
                <a:gd name="T22" fmla="*/ 0 w 18"/>
                <a:gd name="T23" fmla="*/ 0 h 47"/>
                <a:gd name="T24" fmla="*/ 0 w 18"/>
                <a:gd name="T25" fmla="*/ 0 h 47"/>
                <a:gd name="T26" fmla="*/ 0 w 18"/>
                <a:gd name="T27" fmla="*/ 0 h 47"/>
                <a:gd name="T28" fmla="*/ 0 w 18"/>
                <a:gd name="T29" fmla="*/ 0 h 47"/>
                <a:gd name="T30" fmla="*/ 0 w 18"/>
                <a:gd name="T31" fmla="*/ 0 h 47"/>
                <a:gd name="T32" fmla="*/ 0 w 18"/>
                <a:gd name="T33" fmla="*/ 0 h 47"/>
                <a:gd name="T34" fmla="*/ 0 w 18"/>
                <a:gd name="T35" fmla="*/ 0 h 47"/>
                <a:gd name="T36" fmla="*/ 0 w 18"/>
                <a:gd name="T37" fmla="*/ 0 h 47"/>
                <a:gd name="T38" fmla="*/ 0 w 18"/>
                <a:gd name="T39" fmla="*/ 0 h 47"/>
                <a:gd name="T40" fmla="*/ 0 w 18"/>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47"/>
                <a:gd name="T65" fmla="*/ 18 w 18"/>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47">
                  <a:moveTo>
                    <a:pt x="10" y="0"/>
                  </a:moveTo>
                  <a:lnTo>
                    <a:pt x="12" y="0"/>
                  </a:lnTo>
                  <a:lnTo>
                    <a:pt x="3" y="5"/>
                  </a:lnTo>
                  <a:lnTo>
                    <a:pt x="1" y="10"/>
                  </a:lnTo>
                  <a:lnTo>
                    <a:pt x="0" y="18"/>
                  </a:lnTo>
                  <a:lnTo>
                    <a:pt x="1" y="26"/>
                  </a:lnTo>
                  <a:lnTo>
                    <a:pt x="3" y="34"/>
                  </a:lnTo>
                  <a:lnTo>
                    <a:pt x="4" y="39"/>
                  </a:lnTo>
                  <a:lnTo>
                    <a:pt x="9" y="45"/>
                  </a:lnTo>
                  <a:lnTo>
                    <a:pt x="18" y="47"/>
                  </a:lnTo>
                  <a:lnTo>
                    <a:pt x="12" y="40"/>
                  </a:lnTo>
                  <a:lnTo>
                    <a:pt x="18" y="40"/>
                  </a:lnTo>
                  <a:lnTo>
                    <a:pt x="16" y="37"/>
                  </a:lnTo>
                  <a:lnTo>
                    <a:pt x="15" y="32"/>
                  </a:lnTo>
                  <a:lnTo>
                    <a:pt x="13" y="24"/>
                  </a:lnTo>
                  <a:lnTo>
                    <a:pt x="12" y="18"/>
                  </a:lnTo>
                  <a:lnTo>
                    <a:pt x="13" y="12"/>
                  </a:lnTo>
                  <a:lnTo>
                    <a:pt x="15" y="9"/>
                  </a:lnTo>
                  <a:lnTo>
                    <a:pt x="12" y="9"/>
                  </a:lnTo>
                  <a:lnTo>
                    <a:pt x="13" y="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3" name="Freeform 1486"/>
            <p:cNvSpPr>
              <a:spLocks/>
            </p:cNvSpPr>
            <p:nvPr/>
          </p:nvSpPr>
          <p:spPr bwMode="auto">
            <a:xfrm>
              <a:off x="945" y="2443"/>
              <a:ext cx="24" cy="49"/>
            </a:xfrm>
            <a:custGeom>
              <a:avLst/>
              <a:gdLst>
                <a:gd name="T0" fmla="*/ 0 w 71"/>
                <a:gd name="T1" fmla="*/ 0 h 98"/>
                <a:gd name="T2" fmla="*/ 0 w 71"/>
                <a:gd name="T3" fmla="*/ 1 h 98"/>
                <a:gd name="T4" fmla="*/ 0 w 71"/>
                <a:gd name="T5" fmla="*/ 1 h 98"/>
                <a:gd name="T6" fmla="*/ 0 w 71"/>
                <a:gd name="T7" fmla="*/ 1 h 98"/>
                <a:gd name="T8" fmla="*/ 0 w 71"/>
                <a:gd name="T9" fmla="*/ 1 h 98"/>
                <a:gd name="T10" fmla="*/ 0 w 71"/>
                <a:gd name="T11" fmla="*/ 1 h 98"/>
                <a:gd name="T12" fmla="*/ 0 w 71"/>
                <a:gd name="T13" fmla="*/ 1 h 98"/>
                <a:gd name="T14" fmla="*/ 0 w 71"/>
                <a:gd name="T15" fmla="*/ 1 h 98"/>
                <a:gd name="T16" fmla="*/ 0 w 71"/>
                <a:gd name="T17" fmla="*/ 1 h 98"/>
                <a:gd name="T18" fmla="*/ 0 w 71"/>
                <a:gd name="T19" fmla="*/ 1 h 98"/>
                <a:gd name="T20" fmla="*/ 0 w 71"/>
                <a:gd name="T21" fmla="*/ 1 h 98"/>
                <a:gd name="T22" fmla="*/ 0 w 71"/>
                <a:gd name="T23" fmla="*/ 1 h 98"/>
                <a:gd name="T24" fmla="*/ 0 w 71"/>
                <a:gd name="T25" fmla="*/ 1 h 98"/>
                <a:gd name="T26" fmla="*/ 0 w 71"/>
                <a:gd name="T27" fmla="*/ 1 h 98"/>
                <a:gd name="T28" fmla="*/ 0 w 71"/>
                <a:gd name="T29" fmla="*/ 1 h 98"/>
                <a:gd name="T30" fmla="*/ 0 w 71"/>
                <a:gd name="T31" fmla="*/ 1 h 98"/>
                <a:gd name="T32" fmla="*/ 0 w 71"/>
                <a:gd name="T33" fmla="*/ 1 h 98"/>
                <a:gd name="T34" fmla="*/ 0 w 71"/>
                <a:gd name="T35" fmla="*/ 1 h 98"/>
                <a:gd name="T36" fmla="*/ 0 w 71"/>
                <a:gd name="T37" fmla="*/ 1 h 98"/>
                <a:gd name="T38" fmla="*/ 0 w 71"/>
                <a:gd name="T39" fmla="*/ 1 h 98"/>
                <a:gd name="T40" fmla="*/ 0 w 71"/>
                <a:gd name="T41" fmla="*/ 1 h 98"/>
                <a:gd name="T42" fmla="*/ 0 w 71"/>
                <a:gd name="T43" fmla="*/ 0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98"/>
                <a:gd name="T68" fmla="*/ 71 w 71"/>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98">
                  <a:moveTo>
                    <a:pt x="70" y="0"/>
                  </a:moveTo>
                  <a:lnTo>
                    <a:pt x="71" y="4"/>
                  </a:lnTo>
                  <a:lnTo>
                    <a:pt x="71" y="10"/>
                  </a:lnTo>
                  <a:lnTo>
                    <a:pt x="70" y="14"/>
                  </a:lnTo>
                  <a:lnTo>
                    <a:pt x="70" y="19"/>
                  </a:lnTo>
                  <a:lnTo>
                    <a:pt x="68" y="24"/>
                  </a:lnTo>
                  <a:lnTo>
                    <a:pt x="67" y="29"/>
                  </a:lnTo>
                  <a:lnTo>
                    <a:pt x="64" y="33"/>
                  </a:lnTo>
                  <a:lnTo>
                    <a:pt x="62" y="38"/>
                  </a:lnTo>
                  <a:lnTo>
                    <a:pt x="59" y="43"/>
                  </a:lnTo>
                  <a:lnTo>
                    <a:pt x="56" y="48"/>
                  </a:lnTo>
                  <a:lnTo>
                    <a:pt x="52" y="54"/>
                  </a:lnTo>
                  <a:lnTo>
                    <a:pt x="47" y="59"/>
                  </a:lnTo>
                  <a:lnTo>
                    <a:pt x="41" y="64"/>
                  </a:lnTo>
                  <a:lnTo>
                    <a:pt x="37" y="69"/>
                  </a:lnTo>
                  <a:lnTo>
                    <a:pt x="31" y="73"/>
                  </a:lnTo>
                  <a:lnTo>
                    <a:pt x="27" y="79"/>
                  </a:lnTo>
                  <a:lnTo>
                    <a:pt x="21" y="84"/>
                  </a:lnTo>
                  <a:lnTo>
                    <a:pt x="15" y="88"/>
                  </a:lnTo>
                  <a:lnTo>
                    <a:pt x="7" y="94"/>
                  </a:lnTo>
                  <a:lnTo>
                    <a:pt x="0" y="98"/>
                  </a:lnTo>
                  <a:lnTo>
                    <a:pt x="70" y="0"/>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 name="Freeform 1487"/>
            <p:cNvSpPr>
              <a:spLocks/>
            </p:cNvSpPr>
            <p:nvPr/>
          </p:nvSpPr>
          <p:spPr bwMode="auto">
            <a:xfrm>
              <a:off x="967" y="2441"/>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4"/>
                  </a:moveTo>
                  <a:lnTo>
                    <a:pt x="9" y="0"/>
                  </a:lnTo>
                  <a:lnTo>
                    <a:pt x="4" y="0"/>
                  </a:lnTo>
                  <a:lnTo>
                    <a:pt x="1" y="3"/>
                  </a:lnTo>
                  <a:lnTo>
                    <a:pt x="0" y="6"/>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5" name="Freeform 1488"/>
            <p:cNvSpPr>
              <a:spLocks/>
            </p:cNvSpPr>
            <p:nvPr/>
          </p:nvSpPr>
          <p:spPr bwMode="auto">
            <a:xfrm>
              <a:off x="964" y="2442"/>
              <a:ext cx="7" cy="20"/>
            </a:xfrm>
            <a:custGeom>
              <a:avLst/>
              <a:gdLst>
                <a:gd name="T0" fmla="*/ 0 w 21"/>
                <a:gd name="T1" fmla="*/ 1 h 40"/>
                <a:gd name="T2" fmla="*/ 0 w 21"/>
                <a:gd name="T3" fmla="*/ 1 h 40"/>
                <a:gd name="T4" fmla="*/ 0 w 21"/>
                <a:gd name="T5" fmla="*/ 1 h 40"/>
                <a:gd name="T6" fmla="*/ 0 w 21"/>
                <a:gd name="T7" fmla="*/ 1 h 40"/>
                <a:gd name="T8" fmla="*/ 0 w 21"/>
                <a:gd name="T9" fmla="*/ 1 h 40"/>
                <a:gd name="T10" fmla="*/ 0 w 21"/>
                <a:gd name="T11" fmla="*/ 1 h 40"/>
                <a:gd name="T12" fmla="*/ 0 w 21"/>
                <a:gd name="T13" fmla="*/ 1 h 40"/>
                <a:gd name="T14" fmla="*/ 0 w 21"/>
                <a:gd name="T15" fmla="*/ 1 h 40"/>
                <a:gd name="T16" fmla="*/ 0 w 21"/>
                <a:gd name="T17" fmla="*/ 1 h 40"/>
                <a:gd name="T18" fmla="*/ 0 w 21"/>
                <a:gd name="T19" fmla="*/ 0 h 40"/>
                <a:gd name="T20" fmla="*/ 0 w 21"/>
                <a:gd name="T21" fmla="*/ 1 h 40"/>
                <a:gd name="T22" fmla="*/ 0 w 21"/>
                <a:gd name="T23" fmla="*/ 1 h 40"/>
                <a:gd name="T24" fmla="*/ 0 w 21"/>
                <a:gd name="T25" fmla="*/ 1 h 40"/>
                <a:gd name="T26" fmla="*/ 0 w 21"/>
                <a:gd name="T27" fmla="*/ 1 h 40"/>
                <a:gd name="T28" fmla="*/ 0 w 21"/>
                <a:gd name="T29" fmla="*/ 1 h 40"/>
                <a:gd name="T30" fmla="*/ 0 w 21"/>
                <a:gd name="T31" fmla="*/ 1 h 40"/>
                <a:gd name="T32" fmla="*/ 0 w 21"/>
                <a:gd name="T33" fmla="*/ 1 h 40"/>
                <a:gd name="T34" fmla="*/ 0 w 21"/>
                <a:gd name="T35" fmla="*/ 1 h 40"/>
                <a:gd name="T36" fmla="*/ 0 w 21"/>
                <a:gd name="T37" fmla="*/ 1 h 40"/>
                <a:gd name="T38" fmla="*/ 0 w 21"/>
                <a:gd name="T39" fmla="*/ 1 h 40"/>
                <a:gd name="T40" fmla="*/ 0 w 21"/>
                <a:gd name="T41" fmla="*/ 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40"/>
                <a:gd name="T65" fmla="*/ 21 w 21"/>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40">
                  <a:moveTo>
                    <a:pt x="12" y="40"/>
                  </a:moveTo>
                  <a:lnTo>
                    <a:pt x="12" y="40"/>
                  </a:lnTo>
                  <a:lnTo>
                    <a:pt x="14" y="35"/>
                  </a:lnTo>
                  <a:lnTo>
                    <a:pt x="17" y="31"/>
                  </a:lnTo>
                  <a:lnTo>
                    <a:pt x="18" y="26"/>
                  </a:lnTo>
                  <a:lnTo>
                    <a:pt x="20" y="20"/>
                  </a:lnTo>
                  <a:lnTo>
                    <a:pt x="20" y="15"/>
                  </a:lnTo>
                  <a:lnTo>
                    <a:pt x="21" y="11"/>
                  </a:lnTo>
                  <a:lnTo>
                    <a:pt x="21" y="5"/>
                  </a:lnTo>
                  <a:lnTo>
                    <a:pt x="20" y="0"/>
                  </a:lnTo>
                  <a:lnTo>
                    <a:pt x="8" y="2"/>
                  </a:lnTo>
                  <a:lnTo>
                    <a:pt x="9" y="5"/>
                  </a:lnTo>
                  <a:lnTo>
                    <a:pt x="9" y="11"/>
                  </a:lnTo>
                  <a:lnTo>
                    <a:pt x="8" y="15"/>
                  </a:lnTo>
                  <a:lnTo>
                    <a:pt x="8" y="20"/>
                  </a:lnTo>
                  <a:lnTo>
                    <a:pt x="6" y="23"/>
                  </a:lnTo>
                  <a:lnTo>
                    <a:pt x="5" y="29"/>
                  </a:lnTo>
                  <a:lnTo>
                    <a:pt x="2" y="33"/>
                  </a:lnTo>
                  <a:lnTo>
                    <a:pt x="0" y="38"/>
                  </a:lnTo>
                  <a:lnTo>
                    <a:pt x="1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6" name="Freeform 1489"/>
            <p:cNvSpPr>
              <a:spLocks/>
            </p:cNvSpPr>
            <p:nvPr/>
          </p:nvSpPr>
          <p:spPr bwMode="auto">
            <a:xfrm>
              <a:off x="953" y="2461"/>
              <a:ext cx="15" cy="22"/>
            </a:xfrm>
            <a:custGeom>
              <a:avLst/>
              <a:gdLst>
                <a:gd name="T0" fmla="*/ 0 w 46"/>
                <a:gd name="T1" fmla="*/ 1 h 44"/>
                <a:gd name="T2" fmla="*/ 0 w 46"/>
                <a:gd name="T3" fmla="*/ 1 h 44"/>
                <a:gd name="T4" fmla="*/ 0 w 46"/>
                <a:gd name="T5" fmla="*/ 1 h 44"/>
                <a:gd name="T6" fmla="*/ 0 w 46"/>
                <a:gd name="T7" fmla="*/ 1 h 44"/>
                <a:gd name="T8" fmla="*/ 0 w 46"/>
                <a:gd name="T9" fmla="*/ 1 h 44"/>
                <a:gd name="T10" fmla="*/ 0 w 46"/>
                <a:gd name="T11" fmla="*/ 1 h 44"/>
                <a:gd name="T12" fmla="*/ 0 w 46"/>
                <a:gd name="T13" fmla="*/ 1 h 44"/>
                <a:gd name="T14" fmla="*/ 0 w 46"/>
                <a:gd name="T15" fmla="*/ 1 h 44"/>
                <a:gd name="T16" fmla="*/ 0 w 46"/>
                <a:gd name="T17" fmla="*/ 1 h 44"/>
                <a:gd name="T18" fmla="*/ 0 w 46"/>
                <a:gd name="T19" fmla="*/ 1 h 44"/>
                <a:gd name="T20" fmla="*/ 0 w 46"/>
                <a:gd name="T21" fmla="*/ 0 h 44"/>
                <a:gd name="T22" fmla="*/ 0 w 46"/>
                <a:gd name="T23" fmla="*/ 1 h 44"/>
                <a:gd name="T24" fmla="*/ 0 w 46"/>
                <a:gd name="T25" fmla="*/ 1 h 44"/>
                <a:gd name="T26" fmla="*/ 0 w 46"/>
                <a:gd name="T27" fmla="*/ 1 h 44"/>
                <a:gd name="T28" fmla="*/ 0 w 46"/>
                <a:gd name="T29" fmla="*/ 1 h 44"/>
                <a:gd name="T30" fmla="*/ 0 w 46"/>
                <a:gd name="T31" fmla="*/ 1 h 44"/>
                <a:gd name="T32" fmla="*/ 0 w 46"/>
                <a:gd name="T33" fmla="*/ 1 h 44"/>
                <a:gd name="T34" fmla="*/ 0 w 46"/>
                <a:gd name="T35" fmla="*/ 1 h 44"/>
                <a:gd name="T36" fmla="*/ 0 w 46"/>
                <a:gd name="T37" fmla="*/ 1 h 44"/>
                <a:gd name="T38" fmla="*/ 0 w 46"/>
                <a:gd name="T39" fmla="*/ 1 h 44"/>
                <a:gd name="T40" fmla="*/ 0 w 46"/>
                <a:gd name="T41" fmla="*/ 1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4"/>
                <a:gd name="T65" fmla="*/ 46 w 46"/>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4">
                  <a:moveTo>
                    <a:pt x="9" y="44"/>
                  </a:moveTo>
                  <a:lnTo>
                    <a:pt x="9" y="44"/>
                  </a:lnTo>
                  <a:lnTo>
                    <a:pt x="14" y="38"/>
                  </a:lnTo>
                  <a:lnTo>
                    <a:pt x="19" y="34"/>
                  </a:lnTo>
                  <a:lnTo>
                    <a:pt x="24" y="29"/>
                  </a:lnTo>
                  <a:lnTo>
                    <a:pt x="30" y="24"/>
                  </a:lnTo>
                  <a:lnTo>
                    <a:pt x="34" y="19"/>
                  </a:lnTo>
                  <a:lnTo>
                    <a:pt x="40" y="14"/>
                  </a:lnTo>
                  <a:lnTo>
                    <a:pt x="43" y="7"/>
                  </a:lnTo>
                  <a:lnTo>
                    <a:pt x="46" y="2"/>
                  </a:lnTo>
                  <a:lnTo>
                    <a:pt x="34" y="0"/>
                  </a:lnTo>
                  <a:lnTo>
                    <a:pt x="31" y="5"/>
                  </a:lnTo>
                  <a:lnTo>
                    <a:pt x="28" y="9"/>
                  </a:lnTo>
                  <a:lnTo>
                    <a:pt x="25" y="15"/>
                  </a:lnTo>
                  <a:lnTo>
                    <a:pt x="21" y="20"/>
                  </a:lnTo>
                  <a:lnTo>
                    <a:pt x="15" y="24"/>
                  </a:lnTo>
                  <a:lnTo>
                    <a:pt x="11" y="30"/>
                  </a:lnTo>
                  <a:lnTo>
                    <a:pt x="5" y="34"/>
                  </a:lnTo>
                  <a:lnTo>
                    <a:pt x="0" y="39"/>
                  </a:lnTo>
                  <a:lnTo>
                    <a:pt x="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7" name="Freeform 1490"/>
            <p:cNvSpPr>
              <a:spLocks/>
            </p:cNvSpPr>
            <p:nvPr/>
          </p:nvSpPr>
          <p:spPr bwMode="auto">
            <a:xfrm>
              <a:off x="944" y="2481"/>
              <a:ext cx="12" cy="13"/>
            </a:xfrm>
            <a:custGeom>
              <a:avLst/>
              <a:gdLst>
                <a:gd name="T0" fmla="*/ 0 w 34"/>
                <a:gd name="T1" fmla="*/ 1 h 25"/>
                <a:gd name="T2" fmla="*/ 0 w 34"/>
                <a:gd name="T3" fmla="*/ 1 h 25"/>
                <a:gd name="T4" fmla="*/ 0 w 34"/>
                <a:gd name="T5" fmla="*/ 1 h 25"/>
                <a:gd name="T6" fmla="*/ 0 w 34"/>
                <a:gd name="T7" fmla="*/ 1 h 25"/>
                <a:gd name="T8" fmla="*/ 0 w 34"/>
                <a:gd name="T9" fmla="*/ 1 h 25"/>
                <a:gd name="T10" fmla="*/ 0 w 34"/>
                <a:gd name="T11" fmla="*/ 0 h 25"/>
                <a:gd name="T12" fmla="*/ 0 w 34"/>
                <a:gd name="T13" fmla="*/ 1 h 25"/>
                <a:gd name="T14" fmla="*/ 0 w 34"/>
                <a:gd name="T15" fmla="*/ 1 h 25"/>
                <a:gd name="T16" fmla="*/ 0 w 34"/>
                <a:gd name="T17" fmla="*/ 1 h 25"/>
                <a:gd name="T18" fmla="*/ 0 w 34"/>
                <a:gd name="T19" fmla="*/ 1 h 25"/>
                <a:gd name="T20" fmla="*/ 0 w 34"/>
                <a:gd name="T21" fmla="*/ 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25"/>
                <a:gd name="T35" fmla="*/ 34 w 34"/>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25">
                  <a:moveTo>
                    <a:pt x="6" y="25"/>
                  </a:moveTo>
                  <a:lnTo>
                    <a:pt x="15" y="21"/>
                  </a:lnTo>
                  <a:lnTo>
                    <a:pt x="22" y="16"/>
                  </a:lnTo>
                  <a:lnTo>
                    <a:pt x="28" y="11"/>
                  </a:lnTo>
                  <a:lnTo>
                    <a:pt x="34" y="5"/>
                  </a:lnTo>
                  <a:lnTo>
                    <a:pt x="25" y="0"/>
                  </a:lnTo>
                  <a:lnTo>
                    <a:pt x="19" y="5"/>
                  </a:lnTo>
                  <a:lnTo>
                    <a:pt x="13" y="9"/>
                  </a:lnTo>
                  <a:lnTo>
                    <a:pt x="6" y="15"/>
                  </a:lnTo>
                  <a:lnTo>
                    <a:pt x="0" y="19"/>
                  </a:lnTo>
                  <a:lnTo>
                    <a:pt x="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8" name="Freeform 1491"/>
            <p:cNvSpPr>
              <a:spLocks/>
            </p:cNvSpPr>
            <p:nvPr/>
          </p:nvSpPr>
          <p:spPr bwMode="auto">
            <a:xfrm>
              <a:off x="943" y="2490"/>
              <a:ext cx="3" cy="4"/>
            </a:xfrm>
            <a:custGeom>
              <a:avLst/>
              <a:gdLst>
                <a:gd name="T0" fmla="*/ 0 w 9"/>
                <a:gd name="T1" fmla="*/ 0 h 6"/>
                <a:gd name="T2" fmla="*/ 0 w 9"/>
                <a:gd name="T3" fmla="*/ 1 h 6"/>
                <a:gd name="T4" fmla="*/ 0 w 9"/>
                <a:gd name="T5" fmla="*/ 1 h 6"/>
                <a:gd name="T6" fmla="*/ 0 w 9"/>
                <a:gd name="T7" fmla="*/ 1 h 6"/>
                <a:gd name="T8" fmla="*/ 0 w 9"/>
                <a:gd name="T9" fmla="*/ 1 h 6"/>
                <a:gd name="T10" fmla="*/ 0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3" y="0"/>
                  </a:moveTo>
                  <a:lnTo>
                    <a:pt x="0" y="2"/>
                  </a:lnTo>
                  <a:lnTo>
                    <a:pt x="1" y="4"/>
                  </a:lnTo>
                  <a:lnTo>
                    <a:pt x="4" y="6"/>
                  </a:lnTo>
                  <a:lnTo>
                    <a:pt x="9" y="6"/>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9" name="Freeform 1492"/>
            <p:cNvSpPr>
              <a:spLocks/>
            </p:cNvSpPr>
            <p:nvPr/>
          </p:nvSpPr>
          <p:spPr bwMode="auto">
            <a:xfrm>
              <a:off x="955" y="2493"/>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2"/>
                  </a:moveTo>
                  <a:lnTo>
                    <a:pt x="6" y="0"/>
                  </a:lnTo>
                  <a:lnTo>
                    <a:pt x="3" y="1"/>
                  </a:lnTo>
                  <a:lnTo>
                    <a:pt x="0" y="3"/>
                  </a:lnTo>
                  <a:lnTo>
                    <a:pt x="0" y="7"/>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0" name="Freeform 1493"/>
            <p:cNvSpPr>
              <a:spLocks/>
            </p:cNvSpPr>
            <p:nvPr/>
          </p:nvSpPr>
          <p:spPr bwMode="auto">
            <a:xfrm>
              <a:off x="946" y="2494"/>
              <a:ext cx="14" cy="31"/>
            </a:xfrm>
            <a:custGeom>
              <a:avLst/>
              <a:gdLst>
                <a:gd name="T0" fmla="*/ 0 w 41"/>
                <a:gd name="T1" fmla="*/ 1 h 62"/>
                <a:gd name="T2" fmla="*/ 0 w 41"/>
                <a:gd name="T3" fmla="*/ 1 h 62"/>
                <a:gd name="T4" fmla="*/ 0 w 41"/>
                <a:gd name="T5" fmla="*/ 1 h 62"/>
                <a:gd name="T6" fmla="*/ 0 w 41"/>
                <a:gd name="T7" fmla="*/ 1 h 62"/>
                <a:gd name="T8" fmla="*/ 0 w 41"/>
                <a:gd name="T9" fmla="*/ 1 h 62"/>
                <a:gd name="T10" fmla="*/ 0 w 41"/>
                <a:gd name="T11" fmla="*/ 1 h 62"/>
                <a:gd name="T12" fmla="*/ 0 w 41"/>
                <a:gd name="T13" fmla="*/ 1 h 62"/>
                <a:gd name="T14" fmla="*/ 0 w 41"/>
                <a:gd name="T15" fmla="*/ 1 h 62"/>
                <a:gd name="T16" fmla="*/ 0 w 41"/>
                <a:gd name="T17" fmla="*/ 1 h 62"/>
                <a:gd name="T18" fmla="*/ 0 w 41"/>
                <a:gd name="T19" fmla="*/ 0 h 62"/>
                <a:gd name="T20" fmla="*/ 0 w 41"/>
                <a:gd name="T21" fmla="*/ 1 h 62"/>
                <a:gd name="T22" fmla="*/ 0 w 41"/>
                <a:gd name="T23" fmla="*/ 1 h 62"/>
                <a:gd name="T24" fmla="*/ 0 w 41"/>
                <a:gd name="T25" fmla="*/ 1 h 62"/>
                <a:gd name="T26" fmla="*/ 0 w 41"/>
                <a:gd name="T27" fmla="*/ 1 h 62"/>
                <a:gd name="T28" fmla="*/ 0 w 41"/>
                <a:gd name="T29" fmla="*/ 1 h 62"/>
                <a:gd name="T30" fmla="*/ 0 w 41"/>
                <a:gd name="T31" fmla="*/ 1 h 62"/>
                <a:gd name="T32" fmla="*/ 0 w 41"/>
                <a:gd name="T33" fmla="*/ 1 h 62"/>
                <a:gd name="T34" fmla="*/ 0 w 41"/>
                <a:gd name="T35" fmla="*/ 1 h 62"/>
                <a:gd name="T36" fmla="*/ 0 w 41"/>
                <a:gd name="T37" fmla="*/ 1 h 62"/>
                <a:gd name="T38" fmla="*/ 0 w 41"/>
                <a:gd name="T39" fmla="*/ 1 h 62"/>
                <a:gd name="T40" fmla="*/ 0 w 41"/>
                <a:gd name="T41" fmla="*/ 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62"/>
                <a:gd name="T65" fmla="*/ 41 w 41"/>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62">
                  <a:moveTo>
                    <a:pt x="12" y="55"/>
                  </a:moveTo>
                  <a:lnTo>
                    <a:pt x="12" y="57"/>
                  </a:lnTo>
                  <a:lnTo>
                    <a:pt x="12" y="55"/>
                  </a:lnTo>
                  <a:lnTo>
                    <a:pt x="15" y="51"/>
                  </a:lnTo>
                  <a:lnTo>
                    <a:pt x="21" y="47"/>
                  </a:lnTo>
                  <a:lnTo>
                    <a:pt x="28" y="39"/>
                  </a:lnTo>
                  <a:lnTo>
                    <a:pt x="35" y="32"/>
                  </a:lnTo>
                  <a:lnTo>
                    <a:pt x="40" y="22"/>
                  </a:lnTo>
                  <a:lnTo>
                    <a:pt x="41" y="11"/>
                  </a:lnTo>
                  <a:lnTo>
                    <a:pt x="34" y="0"/>
                  </a:lnTo>
                  <a:lnTo>
                    <a:pt x="25" y="5"/>
                  </a:lnTo>
                  <a:lnTo>
                    <a:pt x="30" y="13"/>
                  </a:lnTo>
                  <a:lnTo>
                    <a:pt x="28" y="20"/>
                  </a:lnTo>
                  <a:lnTo>
                    <a:pt x="24" y="27"/>
                  </a:lnTo>
                  <a:lnTo>
                    <a:pt x="19" y="35"/>
                  </a:lnTo>
                  <a:lnTo>
                    <a:pt x="12" y="40"/>
                  </a:lnTo>
                  <a:lnTo>
                    <a:pt x="6" y="47"/>
                  </a:lnTo>
                  <a:lnTo>
                    <a:pt x="0" y="53"/>
                  </a:lnTo>
                  <a:lnTo>
                    <a:pt x="3" y="61"/>
                  </a:lnTo>
                  <a:lnTo>
                    <a:pt x="3" y="62"/>
                  </a:lnTo>
                  <a:lnTo>
                    <a:pt x="1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1" name="Freeform 1494"/>
            <p:cNvSpPr>
              <a:spLocks/>
            </p:cNvSpPr>
            <p:nvPr/>
          </p:nvSpPr>
          <p:spPr bwMode="auto">
            <a:xfrm>
              <a:off x="947" y="2522"/>
              <a:ext cx="11" cy="63"/>
            </a:xfrm>
            <a:custGeom>
              <a:avLst/>
              <a:gdLst>
                <a:gd name="T0" fmla="*/ 0 w 32"/>
                <a:gd name="T1" fmla="*/ 0 h 127"/>
                <a:gd name="T2" fmla="*/ 0 w 32"/>
                <a:gd name="T3" fmla="*/ 0 h 127"/>
                <a:gd name="T4" fmla="*/ 0 w 32"/>
                <a:gd name="T5" fmla="*/ 0 h 127"/>
                <a:gd name="T6" fmla="*/ 0 w 32"/>
                <a:gd name="T7" fmla="*/ 0 h 127"/>
                <a:gd name="T8" fmla="*/ 0 w 32"/>
                <a:gd name="T9" fmla="*/ 0 h 127"/>
                <a:gd name="T10" fmla="*/ 0 w 32"/>
                <a:gd name="T11" fmla="*/ 0 h 127"/>
                <a:gd name="T12" fmla="*/ 0 w 32"/>
                <a:gd name="T13" fmla="*/ 0 h 127"/>
                <a:gd name="T14" fmla="*/ 0 w 32"/>
                <a:gd name="T15" fmla="*/ 0 h 127"/>
                <a:gd name="T16" fmla="*/ 0 w 32"/>
                <a:gd name="T17" fmla="*/ 0 h 127"/>
                <a:gd name="T18" fmla="*/ 0 w 32"/>
                <a:gd name="T19" fmla="*/ 0 h 127"/>
                <a:gd name="T20" fmla="*/ 0 w 32"/>
                <a:gd name="T21" fmla="*/ 0 h 127"/>
                <a:gd name="T22" fmla="*/ 0 w 32"/>
                <a:gd name="T23" fmla="*/ 0 h 127"/>
                <a:gd name="T24" fmla="*/ 0 w 32"/>
                <a:gd name="T25" fmla="*/ 0 h 127"/>
                <a:gd name="T26" fmla="*/ 0 w 32"/>
                <a:gd name="T27" fmla="*/ 0 h 127"/>
                <a:gd name="T28" fmla="*/ 0 w 32"/>
                <a:gd name="T29" fmla="*/ 0 h 127"/>
                <a:gd name="T30" fmla="*/ 0 w 32"/>
                <a:gd name="T31" fmla="*/ 0 h 127"/>
                <a:gd name="T32" fmla="*/ 0 w 32"/>
                <a:gd name="T33" fmla="*/ 0 h 127"/>
                <a:gd name="T34" fmla="*/ 0 w 32"/>
                <a:gd name="T35" fmla="*/ 0 h 127"/>
                <a:gd name="T36" fmla="*/ 0 w 32"/>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127"/>
                <a:gd name="T59" fmla="*/ 32 w 32"/>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127">
                  <a:moveTo>
                    <a:pt x="13" y="127"/>
                  </a:moveTo>
                  <a:lnTo>
                    <a:pt x="19" y="113"/>
                  </a:lnTo>
                  <a:lnTo>
                    <a:pt x="25" y="98"/>
                  </a:lnTo>
                  <a:lnTo>
                    <a:pt x="30" y="83"/>
                  </a:lnTo>
                  <a:lnTo>
                    <a:pt x="32" y="64"/>
                  </a:lnTo>
                  <a:lnTo>
                    <a:pt x="32" y="48"/>
                  </a:lnTo>
                  <a:lnTo>
                    <a:pt x="30" y="32"/>
                  </a:lnTo>
                  <a:lnTo>
                    <a:pt x="22" y="16"/>
                  </a:lnTo>
                  <a:lnTo>
                    <a:pt x="9" y="0"/>
                  </a:lnTo>
                  <a:lnTo>
                    <a:pt x="0" y="7"/>
                  </a:lnTo>
                  <a:lnTo>
                    <a:pt x="10" y="20"/>
                  </a:lnTo>
                  <a:lnTo>
                    <a:pt x="18" y="34"/>
                  </a:lnTo>
                  <a:lnTo>
                    <a:pt x="21" y="48"/>
                  </a:lnTo>
                  <a:lnTo>
                    <a:pt x="21" y="64"/>
                  </a:lnTo>
                  <a:lnTo>
                    <a:pt x="18" y="80"/>
                  </a:lnTo>
                  <a:lnTo>
                    <a:pt x="13" y="96"/>
                  </a:lnTo>
                  <a:lnTo>
                    <a:pt x="7" y="111"/>
                  </a:lnTo>
                  <a:lnTo>
                    <a:pt x="1" y="125"/>
                  </a:lnTo>
                  <a:lnTo>
                    <a:pt x="13"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2" name="Freeform 1495"/>
            <p:cNvSpPr>
              <a:spLocks/>
            </p:cNvSpPr>
            <p:nvPr/>
          </p:nvSpPr>
          <p:spPr bwMode="auto">
            <a:xfrm>
              <a:off x="948" y="2584"/>
              <a:ext cx="4" cy="3"/>
            </a:xfrm>
            <a:custGeom>
              <a:avLst/>
              <a:gdLst>
                <a:gd name="T0" fmla="*/ 0 w 12"/>
                <a:gd name="T1" fmla="*/ 0 h 5"/>
                <a:gd name="T2" fmla="*/ 0 w 12"/>
                <a:gd name="T3" fmla="*/ 1 h 5"/>
                <a:gd name="T4" fmla="*/ 0 w 12"/>
                <a:gd name="T5" fmla="*/ 1 h 5"/>
                <a:gd name="T6" fmla="*/ 0 w 12"/>
                <a:gd name="T7" fmla="*/ 1 h 5"/>
                <a:gd name="T8" fmla="*/ 0 w 12"/>
                <a:gd name="T9" fmla="*/ 1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2" y="3"/>
                  </a:lnTo>
                  <a:lnTo>
                    <a:pt x="5" y="5"/>
                  </a:lnTo>
                  <a:lnTo>
                    <a:pt x="9" y="4"/>
                  </a:lnTo>
                  <a:lnTo>
                    <a:pt x="1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3" name="Freeform 1496"/>
            <p:cNvSpPr>
              <a:spLocks/>
            </p:cNvSpPr>
            <p:nvPr/>
          </p:nvSpPr>
          <p:spPr bwMode="auto">
            <a:xfrm>
              <a:off x="924" y="2685"/>
              <a:ext cx="3" cy="4"/>
            </a:xfrm>
            <a:custGeom>
              <a:avLst/>
              <a:gdLst>
                <a:gd name="T0" fmla="*/ 0 w 9"/>
                <a:gd name="T1" fmla="*/ 1 h 6"/>
                <a:gd name="T2" fmla="*/ 0 w 9"/>
                <a:gd name="T3" fmla="*/ 0 h 6"/>
                <a:gd name="T4" fmla="*/ 0 w 9"/>
                <a:gd name="T5" fmla="*/ 1 h 6"/>
                <a:gd name="T6" fmla="*/ 0 w 9"/>
                <a:gd name="T7" fmla="*/ 1 h 6"/>
                <a:gd name="T8" fmla="*/ 0 w 9"/>
                <a:gd name="T9" fmla="*/ 1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2"/>
                  </a:moveTo>
                  <a:lnTo>
                    <a:pt x="6" y="0"/>
                  </a:lnTo>
                  <a:lnTo>
                    <a:pt x="3" y="1"/>
                  </a:lnTo>
                  <a:lnTo>
                    <a:pt x="0" y="3"/>
                  </a:lnTo>
                  <a:lnTo>
                    <a:pt x="0" y="6"/>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 name="Freeform 1497"/>
            <p:cNvSpPr>
              <a:spLocks/>
            </p:cNvSpPr>
            <p:nvPr/>
          </p:nvSpPr>
          <p:spPr bwMode="auto">
            <a:xfrm>
              <a:off x="924" y="2686"/>
              <a:ext cx="23" cy="84"/>
            </a:xfrm>
            <a:custGeom>
              <a:avLst/>
              <a:gdLst>
                <a:gd name="T0" fmla="*/ 0 w 71"/>
                <a:gd name="T1" fmla="*/ 1 h 167"/>
                <a:gd name="T2" fmla="*/ 0 w 71"/>
                <a:gd name="T3" fmla="*/ 1 h 167"/>
                <a:gd name="T4" fmla="*/ 0 w 71"/>
                <a:gd name="T5" fmla="*/ 1 h 167"/>
                <a:gd name="T6" fmla="*/ 0 w 71"/>
                <a:gd name="T7" fmla="*/ 1 h 167"/>
                <a:gd name="T8" fmla="*/ 0 w 71"/>
                <a:gd name="T9" fmla="*/ 1 h 167"/>
                <a:gd name="T10" fmla="*/ 0 w 71"/>
                <a:gd name="T11" fmla="*/ 1 h 167"/>
                <a:gd name="T12" fmla="*/ 0 w 71"/>
                <a:gd name="T13" fmla="*/ 1 h 167"/>
                <a:gd name="T14" fmla="*/ 0 w 71"/>
                <a:gd name="T15" fmla="*/ 1 h 167"/>
                <a:gd name="T16" fmla="*/ 0 w 71"/>
                <a:gd name="T17" fmla="*/ 1 h 167"/>
                <a:gd name="T18" fmla="*/ 0 w 71"/>
                <a:gd name="T19" fmla="*/ 0 h 167"/>
                <a:gd name="T20" fmla="*/ 0 w 71"/>
                <a:gd name="T21" fmla="*/ 1 h 167"/>
                <a:gd name="T22" fmla="*/ 0 w 71"/>
                <a:gd name="T23" fmla="*/ 1 h 167"/>
                <a:gd name="T24" fmla="*/ 0 w 71"/>
                <a:gd name="T25" fmla="*/ 1 h 167"/>
                <a:gd name="T26" fmla="*/ 0 w 71"/>
                <a:gd name="T27" fmla="*/ 1 h 167"/>
                <a:gd name="T28" fmla="*/ 0 w 71"/>
                <a:gd name="T29" fmla="*/ 1 h 167"/>
                <a:gd name="T30" fmla="*/ 0 w 71"/>
                <a:gd name="T31" fmla="*/ 1 h 167"/>
                <a:gd name="T32" fmla="*/ 0 w 71"/>
                <a:gd name="T33" fmla="*/ 1 h 167"/>
                <a:gd name="T34" fmla="*/ 0 w 71"/>
                <a:gd name="T35" fmla="*/ 1 h 167"/>
                <a:gd name="T36" fmla="*/ 0 w 71"/>
                <a:gd name="T37" fmla="*/ 1 h 167"/>
                <a:gd name="T38" fmla="*/ 0 w 71"/>
                <a:gd name="T39" fmla="*/ 1 h 167"/>
                <a:gd name="T40" fmla="*/ 0 w 71"/>
                <a:gd name="T41" fmla="*/ 1 h 167"/>
                <a:gd name="T42" fmla="*/ 0 w 71"/>
                <a:gd name="T43" fmla="*/ 1 h 167"/>
                <a:gd name="T44" fmla="*/ 0 w 71"/>
                <a:gd name="T45" fmla="*/ 1 h 167"/>
                <a:gd name="T46" fmla="*/ 0 w 71"/>
                <a:gd name="T47" fmla="*/ 1 h 1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167"/>
                <a:gd name="T74" fmla="*/ 71 w 71"/>
                <a:gd name="T75" fmla="*/ 167 h 1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167">
                  <a:moveTo>
                    <a:pt x="33" y="145"/>
                  </a:moveTo>
                  <a:lnTo>
                    <a:pt x="42" y="139"/>
                  </a:lnTo>
                  <a:lnTo>
                    <a:pt x="26" y="119"/>
                  </a:lnTo>
                  <a:lnTo>
                    <a:pt x="17" y="99"/>
                  </a:lnTo>
                  <a:lnTo>
                    <a:pt x="14" y="81"/>
                  </a:lnTo>
                  <a:lnTo>
                    <a:pt x="15" y="63"/>
                  </a:lnTo>
                  <a:lnTo>
                    <a:pt x="17" y="45"/>
                  </a:lnTo>
                  <a:lnTo>
                    <a:pt x="18" y="30"/>
                  </a:lnTo>
                  <a:lnTo>
                    <a:pt x="17" y="14"/>
                  </a:lnTo>
                  <a:lnTo>
                    <a:pt x="9" y="0"/>
                  </a:lnTo>
                  <a:lnTo>
                    <a:pt x="0" y="4"/>
                  </a:lnTo>
                  <a:lnTo>
                    <a:pt x="5" y="16"/>
                  </a:lnTo>
                  <a:lnTo>
                    <a:pt x="6" y="30"/>
                  </a:lnTo>
                  <a:lnTo>
                    <a:pt x="5" y="45"/>
                  </a:lnTo>
                  <a:lnTo>
                    <a:pt x="3" y="63"/>
                  </a:lnTo>
                  <a:lnTo>
                    <a:pt x="2" y="81"/>
                  </a:lnTo>
                  <a:lnTo>
                    <a:pt x="5" y="102"/>
                  </a:lnTo>
                  <a:lnTo>
                    <a:pt x="14" y="123"/>
                  </a:lnTo>
                  <a:lnTo>
                    <a:pt x="33" y="144"/>
                  </a:lnTo>
                  <a:lnTo>
                    <a:pt x="42" y="138"/>
                  </a:lnTo>
                  <a:lnTo>
                    <a:pt x="33" y="145"/>
                  </a:lnTo>
                  <a:lnTo>
                    <a:pt x="71" y="167"/>
                  </a:lnTo>
                  <a:lnTo>
                    <a:pt x="42" y="139"/>
                  </a:lnTo>
                  <a:lnTo>
                    <a:pt x="33"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5" name="Freeform 1498"/>
            <p:cNvSpPr>
              <a:spLocks/>
            </p:cNvSpPr>
            <p:nvPr/>
          </p:nvSpPr>
          <p:spPr bwMode="auto">
            <a:xfrm>
              <a:off x="893" y="2722"/>
              <a:ext cx="45" cy="37"/>
            </a:xfrm>
            <a:custGeom>
              <a:avLst/>
              <a:gdLst>
                <a:gd name="T0" fmla="*/ 0 w 134"/>
                <a:gd name="T1" fmla="*/ 0 h 75"/>
                <a:gd name="T2" fmla="*/ 0 w 134"/>
                <a:gd name="T3" fmla="*/ 0 h 75"/>
                <a:gd name="T4" fmla="*/ 0 w 134"/>
                <a:gd name="T5" fmla="*/ 0 h 75"/>
                <a:gd name="T6" fmla="*/ 0 w 134"/>
                <a:gd name="T7" fmla="*/ 0 h 75"/>
                <a:gd name="T8" fmla="*/ 0 w 134"/>
                <a:gd name="T9" fmla="*/ 0 h 75"/>
                <a:gd name="T10" fmla="*/ 0 w 134"/>
                <a:gd name="T11" fmla="*/ 0 h 75"/>
                <a:gd name="T12" fmla="*/ 0 w 134"/>
                <a:gd name="T13" fmla="*/ 0 h 75"/>
                <a:gd name="T14" fmla="*/ 0 w 134"/>
                <a:gd name="T15" fmla="*/ 0 h 75"/>
                <a:gd name="T16" fmla="*/ 0 w 134"/>
                <a:gd name="T17" fmla="*/ 0 h 75"/>
                <a:gd name="T18" fmla="*/ 0 w 134"/>
                <a:gd name="T19" fmla="*/ 0 h 75"/>
                <a:gd name="T20" fmla="*/ 0 w 134"/>
                <a:gd name="T21" fmla="*/ 0 h 75"/>
                <a:gd name="T22" fmla="*/ 0 w 134"/>
                <a:gd name="T23" fmla="*/ 0 h 75"/>
                <a:gd name="T24" fmla="*/ 0 w 134"/>
                <a:gd name="T25" fmla="*/ 0 h 75"/>
                <a:gd name="T26" fmla="*/ 0 w 134"/>
                <a:gd name="T27" fmla="*/ 0 h 75"/>
                <a:gd name="T28" fmla="*/ 0 w 134"/>
                <a:gd name="T29" fmla="*/ 0 h 75"/>
                <a:gd name="T30" fmla="*/ 0 w 134"/>
                <a:gd name="T31" fmla="*/ 0 h 75"/>
                <a:gd name="T32" fmla="*/ 0 w 134"/>
                <a:gd name="T33" fmla="*/ 0 h 75"/>
                <a:gd name="T34" fmla="*/ 0 w 134"/>
                <a:gd name="T35" fmla="*/ 0 h 75"/>
                <a:gd name="T36" fmla="*/ 0 w 134"/>
                <a:gd name="T37" fmla="*/ 0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4"/>
                <a:gd name="T58" fmla="*/ 0 h 75"/>
                <a:gd name="T59" fmla="*/ 134 w 134"/>
                <a:gd name="T60" fmla="*/ 75 h 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4" h="75">
                  <a:moveTo>
                    <a:pt x="0" y="9"/>
                  </a:moveTo>
                  <a:lnTo>
                    <a:pt x="34" y="11"/>
                  </a:lnTo>
                  <a:lnTo>
                    <a:pt x="59" y="16"/>
                  </a:lnTo>
                  <a:lnTo>
                    <a:pt x="77" y="23"/>
                  </a:lnTo>
                  <a:lnTo>
                    <a:pt x="89" y="32"/>
                  </a:lnTo>
                  <a:lnTo>
                    <a:pt x="100" y="43"/>
                  </a:lnTo>
                  <a:lnTo>
                    <a:pt x="106" y="54"/>
                  </a:lnTo>
                  <a:lnTo>
                    <a:pt x="115" y="65"/>
                  </a:lnTo>
                  <a:lnTo>
                    <a:pt x="125" y="75"/>
                  </a:lnTo>
                  <a:lnTo>
                    <a:pt x="134" y="68"/>
                  </a:lnTo>
                  <a:lnTo>
                    <a:pt x="124" y="61"/>
                  </a:lnTo>
                  <a:lnTo>
                    <a:pt x="118" y="50"/>
                  </a:lnTo>
                  <a:lnTo>
                    <a:pt x="109" y="39"/>
                  </a:lnTo>
                  <a:lnTo>
                    <a:pt x="98" y="27"/>
                  </a:lnTo>
                  <a:lnTo>
                    <a:pt x="83" y="16"/>
                  </a:lnTo>
                  <a:lnTo>
                    <a:pt x="62" y="8"/>
                  </a:lnTo>
                  <a:lnTo>
                    <a:pt x="37" y="2"/>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6" name="Freeform 1499"/>
            <p:cNvSpPr>
              <a:spLocks/>
            </p:cNvSpPr>
            <p:nvPr/>
          </p:nvSpPr>
          <p:spPr bwMode="auto">
            <a:xfrm>
              <a:off x="891" y="2722"/>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1" y="1"/>
                  </a:lnTo>
                  <a:lnTo>
                    <a:pt x="0" y="5"/>
                  </a:lnTo>
                  <a:lnTo>
                    <a:pt x="1" y="8"/>
                  </a:lnTo>
                  <a:lnTo>
                    <a:pt x="6" y="9"/>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7" name="Freeform 1500"/>
            <p:cNvSpPr>
              <a:spLocks/>
            </p:cNvSpPr>
            <p:nvPr/>
          </p:nvSpPr>
          <p:spPr bwMode="auto">
            <a:xfrm>
              <a:off x="920" y="2563"/>
              <a:ext cx="81" cy="223"/>
            </a:xfrm>
            <a:custGeom>
              <a:avLst/>
              <a:gdLst>
                <a:gd name="T0" fmla="*/ 0 w 244"/>
                <a:gd name="T1" fmla="*/ 1 h 446"/>
                <a:gd name="T2" fmla="*/ 0 w 244"/>
                <a:gd name="T3" fmla="*/ 1 h 446"/>
                <a:gd name="T4" fmla="*/ 0 w 244"/>
                <a:gd name="T5" fmla="*/ 1 h 446"/>
                <a:gd name="T6" fmla="*/ 0 w 244"/>
                <a:gd name="T7" fmla="*/ 1 h 446"/>
                <a:gd name="T8" fmla="*/ 0 w 244"/>
                <a:gd name="T9" fmla="*/ 1 h 446"/>
                <a:gd name="T10" fmla="*/ 0 w 244"/>
                <a:gd name="T11" fmla="*/ 1 h 446"/>
                <a:gd name="T12" fmla="*/ 0 w 244"/>
                <a:gd name="T13" fmla="*/ 1 h 446"/>
                <a:gd name="T14" fmla="*/ 0 w 244"/>
                <a:gd name="T15" fmla="*/ 1 h 446"/>
                <a:gd name="T16" fmla="*/ 0 w 244"/>
                <a:gd name="T17" fmla="*/ 1 h 446"/>
                <a:gd name="T18" fmla="*/ 0 w 244"/>
                <a:gd name="T19" fmla="*/ 1 h 446"/>
                <a:gd name="T20" fmla="*/ 0 w 244"/>
                <a:gd name="T21" fmla="*/ 1 h 446"/>
                <a:gd name="T22" fmla="*/ 0 w 244"/>
                <a:gd name="T23" fmla="*/ 1 h 446"/>
                <a:gd name="T24" fmla="*/ 0 w 244"/>
                <a:gd name="T25" fmla="*/ 1 h 446"/>
                <a:gd name="T26" fmla="*/ 0 w 244"/>
                <a:gd name="T27" fmla="*/ 1 h 446"/>
                <a:gd name="T28" fmla="*/ 0 w 244"/>
                <a:gd name="T29" fmla="*/ 1 h 446"/>
                <a:gd name="T30" fmla="*/ 0 w 244"/>
                <a:gd name="T31" fmla="*/ 1 h 446"/>
                <a:gd name="T32" fmla="*/ 0 w 244"/>
                <a:gd name="T33" fmla="*/ 1 h 446"/>
                <a:gd name="T34" fmla="*/ 0 w 244"/>
                <a:gd name="T35" fmla="*/ 1 h 446"/>
                <a:gd name="T36" fmla="*/ 0 w 244"/>
                <a:gd name="T37" fmla="*/ 1 h 446"/>
                <a:gd name="T38" fmla="*/ 0 w 244"/>
                <a:gd name="T39" fmla="*/ 1 h 446"/>
                <a:gd name="T40" fmla="*/ 0 w 244"/>
                <a:gd name="T41" fmla="*/ 1 h 446"/>
                <a:gd name="T42" fmla="*/ 0 w 244"/>
                <a:gd name="T43" fmla="*/ 1 h 446"/>
                <a:gd name="T44" fmla="*/ 0 w 244"/>
                <a:gd name="T45" fmla="*/ 1 h 446"/>
                <a:gd name="T46" fmla="*/ 0 w 244"/>
                <a:gd name="T47" fmla="*/ 1 h 446"/>
                <a:gd name="T48" fmla="*/ 0 w 244"/>
                <a:gd name="T49" fmla="*/ 1 h 446"/>
                <a:gd name="T50" fmla="*/ 0 w 244"/>
                <a:gd name="T51" fmla="*/ 1 h 446"/>
                <a:gd name="T52" fmla="*/ 0 w 244"/>
                <a:gd name="T53" fmla="*/ 1 h 446"/>
                <a:gd name="T54" fmla="*/ 0 w 244"/>
                <a:gd name="T55" fmla="*/ 1 h 446"/>
                <a:gd name="T56" fmla="*/ 0 w 244"/>
                <a:gd name="T57" fmla="*/ 1 h 446"/>
                <a:gd name="T58" fmla="*/ 0 w 244"/>
                <a:gd name="T59" fmla="*/ 1 h 446"/>
                <a:gd name="T60" fmla="*/ 0 w 244"/>
                <a:gd name="T61" fmla="*/ 1 h 446"/>
                <a:gd name="T62" fmla="*/ 0 w 244"/>
                <a:gd name="T63" fmla="*/ 1 h 446"/>
                <a:gd name="T64" fmla="*/ 0 w 244"/>
                <a:gd name="T65" fmla="*/ 1 h 446"/>
                <a:gd name="T66" fmla="*/ 0 w 244"/>
                <a:gd name="T67" fmla="*/ 1 h 446"/>
                <a:gd name="T68" fmla="*/ 0 w 244"/>
                <a:gd name="T69" fmla="*/ 1 h 446"/>
                <a:gd name="T70" fmla="*/ 0 w 244"/>
                <a:gd name="T71" fmla="*/ 1 h 446"/>
                <a:gd name="T72" fmla="*/ 0 w 244"/>
                <a:gd name="T73" fmla="*/ 1 h 446"/>
                <a:gd name="T74" fmla="*/ 0 w 244"/>
                <a:gd name="T75" fmla="*/ 1 h 446"/>
                <a:gd name="T76" fmla="*/ 0 w 244"/>
                <a:gd name="T77" fmla="*/ 1 h 446"/>
                <a:gd name="T78" fmla="*/ 0 w 244"/>
                <a:gd name="T79" fmla="*/ 1 h 446"/>
                <a:gd name="T80" fmla="*/ 0 w 244"/>
                <a:gd name="T81" fmla="*/ 1 h 446"/>
                <a:gd name="T82" fmla="*/ 0 w 244"/>
                <a:gd name="T83" fmla="*/ 1 h 446"/>
                <a:gd name="T84" fmla="*/ 0 w 244"/>
                <a:gd name="T85" fmla="*/ 1 h 446"/>
                <a:gd name="T86" fmla="*/ 0 w 244"/>
                <a:gd name="T87" fmla="*/ 1 h 446"/>
                <a:gd name="T88" fmla="*/ 0 w 244"/>
                <a:gd name="T89" fmla="*/ 1 h 446"/>
                <a:gd name="T90" fmla="*/ 0 w 244"/>
                <a:gd name="T91" fmla="*/ 1 h 4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4"/>
                <a:gd name="T139" fmla="*/ 0 h 446"/>
                <a:gd name="T140" fmla="*/ 244 w 244"/>
                <a:gd name="T141" fmla="*/ 446 h 4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4" h="446">
                  <a:moveTo>
                    <a:pt x="83" y="139"/>
                  </a:moveTo>
                  <a:lnTo>
                    <a:pt x="83" y="154"/>
                  </a:lnTo>
                  <a:lnTo>
                    <a:pt x="84" y="169"/>
                  </a:lnTo>
                  <a:lnTo>
                    <a:pt x="84" y="184"/>
                  </a:lnTo>
                  <a:lnTo>
                    <a:pt x="86" y="200"/>
                  </a:lnTo>
                  <a:lnTo>
                    <a:pt x="86" y="215"/>
                  </a:lnTo>
                  <a:lnTo>
                    <a:pt x="87" y="230"/>
                  </a:lnTo>
                  <a:lnTo>
                    <a:pt x="87" y="245"/>
                  </a:lnTo>
                  <a:lnTo>
                    <a:pt x="87" y="260"/>
                  </a:lnTo>
                  <a:lnTo>
                    <a:pt x="83" y="268"/>
                  </a:lnTo>
                  <a:lnTo>
                    <a:pt x="78" y="273"/>
                  </a:lnTo>
                  <a:lnTo>
                    <a:pt x="72" y="278"/>
                  </a:lnTo>
                  <a:lnTo>
                    <a:pt x="66" y="283"/>
                  </a:lnTo>
                  <a:lnTo>
                    <a:pt x="60" y="287"/>
                  </a:lnTo>
                  <a:lnTo>
                    <a:pt x="56" y="291"/>
                  </a:lnTo>
                  <a:lnTo>
                    <a:pt x="50" y="295"/>
                  </a:lnTo>
                  <a:lnTo>
                    <a:pt x="44" y="299"/>
                  </a:lnTo>
                  <a:lnTo>
                    <a:pt x="39" y="303"/>
                  </a:lnTo>
                  <a:lnTo>
                    <a:pt x="35" y="308"/>
                  </a:lnTo>
                  <a:lnTo>
                    <a:pt x="30" y="312"/>
                  </a:lnTo>
                  <a:lnTo>
                    <a:pt x="26" y="316"/>
                  </a:lnTo>
                  <a:lnTo>
                    <a:pt x="23" y="321"/>
                  </a:lnTo>
                  <a:lnTo>
                    <a:pt x="21" y="325"/>
                  </a:lnTo>
                  <a:lnTo>
                    <a:pt x="20" y="329"/>
                  </a:lnTo>
                  <a:lnTo>
                    <a:pt x="20" y="335"/>
                  </a:lnTo>
                  <a:lnTo>
                    <a:pt x="20" y="339"/>
                  </a:lnTo>
                  <a:lnTo>
                    <a:pt x="20" y="344"/>
                  </a:lnTo>
                  <a:lnTo>
                    <a:pt x="18" y="349"/>
                  </a:lnTo>
                  <a:lnTo>
                    <a:pt x="18" y="354"/>
                  </a:lnTo>
                  <a:lnTo>
                    <a:pt x="15" y="365"/>
                  </a:lnTo>
                  <a:lnTo>
                    <a:pt x="12" y="375"/>
                  </a:lnTo>
                  <a:lnTo>
                    <a:pt x="8" y="382"/>
                  </a:lnTo>
                  <a:lnTo>
                    <a:pt x="5" y="389"/>
                  </a:lnTo>
                  <a:lnTo>
                    <a:pt x="2" y="395"/>
                  </a:lnTo>
                  <a:lnTo>
                    <a:pt x="0" y="399"/>
                  </a:lnTo>
                  <a:lnTo>
                    <a:pt x="3" y="403"/>
                  </a:lnTo>
                  <a:lnTo>
                    <a:pt x="8" y="405"/>
                  </a:lnTo>
                  <a:lnTo>
                    <a:pt x="15" y="405"/>
                  </a:lnTo>
                  <a:lnTo>
                    <a:pt x="23" y="402"/>
                  </a:lnTo>
                  <a:lnTo>
                    <a:pt x="30" y="396"/>
                  </a:lnTo>
                  <a:lnTo>
                    <a:pt x="38" y="389"/>
                  </a:lnTo>
                  <a:lnTo>
                    <a:pt x="44" y="381"/>
                  </a:lnTo>
                  <a:lnTo>
                    <a:pt x="48" y="372"/>
                  </a:lnTo>
                  <a:lnTo>
                    <a:pt x="51" y="364"/>
                  </a:lnTo>
                  <a:lnTo>
                    <a:pt x="53" y="356"/>
                  </a:lnTo>
                  <a:lnTo>
                    <a:pt x="53" y="362"/>
                  </a:lnTo>
                  <a:lnTo>
                    <a:pt x="54" y="368"/>
                  </a:lnTo>
                  <a:lnTo>
                    <a:pt x="56" y="373"/>
                  </a:lnTo>
                  <a:lnTo>
                    <a:pt x="57" y="379"/>
                  </a:lnTo>
                  <a:lnTo>
                    <a:pt x="57" y="384"/>
                  </a:lnTo>
                  <a:lnTo>
                    <a:pt x="57" y="390"/>
                  </a:lnTo>
                  <a:lnTo>
                    <a:pt x="56" y="395"/>
                  </a:lnTo>
                  <a:lnTo>
                    <a:pt x="53" y="399"/>
                  </a:lnTo>
                  <a:lnTo>
                    <a:pt x="45" y="407"/>
                  </a:lnTo>
                  <a:lnTo>
                    <a:pt x="36" y="412"/>
                  </a:lnTo>
                  <a:lnTo>
                    <a:pt x="26" y="416"/>
                  </a:lnTo>
                  <a:lnTo>
                    <a:pt x="14" y="418"/>
                  </a:lnTo>
                  <a:lnTo>
                    <a:pt x="8" y="420"/>
                  </a:lnTo>
                  <a:lnTo>
                    <a:pt x="5" y="424"/>
                  </a:lnTo>
                  <a:lnTo>
                    <a:pt x="5" y="430"/>
                  </a:lnTo>
                  <a:lnTo>
                    <a:pt x="8" y="433"/>
                  </a:lnTo>
                  <a:lnTo>
                    <a:pt x="17" y="436"/>
                  </a:lnTo>
                  <a:lnTo>
                    <a:pt x="27" y="435"/>
                  </a:lnTo>
                  <a:lnTo>
                    <a:pt x="38" y="434"/>
                  </a:lnTo>
                  <a:lnTo>
                    <a:pt x="45" y="434"/>
                  </a:lnTo>
                  <a:lnTo>
                    <a:pt x="47" y="435"/>
                  </a:lnTo>
                  <a:lnTo>
                    <a:pt x="47" y="438"/>
                  </a:lnTo>
                  <a:lnTo>
                    <a:pt x="51" y="441"/>
                  </a:lnTo>
                  <a:lnTo>
                    <a:pt x="57" y="445"/>
                  </a:lnTo>
                  <a:lnTo>
                    <a:pt x="65" y="446"/>
                  </a:lnTo>
                  <a:lnTo>
                    <a:pt x="72" y="446"/>
                  </a:lnTo>
                  <a:lnTo>
                    <a:pt x="81" y="445"/>
                  </a:lnTo>
                  <a:lnTo>
                    <a:pt x="92" y="445"/>
                  </a:lnTo>
                  <a:lnTo>
                    <a:pt x="96" y="445"/>
                  </a:lnTo>
                  <a:lnTo>
                    <a:pt x="104" y="445"/>
                  </a:lnTo>
                  <a:lnTo>
                    <a:pt x="110" y="444"/>
                  </a:lnTo>
                  <a:lnTo>
                    <a:pt x="115" y="443"/>
                  </a:lnTo>
                  <a:lnTo>
                    <a:pt x="126" y="436"/>
                  </a:lnTo>
                  <a:lnTo>
                    <a:pt x="135" y="431"/>
                  </a:lnTo>
                  <a:lnTo>
                    <a:pt x="144" y="424"/>
                  </a:lnTo>
                  <a:lnTo>
                    <a:pt x="153" y="418"/>
                  </a:lnTo>
                  <a:lnTo>
                    <a:pt x="160" y="411"/>
                  </a:lnTo>
                  <a:lnTo>
                    <a:pt x="168" y="405"/>
                  </a:lnTo>
                  <a:lnTo>
                    <a:pt x="175" y="398"/>
                  </a:lnTo>
                  <a:lnTo>
                    <a:pt x="181" y="391"/>
                  </a:lnTo>
                  <a:lnTo>
                    <a:pt x="184" y="384"/>
                  </a:lnTo>
                  <a:lnTo>
                    <a:pt x="184" y="376"/>
                  </a:lnTo>
                  <a:lnTo>
                    <a:pt x="184" y="365"/>
                  </a:lnTo>
                  <a:lnTo>
                    <a:pt x="183" y="353"/>
                  </a:lnTo>
                  <a:lnTo>
                    <a:pt x="180" y="340"/>
                  </a:lnTo>
                  <a:lnTo>
                    <a:pt x="178" y="327"/>
                  </a:lnTo>
                  <a:lnTo>
                    <a:pt x="175" y="314"/>
                  </a:lnTo>
                  <a:lnTo>
                    <a:pt x="174" y="302"/>
                  </a:lnTo>
                  <a:lnTo>
                    <a:pt x="174" y="297"/>
                  </a:lnTo>
                  <a:lnTo>
                    <a:pt x="175" y="291"/>
                  </a:lnTo>
                  <a:lnTo>
                    <a:pt x="175" y="286"/>
                  </a:lnTo>
                  <a:lnTo>
                    <a:pt x="177" y="281"/>
                  </a:lnTo>
                  <a:lnTo>
                    <a:pt x="178" y="275"/>
                  </a:lnTo>
                  <a:lnTo>
                    <a:pt x="181" y="270"/>
                  </a:lnTo>
                  <a:lnTo>
                    <a:pt x="183" y="264"/>
                  </a:lnTo>
                  <a:lnTo>
                    <a:pt x="184" y="258"/>
                  </a:lnTo>
                  <a:lnTo>
                    <a:pt x="186" y="251"/>
                  </a:lnTo>
                  <a:lnTo>
                    <a:pt x="184" y="244"/>
                  </a:lnTo>
                  <a:lnTo>
                    <a:pt x="184" y="237"/>
                  </a:lnTo>
                  <a:lnTo>
                    <a:pt x="184" y="230"/>
                  </a:lnTo>
                  <a:lnTo>
                    <a:pt x="190" y="217"/>
                  </a:lnTo>
                  <a:lnTo>
                    <a:pt x="196" y="204"/>
                  </a:lnTo>
                  <a:lnTo>
                    <a:pt x="202" y="191"/>
                  </a:lnTo>
                  <a:lnTo>
                    <a:pt x="208" y="178"/>
                  </a:lnTo>
                  <a:lnTo>
                    <a:pt x="214" y="165"/>
                  </a:lnTo>
                  <a:lnTo>
                    <a:pt x="220" y="152"/>
                  </a:lnTo>
                  <a:lnTo>
                    <a:pt x="226" y="139"/>
                  </a:lnTo>
                  <a:lnTo>
                    <a:pt x="232" y="125"/>
                  </a:lnTo>
                  <a:lnTo>
                    <a:pt x="237" y="112"/>
                  </a:lnTo>
                  <a:lnTo>
                    <a:pt x="240" y="99"/>
                  </a:lnTo>
                  <a:lnTo>
                    <a:pt x="243" y="86"/>
                  </a:lnTo>
                  <a:lnTo>
                    <a:pt x="244" y="73"/>
                  </a:lnTo>
                  <a:lnTo>
                    <a:pt x="244" y="60"/>
                  </a:lnTo>
                  <a:lnTo>
                    <a:pt x="243" y="47"/>
                  </a:lnTo>
                  <a:lnTo>
                    <a:pt x="240" y="34"/>
                  </a:lnTo>
                  <a:lnTo>
                    <a:pt x="234" y="21"/>
                  </a:lnTo>
                  <a:lnTo>
                    <a:pt x="225" y="12"/>
                  </a:lnTo>
                  <a:lnTo>
                    <a:pt x="208" y="4"/>
                  </a:lnTo>
                  <a:lnTo>
                    <a:pt x="187" y="1"/>
                  </a:lnTo>
                  <a:lnTo>
                    <a:pt x="166" y="0"/>
                  </a:lnTo>
                  <a:lnTo>
                    <a:pt x="144" y="1"/>
                  </a:lnTo>
                  <a:lnTo>
                    <a:pt x="124" y="3"/>
                  </a:lnTo>
                  <a:lnTo>
                    <a:pt x="111" y="7"/>
                  </a:lnTo>
                  <a:lnTo>
                    <a:pt x="104" y="12"/>
                  </a:lnTo>
                  <a:lnTo>
                    <a:pt x="98" y="25"/>
                  </a:lnTo>
                  <a:lnTo>
                    <a:pt x="95" y="37"/>
                  </a:lnTo>
                  <a:lnTo>
                    <a:pt x="92" y="50"/>
                  </a:lnTo>
                  <a:lnTo>
                    <a:pt x="89" y="64"/>
                  </a:lnTo>
                  <a:lnTo>
                    <a:pt x="87" y="77"/>
                  </a:lnTo>
                  <a:lnTo>
                    <a:pt x="86" y="90"/>
                  </a:lnTo>
                  <a:lnTo>
                    <a:pt x="86" y="103"/>
                  </a:lnTo>
                  <a:lnTo>
                    <a:pt x="84" y="115"/>
                  </a:lnTo>
                  <a:lnTo>
                    <a:pt x="83" y="139"/>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8" name="Freeform 1501"/>
            <p:cNvSpPr>
              <a:spLocks/>
            </p:cNvSpPr>
            <p:nvPr/>
          </p:nvSpPr>
          <p:spPr bwMode="auto">
            <a:xfrm>
              <a:off x="945" y="2633"/>
              <a:ext cx="6" cy="61"/>
            </a:xfrm>
            <a:custGeom>
              <a:avLst/>
              <a:gdLst>
                <a:gd name="T0" fmla="*/ 0 w 16"/>
                <a:gd name="T1" fmla="*/ 1 h 122"/>
                <a:gd name="T2" fmla="*/ 0 w 16"/>
                <a:gd name="T3" fmla="*/ 1 h 122"/>
                <a:gd name="T4" fmla="*/ 0 w 16"/>
                <a:gd name="T5" fmla="*/ 1 h 122"/>
                <a:gd name="T6" fmla="*/ 0 w 16"/>
                <a:gd name="T7" fmla="*/ 1 h 122"/>
                <a:gd name="T8" fmla="*/ 0 w 16"/>
                <a:gd name="T9" fmla="*/ 1 h 122"/>
                <a:gd name="T10" fmla="*/ 0 w 16"/>
                <a:gd name="T11" fmla="*/ 1 h 122"/>
                <a:gd name="T12" fmla="*/ 0 w 16"/>
                <a:gd name="T13" fmla="*/ 1 h 122"/>
                <a:gd name="T14" fmla="*/ 0 w 16"/>
                <a:gd name="T15" fmla="*/ 1 h 122"/>
                <a:gd name="T16" fmla="*/ 0 w 16"/>
                <a:gd name="T17" fmla="*/ 1 h 122"/>
                <a:gd name="T18" fmla="*/ 0 w 16"/>
                <a:gd name="T19" fmla="*/ 0 h 122"/>
                <a:gd name="T20" fmla="*/ 0 w 16"/>
                <a:gd name="T21" fmla="*/ 0 h 122"/>
                <a:gd name="T22" fmla="*/ 0 w 16"/>
                <a:gd name="T23" fmla="*/ 1 h 122"/>
                <a:gd name="T24" fmla="*/ 0 w 16"/>
                <a:gd name="T25" fmla="*/ 1 h 122"/>
                <a:gd name="T26" fmla="*/ 0 w 16"/>
                <a:gd name="T27" fmla="*/ 1 h 122"/>
                <a:gd name="T28" fmla="*/ 0 w 16"/>
                <a:gd name="T29" fmla="*/ 1 h 122"/>
                <a:gd name="T30" fmla="*/ 0 w 16"/>
                <a:gd name="T31" fmla="*/ 1 h 122"/>
                <a:gd name="T32" fmla="*/ 0 w 16"/>
                <a:gd name="T33" fmla="*/ 1 h 122"/>
                <a:gd name="T34" fmla="*/ 0 w 16"/>
                <a:gd name="T35" fmla="*/ 1 h 122"/>
                <a:gd name="T36" fmla="*/ 0 w 16"/>
                <a:gd name="T37" fmla="*/ 1 h 122"/>
                <a:gd name="T38" fmla="*/ 0 w 16"/>
                <a:gd name="T39" fmla="*/ 1 h 122"/>
                <a:gd name="T40" fmla="*/ 0 w 16"/>
                <a:gd name="T41" fmla="*/ 1 h 122"/>
                <a:gd name="T42" fmla="*/ 0 w 16"/>
                <a:gd name="T43" fmla="*/ 1 h 122"/>
                <a:gd name="T44" fmla="*/ 0 w 16"/>
                <a:gd name="T45" fmla="*/ 1 h 122"/>
                <a:gd name="T46" fmla="*/ 0 w 16"/>
                <a:gd name="T47" fmla="*/ 1 h 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122"/>
                <a:gd name="T74" fmla="*/ 16 w 16"/>
                <a:gd name="T75" fmla="*/ 122 h 1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122">
                  <a:moveTo>
                    <a:pt x="16" y="122"/>
                  </a:moveTo>
                  <a:lnTo>
                    <a:pt x="16" y="121"/>
                  </a:lnTo>
                  <a:lnTo>
                    <a:pt x="16" y="106"/>
                  </a:lnTo>
                  <a:lnTo>
                    <a:pt x="16" y="91"/>
                  </a:lnTo>
                  <a:lnTo>
                    <a:pt x="15" y="76"/>
                  </a:lnTo>
                  <a:lnTo>
                    <a:pt x="15" y="61"/>
                  </a:lnTo>
                  <a:lnTo>
                    <a:pt x="13" y="45"/>
                  </a:lnTo>
                  <a:lnTo>
                    <a:pt x="13" y="30"/>
                  </a:lnTo>
                  <a:lnTo>
                    <a:pt x="12" y="15"/>
                  </a:lnTo>
                  <a:lnTo>
                    <a:pt x="12" y="0"/>
                  </a:lnTo>
                  <a:lnTo>
                    <a:pt x="0" y="0"/>
                  </a:lnTo>
                  <a:lnTo>
                    <a:pt x="0" y="15"/>
                  </a:lnTo>
                  <a:lnTo>
                    <a:pt x="1" y="30"/>
                  </a:lnTo>
                  <a:lnTo>
                    <a:pt x="1" y="45"/>
                  </a:lnTo>
                  <a:lnTo>
                    <a:pt x="3" y="61"/>
                  </a:lnTo>
                  <a:lnTo>
                    <a:pt x="3" y="76"/>
                  </a:lnTo>
                  <a:lnTo>
                    <a:pt x="4" y="91"/>
                  </a:lnTo>
                  <a:lnTo>
                    <a:pt x="4" y="106"/>
                  </a:lnTo>
                  <a:lnTo>
                    <a:pt x="4" y="121"/>
                  </a:lnTo>
                  <a:lnTo>
                    <a:pt x="4" y="120"/>
                  </a:lnTo>
                  <a:lnTo>
                    <a:pt x="16" y="122"/>
                  </a:lnTo>
                  <a:lnTo>
                    <a:pt x="16" y="121"/>
                  </a:lnTo>
                  <a:lnTo>
                    <a:pt x="16"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9" name="Freeform 1502"/>
            <p:cNvSpPr>
              <a:spLocks/>
            </p:cNvSpPr>
            <p:nvPr/>
          </p:nvSpPr>
          <p:spPr bwMode="auto">
            <a:xfrm>
              <a:off x="940" y="2693"/>
              <a:ext cx="11" cy="13"/>
            </a:xfrm>
            <a:custGeom>
              <a:avLst/>
              <a:gdLst>
                <a:gd name="T0" fmla="*/ 0 w 31"/>
                <a:gd name="T1" fmla="*/ 0 h 27"/>
                <a:gd name="T2" fmla="*/ 0 w 31"/>
                <a:gd name="T3" fmla="*/ 0 h 27"/>
                <a:gd name="T4" fmla="*/ 0 w 31"/>
                <a:gd name="T5" fmla="*/ 0 h 27"/>
                <a:gd name="T6" fmla="*/ 0 w 31"/>
                <a:gd name="T7" fmla="*/ 0 h 27"/>
                <a:gd name="T8" fmla="*/ 0 w 31"/>
                <a:gd name="T9" fmla="*/ 0 h 27"/>
                <a:gd name="T10" fmla="*/ 0 w 31"/>
                <a:gd name="T11" fmla="*/ 0 h 27"/>
                <a:gd name="T12" fmla="*/ 0 w 31"/>
                <a:gd name="T13" fmla="*/ 0 h 27"/>
                <a:gd name="T14" fmla="*/ 0 w 31"/>
                <a:gd name="T15" fmla="*/ 0 h 27"/>
                <a:gd name="T16" fmla="*/ 0 w 31"/>
                <a:gd name="T17" fmla="*/ 0 h 27"/>
                <a:gd name="T18" fmla="*/ 0 w 31"/>
                <a:gd name="T19" fmla="*/ 0 h 27"/>
                <a:gd name="T20" fmla="*/ 0 w 31"/>
                <a:gd name="T21" fmla="*/ 0 h 27"/>
                <a:gd name="T22" fmla="*/ 0 w 31"/>
                <a:gd name="T23" fmla="*/ 0 h 27"/>
                <a:gd name="T24" fmla="*/ 0 w 31"/>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7"/>
                <a:gd name="T41" fmla="*/ 31 w 31"/>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7">
                  <a:moveTo>
                    <a:pt x="9" y="27"/>
                  </a:moveTo>
                  <a:lnTo>
                    <a:pt x="9" y="27"/>
                  </a:lnTo>
                  <a:lnTo>
                    <a:pt x="15" y="23"/>
                  </a:lnTo>
                  <a:lnTo>
                    <a:pt x="21" y="16"/>
                  </a:lnTo>
                  <a:lnTo>
                    <a:pt x="27" y="11"/>
                  </a:lnTo>
                  <a:lnTo>
                    <a:pt x="31" y="2"/>
                  </a:lnTo>
                  <a:lnTo>
                    <a:pt x="19" y="0"/>
                  </a:lnTo>
                  <a:lnTo>
                    <a:pt x="15" y="6"/>
                  </a:lnTo>
                  <a:lnTo>
                    <a:pt x="12" y="12"/>
                  </a:lnTo>
                  <a:lnTo>
                    <a:pt x="6" y="16"/>
                  </a:lnTo>
                  <a:lnTo>
                    <a:pt x="0" y="20"/>
                  </a:lnTo>
                  <a:lnTo>
                    <a:pt x="9"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0" name="Freeform 1503"/>
            <p:cNvSpPr>
              <a:spLocks/>
            </p:cNvSpPr>
            <p:nvPr/>
          </p:nvSpPr>
          <p:spPr bwMode="auto">
            <a:xfrm>
              <a:off x="926" y="2703"/>
              <a:ext cx="17" cy="20"/>
            </a:xfrm>
            <a:custGeom>
              <a:avLst/>
              <a:gdLst>
                <a:gd name="T0" fmla="*/ 0 w 51"/>
                <a:gd name="T1" fmla="*/ 1 h 39"/>
                <a:gd name="T2" fmla="*/ 0 w 51"/>
                <a:gd name="T3" fmla="*/ 1 h 39"/>
                <a:gd name="T4" fmla="*/ 0 w 51"/>
                <a:gd name="T5" fmla="*/ 1 h 39"/>
                <a:gd name="T6" fmla="*/ 0 w 51"/>
                <a:gd name="T7" fmla="*/ 1 h 39"/>
                <a:gd name="T8" fmla="*/ 0 w 51"/>
                <a:gd name="T9" fmla="*/ 1 h 39"/>
                <a:gd name="T10" fmla="*/ 0 w 51"/>
                <a:gd name="T11" fmla="*/ 1 h 39"/>
                <a:gd name="T12" fmla="*/ 0 w 51"/>
                <a:gd name="T13" fmla="*/ 1 h 39"/>
                <a:gd name="T14" fmla="*/ 0 w 51"/>
                <a:gd name="T15" fmla="*/ 1 h 39"/>
                <a:gd name="T16" fmla="*/ 0 w 51"/>
                <a:gd name="T17" fmla="*/ 1 h 39"/>
                <a:gd name="T18" fmla="*/ 0 w 51"/>
                <a:gd name="T19" fmla="*/ 1 h 39"/>
                <a:gd name="T20" fmla="*/ 0 w 51"/>
                <a:gd name="T21" fmla="*/ 0 h 39"/>
                <a:gd name="T22" fmla="*/ 0 w 51"/>
                <a:gd name="T23" fmla="*/ 1 h 39"/>
                <a:gd name="T24" fmla="*/ 0 w 51"/>
                <a:gd name="T25" fmla="*/ 1 h 39"/>
                <a:gd name="T26" fmla="*/ 0 w 51"/>
                <a:gd name="T27" fmla="*/ 1 h 39"/>
                <a:gd name="T28" fmla="*/ 0 w 51"/>
                <a:gd name="T29" fmla="*/ 1 h 39"/>
                <a:gd name="T30" fmla="*/ 0 w 51"/>
                <a:gd name="T31" fmla="*/ 1 h 39"/>
                <a:gd name="T32" fmla="*/ 0 w 51"/>
                <a:gd name="T33" fmla="*/ 1 h 39"/>
                <a:gd name="T34" fmla="*/ 0 w 51"/>
                <a:gd name="T35" fmla="*/ 1 h 39"/>
                <a:gd name="T36" fmla="*/ 0 w 51"/>
                <a:gd name="T37" fmla="*/ 1 h 39"/>
                <a:gd name="T38" fmla="*/ 0 w 51"/>
                <a:gd name="T39" fmla="*/ 1 h 39"/>
                <a:gd name="T40" fmla="*/ 0 w 51"/>
                <a:gd name="T41" fmla="*/ 1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39"/>
                <a:gd name="T65" fmla="*/ 51 w 51"/>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39">
                  <a:moveTo>
                    <a:pt x="12" y="39"/>
                  </a:moveTo>
                  <a:lnTo>
                    <a:pt x="10" y="39"/>
                  </a:lnTo>
                  <a:lnTo>
                    <a:pt x="15" y="35"/>
                  </a:lnTo>
                  <a:lnTo>
                    <a:pt x="19" y="31"/>
                  </a:lnTo>
                  <a:lnTo>
                    <a:pt x="24" y="26"/>
                  </a:lnTo>
                  <a:lnTo>
                    <a:pt x="28" y="23"/>
                  </a:lnTo>
                  <a:lnTo>
                    <a:pt x="34" y="19"/>
                  </a:lnTo>
                  <a:lnTo>
                    <a:pt x="40" y="16"/>
                  </a:lnTo>
                  <a:lnTo>
                    <a:pt x="45" y="11"/>
                  </a:lnTo>
                  <a:lnTo>
                    <a:pt x="51" y="7"/>
                  </a:lnTo>
                  <a:lnTo>
                    <a:pt x="42" y="0"/>
                  </a:lnTo>
                  <a:lnTo>
                    <a:pt x="36" y="5"/>
                  </a:lnTo>
                  <a:lnTo>
                    <a:pt x="31" y="9"/>
                  </a:lnTo>
                  <a:lnTo>
                    <a:pt x="25" y="12"/>
                  </a:lnTo>
                  <a:lnTo>
                    <a:pt x="19" y="17"/>
                  </a:lnTo>
                  <a:lnTo>
                    <a:pt x="15" y="22"/>
                  </a:lnTo>
                  <a:lnTo>
                    <a:pt x="10" y="26"/>
                  </a:lnTo>
                  <a:lnTo>
                    <a:pt x="6" y="31"/>
                  </a:lnTo>
                  <a:lnTo>
                    <a:pt x="1" y="35"/>
                  </a:lnTo>
                  <a:lnTo>
                    <a:pt x="0" y="35"/>
                  </a:lnTo>
                  <a:lnTo>
                    <a:pt x="1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1" name="Freeform 1504"/>
            <p:cNvSpPr>
              <a:spLocks/>
            </p:cNvSpPr>
            <p:nvPr/>
          </p:nvSpPr>
          <p:spPr bwMode="auto">
            <a:xfrm>
              <a:off x="924" y="2721"/>
              <a:ext cx="6" cy="20"/>
            </a:xfrm>
            <a:custGeom>
              <a:avLst/>
              <a:gdLst>
                <a:gd name="T0" fmla="*/ 0 w 20"/>
                <a:gd name="T1" fmla="*/ 0 h 41"/>
                <a:gd name="T2" fmla="*/ 0 w 20"/>
                <a:gd name="T3" fmla="*/ 0 h 41"/>
                <a:gd name="T4" fmla="*/ 0 w 20"/>
                <a:gd name="T5" fmla="*/ 0 h 41"/>
                <a:gd name="T6" fmla="*/ 0 w 20"/>
                <a:gd name="T7" fmla="*/ 0 h 41"/>
                <a:gd name="T8" fmla="*/ 0 w 20"/>
                <a:gd name="T9" fmla="*/ 0 h 41"/>
                <a:gd name="T10" fmla="*/ 0 w 20"/>
                <a:gd name="T11" fmla="*/ 0 h 41"/>
                <a:gd name="T12" fmla="*/ 0 w 20"/>
                <a:gd name="T13" fmla="*/ 0 h 41"/>
                <a:gd name="T14" fmla="*/ 0 w 20"/>
                <a:gd name="T15" fmla="*/ 0 h 41"/>
                <a:gd name="T16" fmla="*/ 0 w 20"/>
                <a:gd name="T17" fmla="*/ 0 h 41"/>
                <a:gd name="T18" fmla="*/ 0 w 20"/>
                <a:gd name="T19" fmla="*/ 0 h 41"/>
                <a:gd name="T20" fmla="*/ 0 w 20"/>
                <a:gd name="T21" fmla="*/ 0 h 41"/>
                <a:gd name="T22" fmla="*/ 0 w 20"/>
                <a:gd name="T23" fmla="*/ 0 h 41"/>
                <a:gd name="T24" fmla="*/ 0 w 20"/>
                <a:gd name="T25" fmla="*/ 0 h 41"/>
                <a:gd name="T26" fmla="*/ 0 w 20"/>
                <a:gd name="T27" fmla="*/ 0 h 41"/>
                <a:gd name="T28" fmla="*/ 0 w 20"/>
                <a:gd name="T29" fmla="*/ 0 h 41"/>
                <a:gd name="T30" fmla="*/ 0 w 20"/>
                <a:gd name="T31" fmla="*/ 0 h 41"/>
                <a:gd name="T32" fmla="*/ 0 w 20"/>
                <a:gd name="T33" fmla="*/ 0 h 41"/>
                <a:gd name="T34" fmla="*/ 0 w 20"/>
                <a:gd name="T35" fmla="*/ 0 h 41"/>
                <a:gd name="T36" fmla="*/ 0 w 20"/>
                <a:gd name="T37" fmla="*/ 0 h 41"/>
                <a:gd name="T38" fmla="*/ 0 w 20"/>
                <a:gd name="T39" fmla="*/ 0 h 41"/>
                <a:gd name="T40" fmla="*/ 0 w 20"/>
                <a:gd name="T41" fmla="*/ 0 h 41"/>
                <a:gd name="T42" fmla="*/ 0 w 20"/>
                <a:gd name="T43" fmla="*/ 0 h 41"/>
                <a:gd name="T44" fmla="*/ 0 w 20"/>
                <a:gd name="T45" fmla="*/ 0 h 41"/>
                <a:gd name="T46" fmla="*/ 0 w 20"/>
                <a:gd name="T47" fmla="*/ 0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41"/>
                <a:gd name="T74" fmla="*/ 20 w 20"/>
                <a:gd name="T75" fmla="*/ 41 h 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41">
                  <a:moveTo>
                    <a:pt x="12" y="41"/>
                  </a:moveTo>
                  <a:lnTo>
                    <a:pt x="12" y="40"/>
                  </a:lnTo>
                  <a:lnTo>
                    <a:pt x="12" y="35"/>
                  </a:lnTo>
                  <a:lnTo>
                    <a:pt x="14" y="30"/>
                  </a:lnTo>
                  <a:lnTo>
                    <a:pt x="14" y="25"/>
                  </a:lnTo>
                  <a:lnTo>
                    <a:pt x="14" y="21"/>
                  </a:lnTo>
                  <a:lnTo>
                    <a:pt x="14" y="15"/>
                  </a:lnTo>
                  <a:lnTo>
                    <a:pt x="15" y="12"/>
                  </a:lnTo>
                  <a:lnTo>
                    <a:pt x="17" y="8"/>
                  </a:lnTo>
                  <a:lnTo>
                    <a:pt x="20" y="4"/>
                  </a:lnTo>
                  <a:lnTo>
                    <a:pt x="8" y="0"/>
                  </a:lnTo>
                  <a:lnTo>
                    <a:pt x="5" y="5"/>
                  </a:lnTo>
                  <a:lnTo>
                    <a:pt x="3" y="10"/>
                  </a:lnTo>
                  <a:lnTo>
                    <a:pt x="2" y="15"/>
                  </a:lnTo>
                  <a:lnTo>
                    <a:pt x="2" y="21"/>
                  </a:lnTo>
                  <a:lnTo>
                    <a:pt x="2" y="25"/>
                  </a:lnTo>
                  <a:lnTo>
                    <a:pt x="2" y="30"/>
                  </a:lnTo>
                  <a:lnTo>
                    <a:pt x="0" y="35"/>
                  </a:lnTo>
                  <a:lnTo>
                    <a:pt x="0" y="40"/>
                  </a:lnTo>
                  <a:lnTo>
                    <a:pt x="0" y="39"/>
                  </a:lnTo>
                  <a:lnTo>
                    <a:pt x="12" y="41"/>
                  </a:lnTo>
                  <a:lnTo>
                    <a:pt x="12" y="40"/>
                  </a:lnTo>
                  <a:lnTo>
                    <a:pt x="12"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2" name="Freeform 1505"/>
            <p:cNvSpPr>
              <a:spLocks/>
            </p:cNvSpPr>
            <p:nvPr/>
          </p:nvSpPr>
          <p:spPr bwMode="auto">
            <a:xfrm>
              <a:off x="918" y="2740"/>
              <a:ext cx="10" cy="28"/>
            </a:xfrm>
            <a:custGeom>
              <a:avLst/>
              <a:gdLst>
                <a:gd name="T0" fmla="*/ 0 w 30"/>
                <a:gd name="T1" fmla="*/ 1 h 56"/>
                <a:gd name="T2" fmla="*/ 0 w 30"/>
                <a:gd name="T3" fmla="*/ 1 h 56"/>
                <a:gd name="T4" fmla="*/ 0 w 30"/>
                <a:gd name="T5" fmla="*/ 1 h 56"/>
                <a:gd name="T6" fmla="*/ 0 w 30"/>
                <a:gd name="T7" fmla="*/ 1 h 56"/>
                <a:gd name="T8" fmla="*/ 0 w 30"/>
                <a:gd name="T9" fmla="*/ 1 h 56"/>
                <a:gd name="T10" fmla="*/ 0 w 30"/>
                <a:gd name="T11" fmla="*/ 1 h 56"/>
                <a:gd name="T12" fmla="*/ 0 w 30"/>
                <a:gd name="T13" fmla="*/ 1 h 56"/>
                <a:gd name="T14" fmla="*/ 0 w 30"/>
                <a:gd name="T15" fmla="*/ 1 h 56"/>
                <a:gd name="T16" fmla="*/ 0 w 30"/>
                <a:gd name="T17" fmla="*/ 1 h 56"/>
                <a:gd name="T18" fmla="*/ 0 w 30"/>
                <a:gd name="T19" fmla="*/ 1 h 56"/>
                <a:gd name="T20" fmla="*/ 0 w 30"/>
                <a:gd name="T21" fmla="*/ 0 h 56"/>
                <a:gd name="T22" fmla="*/ 0 w 30"/>
                <a:gd name="T23" fmla="*/ 1 h 56"/>
                <a:gd name="T24" fmla="*/ 0 w 30"/>
                <a:gd name="T25" fmla="*/ 1 h 56"/>
                <a:gd name="T26" fmla="*/ 0 w 30"/>
                <a:gd name="T27" fmla="*/ 1 h 56"/>
                <a:gd name="T28" fmla="*/ 0 w 30"/>
                <a:gd name="T29" fmla="*/ 1 h 56"/>
                <a:gd name="T30" fmla="*/ 0 w 30"/>
                <a:gd name="T31" fmla="*/ 1 h 56"/>
                <a:gd name="T32" fmla="*/ 0 w 30"/>
                <a:gd name="T33" fmla="*/ 1 h 56"/>
                <a:gd name="T34" fmla="*/ 0 w 30"/>
                <a:gd name="T35" fmla="*/ 1 h 56"/>
                <a:gd name="T36" fmla="*/ 0 w 30"/>
                <a:gd name="T37" fmla="*/ 1 h 56"/>
                <a:gd name="T38" fmla="*/ 0 w 30"/>
                <a:gd name="T39" fmla="*/ 1 h 56"/>
                <a:gd name="T40" fmla="*/ 0 w 30"/>
                <a:gd name="T41" fmla="*/ 1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56"/>
                <a:gd name="T65" fmla="*/ 30 w 30"/>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56">
                  <a:moveTo>
                    <a:pt x="15" y="47"/>
                  </a:moveTo>
                  <a:lnTo>
                    <a:pt x="15" y="47"/>
                  </a:lnTo>
                  <a:lnTo>
                    <a:pt x="14" y="46"/>
                  </a:lnTo>
                  <a:lnTo>
                    <a:pt x="12" y="45"/>
                  </a:lnTo>
                  <a:lnTo>
                    <a:pt x="14" y="43"/>
                  </a:lnTo>
                  <a:lnTo>
                    <a:pt x="17" y="37"/>
                  </a:lnTo>
                  <a:lnTo>
                    <a:pt x="20" y="30"/>
                  </a:lnTo>
                  <a:lnTo>
                    <a:pt x="24" y="23"/>
                  </a:lnTo>
                  <a:lnTo>
                    <a:pt x="27" y="13"/>
                  </a:lnTo>
                  <a:lnTo>
                    <a:pt x="30" y="2"/>
                  </a:lnTo>
                  <a:lnTo>
                    <a:pt x="18" y="0"/>
                  </a:lnTo>
                  <a:lnTo>
                    <a:pt x="15" y="11"/>
                  </a:lnTo>
                  <a:lnTo>
                    <a:pt x="12" y="20"/>
                  </a:lnTo>
                  <a:lnTo>
                    <a:pt x="8" y="28"/>
                  </a:lnTo>
                  <a:lnTo>
                    <a:pt x="5" y="34"/>
                  </a:lnTo>
                  <a:lnTo>
                    <a:pt x="2" y="41"/>
                  </a:lnTo>
                  <a:lnTo>
                    <a:pt x="0" y="47"/>
                  </a:lnTo>
                  <a:lnTo>
                    <a:pt x="5" y="53"/>
                  </a:lnTo>
                  <a:lnTo>
                    <a:pt x="12" y="56"/>
                  </a:lnTo>
                  <a:lnTo>
                    <a:pt x="15"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3" name="Freeform 1506"/>
            <p:cNvSpPr>
              <a:spLocks/>
            </p:cNvSpPr>
            <p:nvPr/>
          </p:nvSpPr>
          <p:spPr bwMode="auto">
            <a:xfrm>
              <a:off x="922" y="2742"/>
              <a:ext cx="17" cy="26"/>
            </a:xfrm>
            <a:custGeom>
              <a:avLst/>
              <a:gdLst>
                <a:gd name="T0" fmla="*/ 0 w 53"/>
                <a:gd name="T1" fmla="*/ 0 h 53"/>
                <a:gd name="T2" fmla="*/ 0 w 53"/>
                <a:gd name="T3" fmla="*/ 0 h 53"/>
                <a:gd name="T4" fmla="*/ 0 w 53"/>
                <a:gd name="T5" fmla="*/ 0 h 53"/>
                <a:gd name="T6" fmla="*/ 0 w 53"/>
                <a:gd name="T7" fmla="*/ 0 h 53"/>
                <a:gd name="T8" fmla="*/ 0 w 53"/>
                <a:gd name="T9" fmla="*/ 0 h 53"/>
                <a:gd name="T10" fmla="*/ 0 w 53"/>
                <a:gd name="T11" fmla="*/ 0 h 53"/>
                <a:gd name="T12" fmla="*/ 0 w 53"/>
                <a:gd name="T13" fmla="*/ 0 h 53"/>
                <a:gd name="T14" fmla="*/ 0 w 53"/>
                <a:gd name="T15" fmla="*/ 0 h 53"/>
                <a:gd name="T16" fmla="*/ 0 w 53"/>
                <a:gd name="T17" fmla="*/ 0 h 53"/>
                <a:gd name="T18" fmla="*/ 0 w 53"/>
                <a:gd name="T19" fmla="*/ 0 h 53"/>
                <a:gd name="T20" fmla="*/ 0 w 53"/>
                <a:gd name="T21" fmla="*/ 0 h 53"/>
                <a:gd name="T22" fmla="*/ 0 w 53"/>
                <a:gd name="T23" fmla="*/ 0 h 53"/>
                <a:gd name="T24" fmla="*/ 0 w 53"/>
                <a:gd name="T25" fmla="*/ 0 h 53"/>
                <a:gd name="T26" fmla="*/ 0 w 53"/>
                <a:gd name="T27" fmla="*/ 0 h 53"/>
                <a:gd name="T28" fmla="*/ 0 w 53"/>
                <a:gd name="T29" fmla="*/ 0 h 53"/>
                <a:gd name="T30" fmla="*/ 0 w 53"/>
                <a:gd name="T31" fmla="*/ 0 h 53"/>
                <a:gd name="T32" fmla="*/ 0 w 53"/>
                <a:gd name="T33" fmla="*/ 0 h 53"/>
                <a:gd name="T34" fmla="*/ 0 w 53"/>
                <a:gd name="T35" fmla="*/ 0 h 53"/>
                <a:gd name="T36" fmla="*/ 0 w 53"/>
                <a:gd name="T37" fmla="*/ 0 h 53"/>
                <a:gd name="T38" fmla="*/ 0 w 53"/>
                <a:gd name="T39" fmla="*/ 0 h 53"/>
                <a:gd name="T40" fmla="*/ 0 w 53"/>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53"/>
                <a:gd name="T65" fmla="*/ 53 w 53"/>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53">
                  <a:moveTo>
                    <a:pt x="53" y="0"/>
                  </a:moveTo>
                  <a:lnTo>
                    <a:pt x="41" y="0"/>
                  </a:lnTo>
                  <a:lnTo>
                    <a:pt x="39" y="7"/>
                  </a:lnTo>
                  <a:lnTo>
                    <a:pt x="36" y="15"/>
                  </a:lnTo>
                  <a:lnTo>
                    <a:pt x="32" y="23"/>
                  </a:lnTo>
                  <a:lnTo>
                    <a:pt x="27" y="30"/>
                  </a:lnTo>
                  <a:lnTo>
                    <a:pt x="20" y="37"/>
                  </a:lnTo>
                  <a:lnTo>
                    <a:pt x="14" y="42"/>
                  </a:lnTo>
                  <a:lnTo>
                    <a:pt x="8" y="44"/>
                  </a:lnTo>
                  <a:lnTo>
                    <a:pt x="3" y="44"/>
                  </a:lnTo>
                  <a:lnTo>
                    <a:pt x="0" y="53"/>
                  </a:lnTo>
                  <a:lnTo>
                    <a:pt x="11" y="53"/>
                  </a:lnTo>
                  <a:lnTo>
                    <a:pt x="20" y="49"/>
                  </a:lnTo>
                  <a:lnTo>
                    <a:pt x="29" y="43"/>
                  </a:lnTo>
                  <a:lnTo>
                    <a:pt x="36" y="35"/>
                  </a:lnTo>
                  <a:lnTo>
                    <a:pt x="44" y="27"/>
                  </a:lnTo>
                  <a:lnTo>
                    <a:pt x="48" y="17"/>
                  </a:lnTo>
                  <a:lnTo>
                    <a:pt x="51" y="9"/>
                  </a:lnTo>
                  <a:lnTo>
                    <a:pt x="53" y="0"/>
                  </a:lnTo>
                  <a:lnTo>
                    <a:pt x="41" y="0"/>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 name="Freeform 1507"/>
            <p:cNvSpPr>
              <a:spLocks/>
            </p:cNvSpPr>
            <p:nvPr/>
          </p:nvSpPr>
          <p:spPr bwMode="auto">
            <a:xfrm>
              <a:off x="935" y="2742"/>
              <a:ext cx="6" cy="22"/>
            </a:xfrm>
            <a:custGeom>
              <a:avLst/>
              <a:gdLst>
                <a:gd name="T0" fmla="*/ 0 w 16"/>
                <a:gd name="T1" fmla="*/ 0 h 46"/>
                <a:gd name="T2" fmla="*/ 0 w 16"/>
                <a:gd name="T3" fmla="*/ 0 h 46"/>
                <a:gd name="T4" fmla="*/ 0 w 16"/>
                <a:gd name="T5" fmla="*/ 0 h 46"/>
                <a:gd name="T6" fmla="*/ 0 w 16"/>
                <a:gd name="T7" fmla="*/ 0 h 46"/>
                <a:gd name="T8" fmla="*/ 0 w 16"/>
                <a:gd name="T9" fmla="*/ 0 h 46"/>
                <a:gd name="T10" fmla="*/ 0 w 16"/>
                <a:gd name="T11" fmla="*/ 0 h 46"/>
                <a:gd name="T12" fmla="*/ 0 w 16"/>
                <a:gd name="T13" fmla="*/ 0 h 46"/>
                <a:gd name="T14" fmla="*/ 0 w 16"/>
                <a:gd name="T15" fmla="*/ 0 h 46"/>
                <a:gd name="T16" fmla="*/ 0 w 16"/>
                <a:gd name="T17" fmla="*/ 0 h 46"/>
                <a:gd name="T18" fmla="*/ 0 w 16"/>
                <a:gd name="T19" fmla="*/ 0 h 46"/>
                <a:gd name="T20" fmla="*/ 0 w 16"/>
                <a:gd name="T21" fmla="*/ 0 h 46"/>
                <a:gd name="T22" fmla="*/ 0 w 16"/>
                <a:gd name="T23" fmla="*/ 0 h 46"/>
                <a:gd name="T24" fmla="*/ 0 w 16"/>
                <a:gd name="T25" fmla="*/ 0 h 46"/>
                <a:gd name="T26" fmla="*/ 0 w 16"/>
                <a:gd name="T27" fmla="*/ 0 h 46"/>
                <a:gd name="T28" fmla="*/ 0 w 16"/>
                <a:gd name="T29" fmla="*/ 0 h 46"/>
                <a:gd name="T30" fmla="*/ 0 w 16"/>
                <a:gd name="T31" fmla="*/ 0 h 46"/>
                <a:gd name="T32" fmla="*/ 0 w 16"/>
                <a:gd name="T33" fmla="*/ 0 h 46"/>
                <a:gd name="T34" fmla="*/ 0 w 16"/>
                <a:gd name="T35" fmla="*/ 0 h 46"/>
                <a:gd name="T36" fmla="*/ 0 w 16"/>
                <a:gd name="T37" fmla="*/ 0 h 46"/>
                <a:gd name="T38" fmla="*/ 0 w 16"/>
                <a:gd name="T39" fmla="*/ 0 h 46"/>
                <a:gd name="T40" fmla="*/ 0 w 16"/>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46"/>
                <a:gd name="T65" fmla="*/ 16 w 16"/>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46">
                  <a:moveTo>
                    <a:pt x="10" y="46"/>
                  </a:moveTo>
                  <a:lnTo>
                    <a:pt x="10" y="46"/>
                  </a:lnTo>
                  <a:lnTo>
                    <a:pt x="15" y="40"/>
                  </a:lnTo>
                  <a:lnTo>
                    <a:pt x="16" y="34"/>
                  </a:lnTo>
                  <a:lnTo>
                    <a:pt x="16" y="28"/>
                  </a:lnTo>
                  <a:lnTo>
                    <a:pt x="16" y="23"/>
                  </a:lnTo>
                  <a:lnTo>
                    <a:pt x="15" y="16"/>
                  </a:lnTo>
                  <a:lnTo>
                    <a:pt x="13" y="11"/>
                  </a:lnTo>
                  <a:lnTo>
                    <a:pt x="12" y="6"/>
                  </a:lnTo>
                  <a:lnTo>
                    <a:pt x="12" y="0"/>
                  </a:lnTo>
                  <a:lnTo>
                    <a:pt x="0" y="0"/>
                  </a:lnTo>
                  <a:lnTo>
                    <a:pt x="0" y="6"/>
                  </a:lnTo>
                  <a:lnTo>
                    <a:pt x="1" y="13"/>
                  </a:lnTo>
                  <a:lnTo>
                    <a:pt x="3" y="19"/>
                  </a:lnTo>
                  <a:lnTo>
                    <a:pt x="4" y="23"/>
                  </a:lnTo>
                  <a:lnTo>
                    <a:pt x="4" y="28"/>
                  </a:lnTo>
                  <a:lnTo>
                    <a:pt x="4" y="34"/>
                  </a:lnTo>
                  <a:lnTo>
                    <a:pt x="3" y="38"/>
                  </a:lnTo>
                  <a:lnTo>
                    <a:pt x="1" y="41"/>
                  </a:lnTo>
                  <a:lnTo>
                    <a:pt x="1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5" name="Freeform 1508"/>
            <p:cNvSpPr>
              <a:spLocks/>
            </p:cNvSpPr>
            <p:nvPr/>
          </p:nvSpPr>
          <p:spPr bwMode="auto">
            <a:xfrm>
              <a:off x="924" y="2762"/>
              <a:ext cx="15" cy="13"/>
            </a:xfrm>
            <a:custGeom>
              <a:avLst/>
              <a:gdLst>
                <a:gd name="T0" fmla="*/ 0 w 43"/>
                <a:gd name="T1" fmla="*/ 1 h 25"/>
                <a:gd name="T2" fmla="*/ 0 w 43"/>
                <a:gd name="T3" fmla="*/ 1 h 25"/>
                <a:gd name="T4" fmla="*/ 0 w 43"/>
                <a:gd name="T5" fmla="*/ 1 h 25"/>
                <a:gd name="T6" fmla="*/ 0 w 43"/>
                <a:gd name="T7" fmla="*/ 1 h 25"/>
                <a:gd name="T8" fmla="*/ 0 w 43"/>
                <a:gd name="T9" fmla="*/ 1 h 25"/>
                <a:gd name="T10" fmla="*/ 0 w 43"/>
                <a:gd name="T11" fmla="*/ 1 h 25"/>
                <a:gd name="T12" fmla="*/ 0 w 43"/>
                <a:gd name="T13" fmla="*/ 0 h 25"/>
                <a:gd name="T14" fmla="*/ 0 w 43"/>
                <a:gd name="T15" fmla="*/ 1 h 25"/>
                <a:gd name="T16" fmla="*/ 0 w 43"/>
                <a:gd name="T17" fmla="*/ 1 h 25"/>
                <a:gd name="T18" fmla="*/ 0 w 43"/>
                <a:gd name="T19" fmla="*/ 1 h 25"/>
                <a:gd name="T20" fmla="*/ 0 w 43"/>
                <a:gd name="T21" fmla="*/ 1 h 25"/>
                <a:gd name="T22" fmla="*/ 0 w 43"/>
                <a:gd name="T23" fmla="*/ 1 h 25"/>
                <a:gd name="T24" fmla="*/ 0 w 43"/>
                <a:gd name="T25" fmla="*/ 1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25"/>
                <a:gd name="T41" fmla="*/ 43 w 43"/>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25">
                  <a:moveTo>
                    <a:pt x="0" y="25"/>
                  </a:moveTo>
                  <a:lnTo>
                    <a:pt x="0" y="25"/>
                  </a:lnTo>
                  <a:lnTo>
                    <a:pt x="13" y="23"/>
                  </a:lnTo>
                  <a:lnTo>
                    <a:pt x="25" y="19"/>
                  </a:lnTo>
                  <a:lnTo>
                    <a:pt x="36" y="13"/>
                  </a:lnTo>
                  <a:lnTo>
                    <a:pt x="43" y="5"/>
                  </a:lnTo>
                  <a:lnTo>
                    <a:pt x="34" y="0"/>
                  </a:lnTo>
                  <a:lnTo>
                    <a:pt x="27" y="7"/>
                  </a:lnTo>
                  <a:lnTo>
                    <a:pt x="19" y="12"/>
                  </a:lnTo>
                  <a:lnTo>
                    <a:pt x="10" y="14"/>
                  </a:lnTo>
                  <a:lnTo>
                    <a:pt x="0" y="1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6" name="Freeform 1509"/>
            <p:cNvSpPr>
              <a:spLocks/>
            </p:cNvSpPr>
            <p:nvPr/>
          </p:nvSpPr>
          <p:spPr bwMode="auto">
            <a:xfrm>
              <a:off x="919" y="2770"/>
              <a:ext cx="5" cy="12"/>
            </a:xfrm>
            <a:custGeom>
              <a:avLst/>
              <a:gdLst>
                <a:gd name="T0" fmla="*/ 0 w 15"/>
                <a:gd name="T1" fmla="*/ 1 h 23"/>
                <a:gd name="T2" fmla="*/ 0 w 15"/>
                <a:gd name="T3" fmla="*/ 1 h 23"/>
                <a:gd name="T4" fmla="*/ 0 w 15"/>
                <a:gd name="T5" fmla="*/ 1 h 23"/>
                <a:gd name="T6" fmla="*/ 0 w 15"/>
                <a:gd name="T7" fmla="*/ 1 h 23"/>
                <a:gd name="T8" fmla="*/ 0 w 15"/>
                <a:gd name="T9" fmla="*/ 1 h 23"/>
                <a:gd name="T10" fmla="*/ 0 w 15"/>
                <a:gd name="T11" fmla="*/ 1 h 23"/>
                <a:gd name="T12" fmla="*/ 0 w 15"/>
                <a:gd name="T13" fmla="*/ 0 h 23"/>
                <a:gd name="T14" fmla="*/ 0 w 15"/>
                <a:gd name="T15" fmla="*/ 1 h 23"/>
                <a:gd name="T16" fmla="*/ 0 w 15"/>
                <a:gd name="T17" fmla="*/ 1 h 23"/>
                <a:gd name="T18" fmla="*/ 0 w 15"/>
                <a:gd name="T19" fmla="*/ 1 h 23"/>
                <a:gd name="T20" fmla="*/ 0 w 15"/>
                <a:gd name="T21" fmla="*/ 1 h 23"/>
                <a:gd name="T22" fmla="*/ 0 w 15"/>
                <a:gd name="T23" fmla="*/ 1 h 23"/>
                <a:gd name="T24" fmla="*/ 0 w 15"/>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3"/>
                <a:gd name="T41" fmla="*/ 15 w 15"/>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3">
                  <a:moveTo>
                    <a:pt x="13" y="18"/>
                  </a:moveTo>
                  <a:lnTo>
                    <a:pt x="13" y="17"/>
                  </a:lnTo>
                  <a:lnTo>
                    <a:pt x="12" y="16"/>
                  </a:lnTo>
                  <a:lnTo>
                    <a:pt x="12" y="12"/>
                  </a:lnTo>
                  <a:lnTo>
                    <a:pt x="13" y="10"/>
                  </a:lnTo>
                  <a:lnTo>
                    <a:pt x="15" y="9"/>
                  </a:lnTo>
                  <a:lnTo>
                    <a:pt x="15" y="0"/>
                  </a:lnTo>
                  <a:lnTo>
                    <a:pt x="4" y="4"/>
                  </a:lnTo>
                  <a:lnTo>
                    <a:pt x="0" y="10"/>
                  </a:lnTo>
                  <a:lnTo>
                    <a:pt x="0" y="18"/>
                  </a:lnTo>
                  <a:lnTo>
                    <a:pt x="4" y="23"/>
                  </a:lnTo>
                  <a:lnTo>
                    <a:pt x="4" y="22"/>
                  </a:lnTo>
                  <a:lnTo>
                    <a:pt x="1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7" name="Freeform 1510"/>
            <p:cNvSpPr>
              <a:spLocks/>
            </p:cNvSpPr>
            <p:nvPr/>
          </p:nvSpPr>
          <p:spPr bwMode="auto">
            <a:xfrm>
              <a:off x="921" y="2778"/>
              <a:ext cx="15" cy="6"/>
            </a:xfrm>
            <a:custGeom>
              <a:avLst/>
              <a:gdLst>
                <a:gd name="T0" fmla="*/ 0 w 45"/>
                <a:gd name="T1" fmla="*/ 0 h 10"/>
                <a:gd name="T2" fmla="*/ 0 w 45"/>
                <a:gd name="T3" fmla="*/ 1 h 10"/>
                <a:gd name="T4" fmla="*/ 0 w 45"/>
                <a:gd name="T5" fmla="*/ 0 h 10"/>
                <a:gd name="T6" fmla="*/ 0 w 45"/>
                <a:gd name="T7" fmla="*/ 1 h 10"/>
                <a:gd name="T8" fmla="*/ 0 w 45"/>
                <a:gd name="T9" fmla="*/ 1 h 10"/>
                <a:gd name="T10" fmla="*/ 0 w 45"/>
                <a:gd name="T11" fmla="*/ 1 h 10"/>
                <a:gd name="T12" fmla="*/ 0 w 45"/>
                <a:gd name="T13" fmla="*/ 1 h 10"/>
                <a:gd name="T14" fmla="*/ 0 w 45"/>
                <a:gd name="T15" fmla="*/ 1 h 10"/>
                <a:gd name="T16" fmla="*/ 0 w 45"/>
                <a:gd name="T17" fmla="*/ 1 h 10"/>
                <a:gd name="T18" fmla="*/ 0 w 45"/>
                <a:gd name="T19" fmla="*/ 1 h 10"/>
                <a:gd name="T20" fmla="*/ 0 w 45"/>
                <a:gd name="T21" fmla="*/ 1 h 10"/>
                <a:gd name="T22" fmla="*/ 0 w 45"/>
                <a:gd name="T23" fmla="*/ 1 h 10"/>
                <a:gd name="T24" fmla="*/ 0 w 45"/>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
                <a:gd name="T41" fmla="*/ 45 w 45"/>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
                  <a:moveTo>
                    <a:pt x="42" y="0"/>
                  </a:moveTo>
                  <a:lnTo>
                    <a:pt x="45" y="1"/>
                  </a:lnTo>
                  <a:lnTo>
                    <a:pt x="35" y="0"/>
                  </a:lnTo>
                  <a:lnTo>
                    <a:pt x="23" y="1"/>
                  </a:lnTo>
                  <a:lnTo>
                    <a:pt x="15" y="2"/>
                  </a:lnTo>
                  <a:lnTo>
                    <a:pt x="9" y="1"/>
                  </a:lnTo>
                  <a:lnTo>
                    <a:pt x="0" y="5"/>
                  </a:lnTo>
                  <a:lnTo>
                    <a:pt x="12" y="10"/>
                  </a:lnTo>
                  <a:lnTo>
                    <a:pt x="26" y="9"/>
                  </a:lnTo>
                  <a:lnTo>
                    <a:pt x="35" y="8"/>
                  </a:lnTo>
                  <a:lnTo>
                    <a:pt x="39" y="7"/>
                  </a:lnTo>
                  <a:lnTo>
                    <a:pt x="42" y="8"/>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8" name="Freeform 1511"/>
            <p:cNvSpPr>
              <a:spLocks/>
            </p:cNvSpPr>
            <p:nvPr/>
          </p:nvSpPr>
          <p:spPr bwMode="auto">
            <a:xfrm>
              <a:off x="933" y="2778"/>
              <a:ext cx="7" cy="10"/>
            </a:xfrm>
            <a:custGeom>
              <a:avLst/>
              <a:gdLst>
                <a:gd name="T0" fmla="*/ 0 w 19"/>
                <a:gd name="T1" fmla="*/ 1 h 19"/>
                <a:gd name="T2" fmla="*/ 0 w 19"/>
                <a:gd name="T3" fmla="*/ 1 h 19"/>
                <a:gd name="T4" fmla="*/ 0 w 19"/>
                <a:gd name="T5" fmla="*/ 1 h 19"/>
                <a:gd name="T6" fmla="*/ 0 w 19"/>
                <a:gd name="T7" fmla="*/ 1 h 19"/>
                <a:gd name="T8" fmla="*/ 0 w 19"/>
                <a:gd name="T9" fmla="*/ 1 h 19"/>
                <a:gd name="T10" fmla="*/ 0 w 19"/>
                <a:gd name="T11" fmla="*/ 0 h 19"/>
                <a:gd name="T12" fmla="*/ 0 w 19"/>
                <a:gd name="T13" fmla="*/ 1 h 19"/>
                <a:gd name="T14" fmla="*/ 0 w 19"/>
                <a:gd name="T15" fmla="*/ 1 h 19"/>
                <a:gd name="T16" fmla="*/ 0 w 19"/>
                <a:gd name="T17" fmla="*/ 1 h 19"/>
                <a:gd name="T18" fmla="*/ 0 w 19"/>
                <a:gd name="T19" fmla="*/ 1 h 19"/>
                <a:gd name="T20" fmla="*/ 0 w 19"/>
                <a:gd name="T21" fmla="*/ 1 h 19"/>
                <a:gd name="T22" fmla="*/ 0 w 19"/>
                <a:gd name="T23" fmla="*/ 1 h 19"/>
                <a:gd name="T24" fmla="*/ 0 w 19"/>
                <a:gd name="T25" fmla="*/ 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9"/>
                <a:gd name="T41" fmla="*/ 19 w 1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9">
                  <a:moveTo>
                    <a:pt x="19" y="10"/>
                  </a:moveTo>
                  <a:lnTo>
                    <a:pt x="18" y="10"/>
                  </a:lnTo>
                  <a:lnTo>
                    <a:pt x="15" y="8"/>
                  </a:lnTo>
                  <a:lnTo>
                    <a:pt x="12" y="6"/>
                  </a:lnTo>
                  <a:lnTo>
                    <a:pt x="12" y="4"/>
                  </a:lnTo>
                  <a:lnTo>
                    <a:pt x="4" y="0"/>
                  </a:lnTo>
                  <a:lnTo>
                    <a:pt x="4" y="8"/>
                  </a:lnTo>
                  <a:lnTo>
                    <a:pt x="0" y="6"/>
                  </a:lnTo>
                  <a:lnTo>
                    <a:pt x="0" y="10"/>
                  </a:lnTo>
                  <a:lnTo>
                    <a:pt x="6" y="15"/>
                  </a:lnTo>
                  <a:lnTo>
                    <a:pt x="15" y="19"/>
                  </a:lnTo>
                  <a:lnTo>
                    <a:pt x="13" y="19"/>
                  </a:lnTo>
                  <a:lnTo>
                    <a:pt x="1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9" name="Freeform 1512"/>
            <p:cNvSpPr>
              <a:spLocks/>
            </p:cNvSpPr>
            <p:nvPr/>
          </p:nvSpPr>
          <p:spPr bwMode="auto">
            <a:xfrm>
              <a:off x="938" y="2784"/>
              <a:ext cx="12" cy="5"/>
            </a:xfrm>
            <a:custGeom>
              <a:avLst/>
              <a:gdLst>
                <a:gd name="T0" fmla="*/ 0 w 38"/>
                <a:gd name="T1" fmla="*/ 0 h 10"/>
                <a:gd name="T2" fmla="*/ 0 w 38"/>
                <a:gd name="T3" fmla="*/ 0 h 10"/>
                <a:gd name="T4" fmla="*/ 0 w 38"/>
                <a:gd name="T5" fmla="*/ 0 h 10"/>
                <a:gd name="T6" fmla="*/ 0 w 38"/>
                <a:gd name="T7" fmla="*/ 1 h 10"/>
                <a:gd name="T8" fmla="*/ 0 w 38"/>
                <a:gd name="T9" fmla="*/ 1 h 10"/>
                <a:gd name="T10" fmla="*/ 0 w 38"/>
                <a:gd name="T11" fmla="*/ 0 h 10"/>
                <a:gd name="T12" fmla="*/ 0 w 38"/>
                <a:gd name="T13" fmla="*/ 1 h 10"/>
                <a:gd name="T14" fmla="*/ 0 w 38"/>
                <a:gd name="T15" fmla="*/ 1 h 10"/>
                <a:gd name="T16" fmla="*/ 0 w 38"/>
                <a:gd name="T17" fmla="*/ 1 h 10"/>
                <a:gd name="T18" fmla="*/ 0 w 38"/>
                <a:gd name="T19" fmla="*/ 1 h 10"/>
                <a:gd name="T20" fmla="*/ 0 w 38"/>
                <a:gd name="T21" fmla="*/ 1 h 10"/>
                <a:gd name="T22" fmla="*/ 0 w 38"/>
                <a:gd name="T23" fmla="*/ 1 h 10"/>
                <a:gd name="T24" fmla="*/ 0 w 38"/>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0"/>
                <a:gd name="T41" fmla="*/ 38 w 38"/>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0">
                  <a:moveTo>
                    <a:pt x="38" y="0"/>
                  </a:moveTo>
                  <a:lnTo>
                    <a:pt x="38" y="0"/>
                  </a:lnTo>
                  <a:lnTo>
                    <a:pt x="27" y="0"/>
                  </a:lnTo>
                  <a:lnTo>
                    <a:pt x="18" y="1"/>
                  </a:lnTo>
                  <a:lnTo>
                    <a:pt x="11" y="1"/>
                  </a:lnTo>
                  <a:lnTo>
                    <a:pt x="6" y="0"/>
                  </a:lnTo>
                  <a:lnTo>
                    <a:pt x="0" y="9"/>
                  </a:lnTo>
                  <a:lnTo>
                    <a:pt x="11" y="10"/>
                  </a:lnTo>
                  <a:lnTo>
                    <a:pt x="18" y="10"/>
                  </a:lnTo>
                  <a:lnTo>
                    <a:pt x="27" y="9"/>
                  </a:lnTo>
                  <a:lnTo>
                    <a:pt x="38" y="9"/>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0" name="Freeform 1513"/>
            <p:cNvSpPr>
              <a:spLocks/>
            </p:cNvSpPr>
            <p:nvPr/>
          </p:nvSpPr>
          <p:spPr bwMode="auto">
            <a:xfrm>
              <a:off x="950" y="2783"/>
              <a:ext cx="10" cy="5"/>
            </a:xfrm>
            <a:custGeom>
              <a:avLst/>
              <a:gdLst>
                <a:gd name="T0" fmla="*/ 0 w 28"/>
                <a:gd name="T1" fmla="*/ 0 h 11"/>
                <a:gd name="T2" fmla="*/ 0 w 28"/>
                <a:gd name="T3" fmla="*/ 0 h 11"/>
                <a:gd name="T4" fmla="*/ 0 w 28"/>
                <a:gd name="T5" fmla="*/ 0 h 11"/>
                <a:gd name="T6" fmla="*/ 0 w 28"/>
                <a:gd name="T7" fmla="*/ 0 h 11"/>
                <a:gd name="T8" fmla="*/ 0 w 28"/>
                <a:gd name="T9" fmla="*/ 0 h 11"/>
                <a:gd name="T10" fmla="*/ 0 w 28"/>
                <a:gd name="T11" fmla="*/ 0 h 11"/>
                <a:gd name="T12" fmla="*/ 0 w 28"/>
                <a:gd name="T13" fmla="*/ 0 h 11"/>
                <a:gd name="T14" fmla="*/ 0 w 28"/>
                <a:gd name="T15" fmla="*/ 0 h 11"/>
                <a:gd name="T16" fmla="*/ 0 w 28"/>
                <a:gd name="T17" fmla="*/ 0 h 11"/>
                <a:gd name="T18" fmla="*/ 0 w 28"/>
                <a:gd name="T19" fmla="*/ 0 h 11"/>
                <a:gd name="T20" fmla="*/ 0 w 28"/>
                <a:gd name="T21" fmla="*/ 0 h 11"/>
                <a:gd name="T22" fmla="*/ 0 w 28"/>
                <a:gd name="T23" fmla="*/ 0 h 11"/>
                <a:gd name="T24" fmla="*/ 0 w 28"/>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1"/>
                <a:gd name="T41" fmla="*/ 28 w 2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1">
                  <a:moveTo>
                    <a:pt x="19" y="1"/>
                  </a:moveTo>
                  <a:lnTo>
                    <a:pt x="21" y="0"/>
                  </a:lnTo>
                  <a:lnTo>
                    <a:pt x="16" y="1"/>
                  </a:lnTo>
                  <a:lnTo>
                    <a:pt x="12" y="2"/>
                  </a:lnTo>
                  <a:lnTo>
                    <a:pt x="4" y="2"/>
                  </a:lnTo>
                  <a:lnTo>
                    <a:pt x="0" y="2"/>
                  </a:lnTo>
                  <a:lnTo>
                    <a:pt x="0" y="11"/>
                  </a:lnTo>
                  <a:lnTo>
                    <a:pt x="4" y="11"/>
                  </a:lnTo>
                  <a:lnTo>
                    <a:pt x="12" y="11"/>
                  </a:lnTo>
                  <a:lnTo>
                    <a:pt x="19" y="10"/>
                  </a:lnTo>
                  <a:lnTo>
                    <a:pt x="26" y="9"/>
                  </a:lnTo>
                  <a:lnTo>
                    <a:pt x="28" y="8"/>
                  </a:lnTo>
                  <a:lnTo>
                    <a:pt x="1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1" name="Freeform 1514"/>
            <p:cNvSpPr>
              <a:spLocks/>
            </p:cNvSpPr>
            <p:nvPr/>
          </p:nvSpPr>
          <p:spPr bwMode="auto">
            <a:xfrm>
              <a:off x="957" y="2758"/>
              <a:ext cx="25" cy="28"/>
            </a:xfrm>
            <a:custGeom>
              <a:avLst/>
              <a:gdLst>
                <a:gd name="T0" fmla="*/ 0 w 76"/>
                <a:gd name="T1" fmla="*/ 0 h 57"/>
                <a:gd name="T2" fmla="*/ 0 w 76"/>
                <a:gd name="T3" fmla="*/ 0 h 57"/>
                <a:gd name="T4" fmla="*/ 0 w 76"/>
                <a:gd name="T5" fmla="*/ 0 h 57"/>
                <a:gd name="T6" fmla="*/ 0 w 76"/>
                <a:gd name="T7" fmla="*/ 0 h 57"/>
                <a:gd name="T8" fmla="*/ 0 w 76"/>
                <a:gd name="T9" fmla="*/ 0 h 57"/>
                <a:gd name="T10" fmla="*/ 0 w 76"/>
                <a:gd name="T11" fmla="*/ 0 h 57"/>
                <a:gd name="T12" fmla="*/ 0 w 76"/>
                <a:gd name="T13" fmla="*/ 0 h 57"/>
                <a:gd name="T14" fmla="*/ 0 w 76"/>
                <a:gd name="T15" fmla="*/ 0 h 57"/>
                <a:gd name="T16" fmla="*/ 0 w 76"/>
                <a:gd name="T17" fmla="*/ 0 h 57"/>
                <a:gd name="T18" fmla="*/ 0 w 76"/>
                <a:gd name="T19" fmla="*/ 0 h 57"/>
                <a:gd name="T20" fmla="*/ 0 w 76"/>
                <a:gd name="T21" fmla="*/ 0 h 57"/>
                <a:gd name="T22" fmla="*/ 0 w 76"/>
                <a:gd name="T23" fmla="*/ 0 h 57"/>
                <a:gd name="T24" fmla="*/ 0 w 76"/>
                <a:gd name="T25" fmla="*/ 0 h 57"/>
                <a:gd name="T26" fmla="*/ 0 w 76"/>
                <a:gd name="T27" fmla="*/ 0 h 57"/>
                <a:gd name="T28" fmla="*/ 0 w 76"/>
                <a:gd name="T29" fmla="*/ 0 h 57"/>
                <a:gd name="T30" fmla="*/ 0 w 76"/>
                <a:gd name="T31" fmla="*/ 0 h 57"/>
                <a:gd name="T32" fmla="*/ 0 w 76"/>
                <a:gd name="T33" fmla="*/ 0 h 57"/>
                <a:gd name="T34" fmla="*/ 0 w 76"/>
                <a:gd name="T35" fmla="*/ 0 h 57"/>
                <a:gd name="T36" fmla="*/ 0 w 76"/>
                <a:gd name="T37" fmla="*/ 0 h 57"/>
                <a:gd name="T38" fmla="*/ 0 w 76"/>
                <a:gd name="T39" fmla="*/ 0 h 57"/>
                <a:gd name="T40" fmla="*/ 0 w 76"/>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57"/>
                <a:gd name="T65" fmla="*/ 76 w 76"/>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57">
                  <a:moveTo>
                    <a:pt x="64" y="0"/>
                  </a:moveTo>
                  <a:lnTo>
                    <a:pt x="66" y="0"/>
                  </a:lnTo>
                  <a:lnTo>
                    <a:pt x="60" y="7"/>
                  </a:lnTo>
                  <a:lnTo>
                    <a:pt x="52" y="13"/>
                  </a:lnTo>
                  <a:lnTo>
                    <a:pt x="45" y="19"/>
                  </a:lnTo>
                  <a:lnTo>
                    <a:pt x="37" y="25"/>
                  </a:lnTo>
                  <a:lnTo>
                    <a:pt x="28" y="32"/>
                  </a:lnTo>
                  <a:lnTo>
                    <a:pt x="19" y="38"/>
                  </a:lnTo>
                  <a:lnTo>
                    <a:pt x="10" y="44"/>
                  </a:lnTo>
                  <a:lnTo>
                    <a:pt x="0" y="50"/>
                  </a:lnTo>
                  <a:lnTo>
                    <a:pt x="9" y="57"/>
                  </a:lnTo>
                  <a:lnTo>
                    <a:pt x="19" y="50"/>
                  </a:lnTo>
                  <a:lnTo>
                    <a:pt x="28" y="45"/>
                  </a:lnTo>
                  <a:lnTo>
                    <a:pt x="37" y="38"/>
                  </a:lnTo>
                  <a:lnTo>
                    <a:pt x="46" y="32"/>
                  </a:lnTo>
                  <a:lnTo>
                    <a:pt x="54" y="25"/>
                  </a:lnTo>
                  <a:lnTo>
                    <a:pt x="61" y="19"/>
                  </a:lnTo>
                  <a:lnTo>
                    <a:pt x="69" y="11"/>
                  </a:lnTo>
                  <a:lnTo>
                    <a:pt x="75" y="4"/>
                  </a:lnTo>
                  <a:lnTo>
                    <a:pt x="76" y="4"/>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2" name="Freeform 1515"/>
            <p:cNvSpPr>
              <a:spLocks/>
            </p:cNvSpPr>
            <p:nvPr/>
          </p:nvSpPr>
          <p:spPr bwMode="auto">
            <a:xfrm>
              <a:off x="976" y="2715"/>
              <a:ext cx="7" cy="45"/>
            </a:xfrm>
            <a:custGeom>
              <a:avLst/>
              <a:gdLst>
                <a:gd name="T0" fmla="*/ 0 w 22"/>
                <a:gd name="T1" fmla="*/ 0 h 91"/>
                <a:gd name="T2" fmla="*/ 0 w 22"/>
                <a:gd name="T3" fmla="*/ 0 h 91"/>
                <a:gd name="T4" fmla="*/ 0 w 22"/>
                <a:gd name="T5" fmla="*/ 0 h 91"/>
                <a:gd name="T6" fmla="*/ 0 w 22"/>
                <a:gd name="T7" fmla="*/ 0 h 91"/>
                <a:gd name="T8" fmla="*/ 0 w 22"/>
                <a:gd name="T9" fmla="*/ 0 h 91"/>
                <a:gd name="T10" fmla="*/ 0 w 22"/>
                <a:gd name="T11" fmla="*/ 0 h 91"/>
                <a:gd name="T12" fmla="*/ 0 w 22"/>
                <a:gd name="T13" fmla="*/ 0 h 91"/>
                <a:gd name="T14" fmla="*/ 0 w 22"/>
                <a:gd name="T15" fmla="*/ 0 h 91"/>
                <a:gd name="T16" fmla="*/ 0 w 22"/>
                <a:gd name="T17" fmla="*/ 0 h 91"/>
                <a:gd name="T18" fmla="*/ 0 w 22"/>
                <a:gd name="T19" fmla="*/ 0 h 91"/>
                <a:gd name="T20" fmla="*/ 0 w 22"/>
                <a:gd name="T21" fmla="*/ 0 h 91"/>
                <a:gd name="T22" fmla="*/ 0 w 22"/>
                <a:gd name="T23" fmla="*/ 0 h 91"/>
                <a:gd name="T24" fmla="*/ 0 w 22"/>
                <a:gd name="T25" fmla="*/ 0 h 91"/>
                <a:gd name="T26" fmla="*/ 0 w 22"/>
                <a:gd name="T27" fmla="*/ 0 h 91"/>
                <a:gd name="T28" fmla="*/ 0 w 22"/>
                <a:gd name="T29" fmla="*/ 0 h 91"/>
                <a:gd name="T30" fmla="*/ 0 w 22"/>
                <a:gd name="T31" fmla="*/ 0 h 91"/>
                <a:gd name="T32" fmla="*/ 0 w 22"/>
                <a:gd name="T33" fmla="*/ 0 h 91"/>
                <a:gd name="T34" fmla="*/ 0 w 22"/>
                <a:gd name="T35" fmla="*/ 0 h 91"/>
                <a:gd name="T36" fmla="*/ 0 w 22"/>
                <a:gd name="T37" fmla="*/ 0 h 91"/>
                <a:gd name="T38" fmla="*/ 0 w 22"/>
                <a:gd name="T39" fmla="*/ 0 h 91"/>
                <a:gd name="T40" fmla="*/ 0 w 22"/>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91"/>
                <a:gd name="T65" fmla="*/ 22 w 22"/>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91">
                  <a:moveTo>
                    <a:pt x="0" y="0"/>
                  </a:moveTo>
                  <a:lnTo>
                    <a:pt x="0" y="0"/>
                  </a:lnTo>
                  <a:lnTo>
                    <a:pt x="1" y="13"/>
                  </a:lnTo>
                  <a:lnTo>
                    <a:pt x="4" y="25"/>
                  </a:lnTo>
                  <a:lnTo>
                    <a:pt x="6" y="38"/>
                  </a:lnTo>
                  <a:lnTo>
                    <a:pt x="9" y="52"/>
                  </a:lnTo>
                  <a:lnTo>
                    <a:pt x="10" y="63"/>
                  </a:lnTo>
                  <a:lnTo>
                    <a:pt x="10" y="74"/>
                  </a:lnTo>
                  <a:lnTo>
                    <a:pt x="10" y="81"/>
                  </a:lnTo>
                  <a:lnTo>
                    <a:pt x="7" y="87"/>
                  </a:lnTo>
                  <a:lnTo>
                    <a:pt x="19" y="91"/>
                  </a:lnTo>
                  <a:lnTo>
                    <a:pt x="22" y="83"/>
                  </a:lnTo>
                  <a:lnTo>
                    <a:pt x="22" y="74"/>
                  </a:lnTo>
                  <a:lnTo>
                    <a:pt x="22" y="63"/>
                  </a:lnTo>
                  <a:lnTo>
                    <a:pt x="21" y="50"/>
                  </a:lnTo>
                  <a:lnTo>
                    <a:pt x="18" y="38"/>
                  </a:lnTo>
                  <a:lnTo>
                    <a:pt x="16" y="25"/>
                  </a:lnTo>
                  <a:lnTo>
                    <a:pt x="13" y="11"/>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3" name="Freeform 1516"/>
            <p:cNvSpPr>
              <a:spLocks/>
            </p:cNvSpPr>
            <p:nvPr/>
          </p:nvSpPr>
          <p:spPr bwMode="auto">
            <a:xfrm>
              <a:off x="976" y="2692"/>
              <a:ext cx="7" cy="23"/>
            </a:xfrm>
            <a:custGeom>
              <a:avLst/>
              <a:gdLst>
                <a:gd name="T0" fmla="*/ 0 w 22"/>
                <a:gd name="T1" fmla="*/ 0 h 45"/>
                <a:gd name="T2" fmla="*/ 0 w 22"/>
                <a:gd name="T3" fmla="*/ 0 h 45"/>
                <a:gd name="T4" fmla="*/ 0 w 22"/>
                <a:gd name="T5" fmla="*/ 1 h 45"/>
                <a:gd name="T6" fmla="*/ 0 w 22"/>
                <a:gd name="T7" fmla="*/ 1 h 45"/>
                <a:gd name="T8" fmla="*/ 0 w 22"/>
                <a:gd name="T9" fmla="*/ 1 h 45"/>
                <a:gd name="T10" fmla="*/ 0 w 22"/>
                <a:gd name="T11" fmla="*/ 1 h 45"/>
                <a:gd name="T12" fmla="*/ 0 w 22"/>
                <a:gd name="T13" fmla="*/ 1 h 45"/>
                <a:gd name="T14" fmla="*/ 0 w 22"/>
                <a:gd name="T15" fmla="*/ 1 h 45"/>
                <a:gd name="T16" fmla="*/ 0 w 22"/>
                <a:gd name="T17" fmla="*/ 1 h 45"/>
                <a:gd name="T18" fmla="*/ 0 w 22"/>
                <a:gd name="T19" fmla="*/ 1 h 45"/>
                <a:gd name="T20" fmla="*/ 0 w 22"/>
                <a:gd name="T21" fmla="*/ 1 h 45"/>
                <a:gd name="T22" fmla="*/ 0 w 22"/>
                <a:gd name="T23" fmla="*/ 1 h 45"/>
                <a:gd name="T24" fmla="*/ 0 w 22"/>
                <a:gd name="T25" fmla="*/ 1 h 45"/>
                <a:gd name="T26" fmla="*/ 0 w 22"/>
                <a:gd name="T27" fmla="*/ 1 h 45"/>
                <a:gd name="T28" fmla="*/ 0 w 22"/>
                <a:gd name="T29" fmla="*/ 1 h 45"/>
                <a:gd name="T30" fmla="*/ 0 w 22"/>
                <a:gd name="T31" fmla="*/ 1 h 45"/>
                <a:gd name="T32" fmla="*/ 0 w 22"/>
                <a:gd name="T33" fmla="*/ 1 h 45"/>
                <a:gd name="T34" fmla="*/ 0 w 22"/>
                <a:gd name="T35" fmla="*/ 1 h 45"/>
                <a:gd name="T36" fmla="*/ 0 w 22"/>
                <a:gd name="T37" fmla="*/ 1 h 45"/>
                <a:gd name="T38" fmla="*/ 0 w 22"/>
                <a:gd name="T39" fmla="*/ 1 h 45"/>
                <a:gd name="T40" fmla="*/ 0 w 22"/>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45"/>
                <a:gd name="T65" fmla="*/ 22 w 22"/>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45">
                  <a:moveTo>
                    <a:pt x="10" y="0"/>
                  </a:moveTo>
                  <a:lnTo>
                    <a:pt x="10" y="0"/>
                  </a:lnTo>
                  <a:lnTo>
                    <a:pt x="9" y="6"/>
                  </a:lnTo>
                  <a:lnTo>
                    <a:pt x="7" y="12"/>
                  </a:lnTo>
                  <a:lnTo>
                    <a:pt x="4" y="17"/>
                  </a:lnTo>
                  <a:lnTo>
                    <a:pt x="3" y="22"/>
                  </a:lnTo>
                  <a:lnTo>
                    <a:pt x="1" y="29"/>
                  </a:lnTo>
                  <a:lnTo>
                    <a:pt x="1" y="34"/>
                  </a:lnTo>
                  <a:lnTo>
                    <a:pt x="0" y="40"/>
                  </a:lnTo>
                  <a:lnTo>
                    <a:pt x="0" y="45"/>
                  </a:lnTo>
                  <a:lnTo>
                    <a:pt x="12" y="45"/>
                  </a:lnTo>
                  <a:lnTo>
                    <a:pt x="12" y="40"/>
                  </a:lnTo>
                  <a:lnTo>
                    <a:pt x="13" y="34"/>
                  </a:lnTo>
                  <a:lnTo>
                    <a:pt x="13" y="29"/>
                  </a:lnTo>
                  <a:lnTo>
                    <a:pt x="15" y="25"/>
                  </a:lnTo>
                  <a:lnTo>
                    <a:pt x="16" y="19"/>
                  </a:lnTo>
                  <a:lnTo>
                    <a:pt x="19" y="14"/>
                  </a:lnTo>
                  <a:lnTo>
                    <a:pt x="21" y="8"/>
                  </a:lnTo>
                  <a:lnTo>
                    <a:pt x="22" y="2"/>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4" name="Freeform 1517"/>
            <p:cNvSpPr>
              <a:spLocks/>
            </p:cNvSpPr>
            <p:nvPr/>
          </p:nvSpPr>
          <p:spPr bwMode="auto">
            <a:xfrm>
              <a:off x="979" y="2678"/>
              <a:ext cx="5" cy="15"/>
            </a:xfrm>
            <a:custGeom>
              <a:avLst/>
              <a:gdLst>
                <a:gd name="T0" fmla="*/ 0 w 14"/>
                <a:gd name="T1" fmla="*/ 0 h 30"/>
                <a:gd name="T2" fmla="*/ 0 w 14"/>
                <a:gd name="T3" fmla="*/ 0 h 30"/>
                <a:gd name="T4" fmla="*/ 0 w 14"/>
                <a:gd name="T5" fmla="*/ 1 h 30"/>
                <a:gd name="T6" fmla="*/ 0 w 14"/>
                <a:gd name="T7" fmla="*/ 1 h 30"/>
                <a:gd name="T8" fmla="*/ 0 w 14"/>
                <a:gd name="T9" fmla="*/ 1 h 30"/>
                <a:gd name="T10" fmla="*/ 0 w 14"/>
                <a:gd name="T11" fmla="*/ 1 h 30"/>
                <a:gd name="T12" fmla="*/ 0 w 14"/>
                <a:gd name="T13" fmla="*/ 1 h 30"/>
                <a:gd name="T14" fmla="*/ 0 w 14"/>
                <a:gd name="T15" fmla="*/ 1 h 30"/>
                <a:gd name="T16" fmla="*/ 0 w 14"/>
                <a:gd name="T17" fmla="*/ 1 h 30"/>
                <a:gd name="T18" fmla="*/ 0 w 14"/>
                <a:gd name="T19" fmla="*/ 1 h 30"/>
                <a:gd name="T20" fmla="*/ 0 w 14"/>
                <a:gd name="T21" fmla="*/ 1 h 30"/>
                <a:gd name="T22" fmla="*/ 0 w 14"/>
                <a:gd name="T23" fmla="*/ 1 h 30"/>
                <a:gd name="T24" fmla="*/ 0 w 14"/>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30"/>
                <a:gd name="T41" fmla="*/ 14 w 14"/>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30">
                  <a:moveTo>
                    <a:pt x="0" y="0"/>
                  </a:moveTo>
                  <a:lnTo>
                    <a:pt x="0" y="0"/>
                  </a:lnTo>
                  <a:lnTo>
                    <a:pt x="0" y="8"/>
                  </a:lnTo>
                  <a:lnTo>
                    <a:pt x="0" y="15"/>
                  </a:lnTo>
                  <a:lnTo>
                    <a:pt x="2" y="22"/>
                  </a:lnTo>
                  <a:lnTo>
                    <a:pt x="0" y="28"/>
                  </a:lnTo>
                  <a:lnTo>
                    <a:pt x="12" y="30"/>
                  </a:lnTo>
                  <a:lnTo>
                    <a:pt x="14" y="22"/>
                  </a:lnTo>
                  <a:lnTo>
                    <a:pt x="12" y="15"/>
                  </a:lnTo>
                  <a:lnTo>
                    <a:pt x="12" y="8"/>
                  </a:lnTo>
                  <a:lnTo>
                    <a:pt x="1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5" name="Freeform 1518"/>
            <p:cNvSpPr>
              <a:spLocks/>
            </p:cNvSpPr>
            <p:nvPr/>
          </p:nvSpPr>
          <p:spPr bwMode="auto">
            <a:xfrm>
              <a:off x="979" y="2574"/>
              <a:ext cx="24" cy="105"/>
            </a:xfrm>
            <a:custGeom>
              <a:avLst/>
              <a:gdLst>
                <a:gd name="T0" fmla="*/ 0 w 72"/>
                <a:gd name="T1" fmla="*/ 0 h 211"/>
                <a:gd name="T2" fmla="*/ 0 w 72"/>
                <a:gd name="T3" fmla="*/ 0 h 211"/>
                <a:gd name="T4" fmla="*/ 0 w 72"/>
                <a:gd name="T5" fmla="*/ 0 h 211"/>
                <a:gd name="T6" fmla="*/ 0 w 72"/>
                <a:gd name="T7" fmla="*/ 0 h 211"/>
                <a:gd name="T8" fmla="*/ 0 w 72"/>
                <a:gd name="T9" fmla="*/ 0 h 211"/>
                <a:gd name="T10" fmla="*/ 0 w 72"/>
                <a:gd name="T11" fmla="*/ 0 h 211"/>
                <a:gd name="T12" fmla="*/ 0 w 72"/>
                <a:gd name="T13" fmla="*/ 0 h 211"/>
                <a:gd name="T14" fmla="*/ 0 w 72"/>
                <a:gd name="T15" fmla="*/ 0 h 211"/>
                <a:gd name="T16" fmla="*/ 0 w 72"/>
                <a:gd name="T17" fmla="*/ 0 h 211"/>
                <a:gd name="T18" fmla="*/ 0 w 72"/>
                <a:gd name="T19" fmla="*/ 0 h 211"/>
                <a:gd name="T20" fmla="*/ 0 w 72"/>
                <a:gd name="T21" fmla="*/ 0 h 211"/>
                <a:gd name="T22" fmla="*/ 0 w 72"/>
                <a:gd name="T23" fmla="*/ 0 h 211"/>
                <a:gd name="T24" fmla="*/ 0 w 72"/>
                <a:gd name="T25" fmla="*/ 0 h 211"/>
                <a:gd name="T26" fmla="*/ 0 w 72"/>
                <a:gd name="T27" fmla="*/ 0 h 211"/>
                <a:gd name="T28" fmla="*/ 0 w 72"/>
                <a:gd name="T29" fmla="*/ 0 h 211"/>
                <a:gd name="T30" fmla="*/ 0 w 72"/>
                <a:gd name="T31" fmla="*/ 0 h 211"/>
                <a:gd name="T32" fmla="*/ 0 w 72"/>
                <a:gd name="T33" fmla="*/ 0 h 211"/>
                <a:gd name="T34" fmla="*/ 0 w 72"/>
                <a:gd name="T35" fmla="*/ 0 h 211"/>
                <a:gd name="T36" fmla="*/ 0 w 72"/>
                <a:gd name="T37" fmla="*/ 0 h 211"/>
                <a:gd name="T38" fmla="*/ 0 w 72"/>
                <a:gd name="T39" fmla="*/ 0 h 211"/>
                <a:gd name="T40" fmla="*/ 0 w 72"/>
                <a:gd name="T41" fmla="*/ 0 h 211"/>
                <a:gd name="T42" fmla="*/ 0 w 72"/>
                <a:gd name="T43" fmla="*/ 0 h 211"/>
                <a:gd name="T44" fmla="*/ 0 w 72"/>
                <a:gd name="T45" fmla="*/ 0 h 211"/>
                <a:gd name="T46" fmla="*/ 0 w 72"/>
                <a:gd name="T47" fmla="*/ 0 h 211"/>
                <a:gd name="T48" fmla="*/ 0 w 72"/>
                <a:gd name="T49" fmla="*/ 0 h 211"/>
                <a:gd name="T50" fmla="*/ 0 w 72"/>
                <a:gd name="T51" fmla="*/ 0 h 211"/>
                <a:gd name="T52" fmla="*/ 0 w 72"/>
                <a:gd name="T53" fmla="*/ 0 h 211"/>
                <a:gd name="T54" fmla="*/ 0 w 72"/>
                <a:gd name="T55" fmla="*/ 0 h 211"/>
                <a:gd name="T56" fmla="*/ 0 w 72"/>
                <a:gd name="T57" fmla="*/ 0 h 211"/>
                <a:gd name="T58" fmla="*/ 0 w 72"/>
                <a:gd name="T59" fmla="*/ 0 h 211"/>
                <a:gd name="T60" fmla="*/ 0 w 72"/>
                <a:gd name="T61" fmla="*/ 0 h 211"/>
                <a:gd name="T62" fmla="*/ 0 w 72"/>
                <a:gd name="T63" fmla="*/ 0 h 211"/>
                <a:gd name="T64" fmla="*/ 0 w 72"/>
                <a:gd name="T65" fmla="*/ 0 h 211"/>
                <a:gd name="T66" fmla="*/ 0 w 72"/>
                <a:gd name="T67" fmla="*/ 0 h 211"/>
                <a:gd name="T68" fmla="*/ 0 w 72"/>
                <a:gd name="T69" fmla="*/ 0 h 211"/>
                <a:gd name="T70" fmla="*/ 0 w 72"/>
                <a:gd name="T71" fmla="*/ 0 h 211"/>
                <a:gd name="T72" fmla="*/ 0 w 72"/>
                <a:gd name="T73" fmla="*/ 0 h 2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
                <a:gd name="T112" fmla="*/ 0 h 211"/>
                <a:gd name="T113" fmla="*/ 72 w 72"/>
                <a:gd name="T114" fmla="*/ 211 h 2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 h="211">
                  <a:moveTo>
                    <a:pt x="50" y="2"/>
                  </a:moveTo>
                  <a:lnTo>
                    <a:pt x="50" y="2"/>
                  </a:lnTo>
                  <a:lnTo>
                    <a:pt x="56" y="15"/>
                  </a:lnTo>
                  <a:lnTo>
                    <a:pt x="59" y="27"/>
                  </a:lnTo>
                  <a:lnTo>
                    <a:pt x="60" y="40"/>
                  </a:lnTo>
                  <a:lnTo>
                    <a:pt x="60" y="53"/>
                  </a:lnTo>
                  <a:lnTo>
                    <a:pt x="59" y="66"/>
                  </a:lnTo>
                  <a:lnTo>
                    <a:pt x="56" y="78"/>
                  </a:lnTo>
                  <a:lnTo>
                    <a:pt x="53" y="91"/>
                  </a:lnTo>
                  <a:lnTo>
                    <a:pt x="48" y="104"/>
                  </a:lnTo>
                  <a:lnTo>
                    <a:pt x="42" y="118"/>
                  </a:lnTo>
                  <a:lnTo>
                    <a:pt x="36" y="131"/>
                  </a:lnTo>
                  <a:lnTo>
                    <a:pt x="30" y="144"/>
                  </a:lnTo>
                  <a:lnTo>
                    <a:pt x="24" y="157"/>
                  </a:lnTo>
                  <a:lnTo>
                    <a:pt x="18" y="170"/>
                  </a:lnTo>
                  <a:lnTo>
                    <a:pt x="12" y="183"/>
                  </a:lnTo>
                  <a:lnTo>
                    <a:pt x="6" y="196"/>
                  </a:lnTo>
                  <a:lnTo>
                    <a:pt x="0" y="209"/>
                  </a:lnTo>
                  <a:lnTo>
                    <a:pt x="12" y="211"/>
                  </a:lnTo>
                  <a:lnTo>
                    <a:pt x="18" y="198"/>
                  </a:lnTo>
                  <a:lnTo>
                    <a:pt x="24" y="185"/>
                  </a:lnTo>
                  <a:lnTo>
                    <a:pt x="30" y="172"/>
                  </a:lnTo>
                  <a:lnTo>
                    <a:pt x="36" y="159"/>
                  </a:lnTo>
                  <a:lnTo>
                    <a:pt x="42" y="146"/>
                  </a:lnTo>
                  <a:lnTo>
                    <a:pt x="48" y="133"/>
                  </a:lnTo>
                  <a:lnTo>
                    <a:pt x="54" y="120"/>
                  </a:lnTo>
                  <a:lnTo>
                    <a:pt x="60" y="106"/>
                  </a:lnTo>
                  <a:lnTo>
                    <a:pt x="65" y="93"/>
                  </a:lnTo>
                  <a:lnTo>
                    <a:pt x="68" y="80"/>
                  </a:lnTo>
                  <a:lnTo>
                    <a:pt x="71" y="66"/>
                  </a:lnTo>
                  <a:lnTo>
                    <a:pt x="72" y="53"/>
                  </a:lnTo>
                  <a:lnTo>
                    <a:pt x="72" y="40"/>
                  </a:lnTo>
                  <a:lnTo>
                    <a:pt x="71" y="27"/>
                  </a:lnTo>
                  <a:lnTo>
                    <a:pt x="68" y="13"/>
                  </a:lnTo>
                  <a:lnTo>
                    <a:pt x="62" y="0"/>
                  </a:lnTo>
                  <a:lnTo>
                    <a:pt x="5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6" name="Freeform 1519"/>
            <p:cNvSpPr>
              <a:spLocks/>
            </p:cNvSpPr>
            <p:nvPr/>
          </p:nvSpPr>
          <p:spPr bwMode="auto">
            <a:xfrm>
              <a:off x="952" y="2561"/>
              <a:ext cx="48" cy="14"/>
            </a:xfrm>
            <a:custGeom>
              <a:avLst/>
              <a:gdLst>
                <a:gd name="T0" fmla="*/ 0 w 142"/>
                <a:gd name="T1" fmla="*/ 1 h 27"/>
                <a:gd name="T2" fmla="*/ 0 w 142"/>
                <a:gd name="T3" fmla="*/ 1 h 27"/>
                <a:gd name="T4" fmla="*/ 0 w 142"/>
                <a:gd name="T5" fmla="*/ 1 h 27"/>
                <a:gd name="T6" fmla="*/ 0 w 142"/>
                <a:gd name="T7" fmla="*/ 1 h 27"/>
                <a:gd name="T8" fmla="*/ 0 w 142"/>
                <a:gd name="T9" fmla="*/ 1 h 27"/>
                <a:gd name="T10" fmla="*/ 0 w 142"/>
                <a:gd name="T11" fmla="*/ 1 h 27"/>
                <a:gd name="T12" fmla="*/ 0 w 142"/>
                <a:gd name="T13" fmla="*/ 1 h 27"/>
                <a:gd name="T14" fmla="*/ 0 w 142"/>
                <a:gd name="T15" fmla="*/ 1 h 27"/>
                <a:gd name="T16" fmla="*/ 0 w 142"/>
                <a:gd name="T17" fmla="*/ 1 h 27"/>
                <a:gd name="T18" fmla="*/ 0 w 142"/>
                <a:gd name="T19" fmla="*/ 1 h 27"/>
                <a:gd name="T20" fmla="*/ 0 w 142"/>
                <a:gd name="T21" fmla="*/ 1 h 27"/>
                <a:gd name="T22" fmla="*/ 0 w 142"/>
                <a:gd name="T23" fmla="*/ 1 h 27"/>
                <a:gd name="T24" fmla="*/ 0 w 142"/>
                <a:gd name="T25" fmla="*/ 1 h 27"/>
                <a:gd name="T26" fmla="*/ 0 w 142"/>
                <a:gd name="T27" fmla="*/ 1 h 27"/>
                <a:gd name="T28" fmla="*/ 0 w 142"/>
                <a:gd name="T29" fmla="*/ 0 h 27"/>
                <a:gd name="T30" fmla="*/ 0 w 142"/>
                <a:gd name="T31" fmla="*/ 1 h 27"/>
                <a:gd name="T32" fmla="*/ 0 w 142"/>
                <a:gd name="T33" fmla="*/ 1 h 27"/>
                <a:gd name="T34" fmla="*/ 0 w 142"/>
                <a:gd name="T35" fmla="*/ 1 h 27"/>
                <a:gd name="T36" fmla="*/ 0 w 142"/>
                <a:gd name="T37" fmla="*/ 1 h 27"/>
                <a:gd name="T38" fmla="*/ 0 w 142"/>
                <a:gd name="T39" fmla="*/ 1 h 27"/>
                <a:gd name="T40" fmla="*/ 0 w 142"/>
                <a:gd name="T41" fmla="*/ 1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27"/>
                <a:gd name="T65" fmla="*/ 142 w 142"/>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27">
                  <a:moveTo>
                    <a:pt x="12" y="18"/>
                  </a:moveTo>
                  <a:lnTo>
                    <a:pt x="12" y="19"/>
                  </a:lnTo>
                  <a:lnTo>
                    <a:pt x="16" y="15"/>
                  </a:lnTo>
                  <a:lnTo>
                    <a:pt x="28" y="12"/>
                  </a:lnTo>
                  <a:lnTo>
                    <a:pt x="46" y="10"/>
                  </a:lnTo>
                  <a:lnTo>
                    <a:pt x="68" y="9"/>
                  </a:lnTo>
                  <a:lnTo>
                    <a:pt x="88" y="10"/>
                  </a:lnTo>
                  <a:lnTo>
                    <a:pt x="109" y="13"/>
                  </a:lnTo>
                  <a:lnTo>
                    <a:pt x="122" y="20"/>
                  </a:lnTo>
                  <a:lnTo>
                    <a:pt x="130" y="27"/>
                  </a:lnTo>
                  <a:lnTo>
                    <a:pt x="142" y="25"/>
                  </a:lnTo>
                  <a:lnTo>
                    <a:pt x="131" y="13"/>
                  </a:lnTo>
                  <a:lnTo>
                    <a:pt x="112" y="5"/>
                  </a:lnTo>
                  <a:lnTo>
                    <a:pt x="91" y="1"/>
                  </a:lnTo>
                  <a:lnTo>
                    <a:pt x="68" y="0"/>
                  </a:lnTo>
                  <a:lnTo>
                    <a:pt x="46" y="1"/>
                  </a:lnTo>
                  <a:lnTo>
                    <a:pt x="25" y="4"/>
                  </a:lnTo>
                  <a:lnTo>
                    <a:pt x="10" y="9"/>
                  </a:lnTo>
                  <a:lnTo>
                    <a:pt x="0" y="14"/>
                  </a:lnTo>
                  <a:lnTo>
                    <a:pt x="0" y="15"/>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7" name="Freeform 1520"/>
            <p:cNvSpPr>
              <a:spLocks/>
            </p:cNvSpPr>
            <p:nvPr/>
          </p:nvSpPr>
          <p:spPr bwMode="auto">
            <a:xfrm>
              <a:off x="946" y="2569"/>
              <a:ext cx="10" cy="52"/>
            </a:xfrm>
            <a:custGeom>
              <a:avLst/>
              <a:gdLst>
                <a:gd name="T0" fmla="*/ 0 w 32"/>
                <a:gd name="T1" fmla="*/ 0 h 105"/>
                <a:gd name="T2" fmla="*/ 0 w 32"/>
                <a:gd name="T3" fmla="*/ 0 h 105"/>
                <a:gd name="T4" fmla="*/ 0 w 32"/>
                <a:gd name="T5" fmla="*/ 0 h 105"/>
                <a:gd name="T6" fmla="*/ 0 w 32"/>
                <a:gd name="T7" fmla="*/ 0 h 105"/>
                <a:gd name="T8" fmla="*/ 0 w 32"/>
                <a:gd name="T9" fmla="*/ 0 h 105"/>
                <a:gd name="T10" fmla="*/ 0 w 32"/>
                <a:gd name="T11" fmla="*/ 0 h 105"/>
                <a:gd name="T12" fmla="*/ 0 w 32"/>
                <a:gd name="T13" fmla="*/ 0 h 105"/>
                <a:gd name="T14" fmla="*/ 0 w 32"/>
                <a:gd name="T15" fmla="*/ 0 h 105"/>
                <a:gd name="T16" fmla="*/ 0 w 32"/>
                <a:gd name="T17" fmla="*/ 0 h 105"/>
                <a:gd name="T18" fmla="*/ 0 w 32"/>
                <a:gd name="T19" fmla="*/ 0 h 105"/>
                <a:gd name="T20" fmla="*/ 0 w 32"/>
                <a:gd name="T21" fmla="*/ 0 h 105"/>
                <a:gd name="T22" fmla="*/ 0 w 32"/>
                <a:gd name="T23" fmla="*/ 0 h 105"/>
                <a:gd name="T24" fmla="*/ 0 w 32"/>
                <a:gd name="T25" fmla="*/ 0 h 105"/>
                <a:gd name="T26" fmla="*/ 0 w 32"/>
                <a:gd name="T27" fmla="*/ 0 h 105"/>
                <a:gd name="T28" fmla="*/ 0 w 32"/>
                <a:gd name="T29" fmla="*/ 0 h 105"/>
                <a:gd name="T30" fmla="*/ 0 w 32"/>
                <a:gd name="T31" fmla="*/ 0 h 105"/>
                <a:gd name="T32" fmla="*/ 0 w 32"/>
                <a:gd name="T33" fmla="*/ 0 h 105"/>
                <a:gd name="T34" fmla="*/ 0 w 32"/>
                <a:gd name="T35" fmla="*/ 0 h 105"/>
                <a:gd name="T36" fmla="*/ 0 w 32"/>
                <a:gd name="T37" fmla="*/ 0 h 105"/>
                <a:gd name="T38" fmla="*/ 0 w 32"/>
                <a:gd name="T39" fmla="*/ 0 h 105"/>
                <a:gd name="T40" fmla="*/ 0 w 32"/>
                <a:gd name="T41" fmla="*/ 0 h 105"/>
                <a:gd name="T42" fmla="*/ 0 w 32"/>
                <a:gd name="T43" fmla="*/ 0 h 105"/>
                <a:gd name="T44" fmla="*/ 0 w 32"/>
                <a:gd name="T45" fmla="*/ 0 h 105"/>
                <a:gd name="T46" fmla="*/ 0 w 32"/>
                <a:gd name="T47" fmla="*/ 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
                <a:gd name="T73" fmla="*/ 0 h 105"/>
                <a:gd name="T74" fmla="*/ 32 w 32"/>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 h="105">
                  <a:moveTo>
                    <a:pt x="12" y="105"/>
                  </a:moveTo>
                  <a:lnTo>
                    <a:pt x="12" y="105"/>
                  </a:lnTo>
                  <a:lnTo>
                    <a:pt x="14" y="93"/>
                  </a:lnTo>
                  <a:lnTo>
                    <a:pt x="14" y="80"/>
                  </a:lnTo>
                  <a:lnTo>
                    <a:pt x="15" y="67"/>
                  </a:lnTo>
                  <a:lnTo>
                    <a:pt x="17" y="54"/>
                  </a:lnTo>
                  <a:lnTo>
                    <a:pt x="20" y="42"/>
                  </a:lnTo>
                  <a:lnTo>
                    <a:pt x="23" y="29"/>
                  </a:lnTo>
                  <a:lnTo>
                    <a:pt x="26" y="16"/>
                  </a:lnTo>
                  <a:lnTo>
                    <a:pt x="32" y="3"/>
                  </a:lnTo>
                  <a:lnTo>
                    <a:pt x="20" y="0"/>
                  </a:lnTo>
                  <a:lnTo>
                    <a:pt x="14" y="13"/>
                  </a:lnTo>
                  <a:lnTo>
                    <a:pt x="11" y="26"/>
                  </a:lnTo>
                  <a:lnTo>
                    <a:pt x="8" y="39"/>
                  </a:lnTo>
                  <a:lnTo>
                    <a:pt x="5" y="54"/>
                  </a:lnTo>
                  <a:lnTo>
                    <a:pt x="3" y="67"/>
                  </a:lnTo>
                  <a:lnTo>
                    <a:pt x="2" y="80"/>
                  </a:lnTo>
                  <a:lnTo>
                    <a:pt x="2" y="93"/>
                  </a:lnTo>
                  <a:lnTo>
                    <a:pt x="0" y="105"/>
                  </a:lnTo>
                  <a:lnTo>
                    <a:pt x="12"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8" name="Freeform 1521"/>
            <p:cNvSpPr>
              <a:spLocks/>
            </p:cNvSpPr>
            <p:nvPr/>
          </p:nvSpPr>
          <p:spPr bwMode="auto">
            <a:xfrm>
              <a:off x="945" y="2621"/>
              <a:ext cx="5" cy="12"/>
            </a:xfrm>
            <a:custGeom>
              <a:avLst/>
              <a:gdLst>
                <a:gd name="T0" fmla="*/ 0 w 13"/>
                <a:gd name="T1" fmla="*/ 1 h 24"/>
                <a:gd name="T2" fmla="*/ 0 w 13"/>
                <a:gd name="T3" fmla="*/ 1 h 24"/>
                <a:gd name="T4" fmla="*/ 0 w 13"/>
                <a:gd name="T5" fmla="*/ 0 h 24"/>
                <a:gd name="T6" fmla="*/ 0 w 13"/>
                <a:gd name="T7" fmla="*/ 0 h 24"/>
                <a:gd name="T8" fmla="*/ 0 w 13"/>
                <a:gd name="T9" fmla="*/ 1 h 24"/>
                <a:gd name="T10" fmla="*/ 0 w 13"/>
                <a:gd name="T11" fmla="*/ 1 h 24"/>
                <a:gd name="T12" fmla="*/ 0 w 13"/>
                <a:gd name="T13" fmla="*/ 1 h 24"/>
                <a:gd name="T14" fmla="*/ 0 w 13"/>
                <a:gd name="T15" fmla="*/ 1 h 24"/>
                <a:gd name="T16" fmla="*/ 0 w 13"/>
                <a:gd name="T17" fmla="*/ 1 h 24"/>
                <a:gd name="T18" fmla="*/ 0 w 13"/>
                <a:gd name="T19" fmla="*/ 1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4"/>
                <a:gd name="T32" fmla="*/ 13 w 1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4">
                  <a:moveTo>
                    <a:pt x="12" y="24"/>
                  </a:moveTo>
                  <a:lnTo>
                    <a:pt x="12" y="24"/>
                  </a:lnTo>
                  <a:lnTo>
                    <a:pt x="13" y="0"/>
                  </a:lnTo>
                  <a:lnTo>
                    <a:pt x="1" y="0"/>
                  </a:lnTo>
                  <a:lnTo>
                    <a:pt x="0" y="24"/>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9" name="Freeform 1522"/>
            <p:cNvSpPr>
              <a:spLocks/>
            </p:cNvSpPr>
            <p:nvPr/>
          </p:nvSpPr>
          <p:spPr bwMode="auto">
            <a:xfrm>
              <a:off x="951" y="2746"/>
              <a:ext cx="4" cy="2"/>
            </a:xfrm>
            <a:custGeom>
              <a:avLst/>
              <a:gdLst>
                <a:gd name="T0" fmla="*/ 0 w 12"/>
                <a:gd name="T1" fmla="*/ 1 h 4"/>
                <a:gd name="T2" fmla="*/ 0 w 12"/>
                <a:gd name="T3" fmla="*/ 1 h 4"/>
                <a:gd name="T4" fmla="*/ 0 w 12"/>
                <a:gd name="T5" fmla="*/ 0 h 4"/>
                <a:gd name="T6" fmla="*/ 0 w 12"/>
                <a:gd name="T7" fmla="*/ 1 h 4"/>
                <a:gd name="T8" fmla="*/ 0 w 12"/>
                <a:gd name="T9" fmla="*/ 1 h 4"/>
                <a:gd name="T10" fmla="*/ 0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1" y="1"/>
                  </a:lnTo>
                  <a:lnTo>
                    <a:pt x="6" y="0"/>
                  </a:lnTo>
                  <a:lnTo>
                    <a:pt x="2" y="1"/>
                  </a:lnTo>
                  <a:lnTo>
                    <a:pt x="0" y="4"/>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0" name="Freeform 1523"/>
            <p:cNvSpPr>
              <a:spLocks/>
            </p:cNvSpPr>
            <p:nvPr/>
          </p:nvSpPr>
          <p:spPr bwMode="auto">
            <a:xfrm>
              <a:off x="950" y="2748"/>
              <a:ext cx="5" cy="14"/>
            </a:xfrm>
            <a:custGeom>
              <a:avLst/>
              <a:gdLst>
                <a:gd name="T0" fmla="*/ 0 w 15"/>
                <a:gd name="T1" fmla="*/ 1 h 27"/>
                <a:gd name="T2" fmla="*/ 0 w 15"/>
                <a:gd name="T3" fmla="*/ 1 h 27"/>
                <a:gd name="T4" fmla="*/ 0 w 15"/>
                <a:gd name="T5" fmla="*/ 0 h 27"/>
                <a:gd name="T6" fmla="*/ 0 w 15"/>
                <a:gd name="T7" fmla="*/ 0 h 27"/>
                <a:gd name="T8" fmla="*/ 0 w 15"/>
                <a:gd name="T9" fmla="*/ 1 h 27"/>
                <a:gd name="T10" fmla="*/ 0 w 15"/>
                <a:gd name="T11" fmla="*/ 1 h 27"/>
                <a:gd name="T12" fmla="*/ 0 w 15"/>
                <a:gd name="T13" fmla="*/ 1 h 27"/>
                <a:gd name="T14" fmla="*/ 0 w 15"/>
                <a:gd name="T15" fmla="*/ 1 h 27"/>
                <a:gd name="T16" fmla="*/ 0 w 15"/>
                <a:gd name="T17" fmla="*/ 1 h 27"/>
                <a:gd name="T18" fmla="*/ 0 w 15"/>
                <a:gd name="T19" fmla="*/ 1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7"/>
                <a:gd name="T32" fmla="*/ 15 w 15"/>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7">
                  <a:moveTo>
                    <a:pt x="12" y="27"/>
                  </a:moveTo>
                  <a:lnTo>
                    <a:pt x="12" y="25"/>
                  </a:lnTo>
                  <a:lnTo>
                    <a:pt x="15" y="0"/>
                  </a:lnTo>
                  <a:lnTo>
                    <a:pt x="3" y="0"/>
                  </a:lnTo>
                  <a:lnTo>
                    <a:pt x="0" y="25"/>
                  </a:lnTo>
                  <a:lnTo>
                    <a:pt x="0" y="23"/>
                  </a:lnTo>
                  <a:lnTo>
                    <a:pt x="12" y="27"/>
                  </a:lnTo>
                  <a:lnTo>
                    <a:pt x="12" y="26"/>
                  </a:lnTo>
                  <a:lnTo>
                    <a:pt x="12" y="25"/>
                  </a:lnTo>
                  <a:lnTo>
                    <a:pt x="1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1" name="Freeform 1524"/>
            <p:cNvSpPr>
              <a:spLocks/>
            </p:cNvSpPr>
            <p:nvPr/>
          </p:nvSpPr>
          <p:spPr bwMode="auto">
            <a:xfrm>
              <a:off x="947" y="2759"/>
              <a:ext cx="7" cy="10"/>
            </a:xfrm>
            <a:custGeom>
              <a:avLst/>
              <a:gdLst>
                <a:gd name="T0" fmla="*/ 0 w 19"/>
                <a:gd name="T1" fmla="*/ 1 h 18"/>
                <a:gd name="T2" fmla="*/ 0 w 19"/>
                <a:gd name="T3" fmla="*/ 1 h 18"/>
                <a:gd name="T4" fmla="*/ 0 w 19"/>
                <a:gd name="T5" fmla="*/ 1 h 18"/>
                <a:gd name="T6" fmla="*/ 0 w 19"/>
                <a:gd name="T7" fmla="*/ 0 h 18"/>
                <a:gd name="T8" fmla="*/ 0 w 19"/>
                <a:gd name="T9" fmla="*/ 1 h 18"/>
                <a:gd name="T10" fmla="*/ 0 w 19"/>
                <a:gd name="T11" fmla="*/ 1 h 18"/>
                <a:gd name="T12" fmla="*/ 0 w 19"/>
                <a:gd name="T13" fmla="*/ 1 h 18"/>
                <a:gd name="T14" fmla="*/ 0 w 19"/>
                <a:gd name="T15" fmla="*/ 1 h 18"/>
                <a:gd name="T16" fmla="*/ 0 w 19"/>
                <a:gd name="T17" fmla="*/ 1 h 18"/>
                <a:gd name="T18" fmla="*/ 0 w 19"/>
                <a:gd name="T19" fmla="*/ 1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8"/>
                <a:gd name="T32" fmla="*/ 19 w 1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8">
                  <a:moveTo>
                    <a:pt x="10" y="18"/>
                  </a:moveTo>
                  <a:lnTo>
                    <a:pt x="12" y="17"/>
                  </a:lnTo>
                  <a:lnTo>
                    <a:pt x="19" y="4"/>
                  </a:lnTo>
                  <a:lnTo>
                    <a:pt x="7" y="0"/>
                  </a:lnTo>
                  <a:lnTo>
                    <a:pt x="0" y="13"/>
                  </a:lnTo>
                  <a:lnTo>
                    <a:pt x="1" y="12"/>
                  </a:lnTo>
                  <a:lnTo>
                    <a:pt x="10" y="18"/>
                  </a:lnTo>
                  <a:lnTo>
                    <a:pt x="10" y="17"/>
                  </a:lnTo>
                  <a:lnTo>
                    <a:pt x="12" y="17"/>
                  </a:lnTo>
                  <a:lnTo>
                    <a:pt x="1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2" name="Freeform 1525"/>
            <p:cNvSpPr>
              <a:spLocks/>
            </p:cNvSpPr>
            <p:nvPr/>
          </p:nvSpPr>
          <p:spPr bwMode="auto">
            <a:xfrm>
              <a:off x="938" y="2765"/>
              <a:ext cx="13" cy="17"/>
            </a:xfrm>
            <a:custGeom>
              <a:avLst/>
              <a:gdLst>
                <a:gd name="T0" fmla="*/ 0 w 39"/>
                <a:gd name="T1" fmla="*/ 1 h 32"/>
                <a:gd name="T2" fmla="*/ 0 w 39"/>
                <a:gd name="T3" fmla="*/ 1 h 32"/>
                <a:gd name="T4" fmla="*/ 0 w 39"/>
                <a:gd name="T5" fmla="*/ 1 h 32"/>
                <a:gd name="T6" fmla="*/ 0 w 39"/>
                <a:gd name="T7" fmla="*/ 0 h 32"/>
                <a:gd name="T8" fmla="*/ 0 w 39"/>
                <a:gd name="T9" fmla="*/ 1 h 32"/>
                <a:gd name="T10" fmla="*/ 0 w 39"/>
                <a:gd name="T11" fmla="*/ 1 h 32"/>
                <a:gd name="T12" fmla="*/ 0 w 39"/>
                <a:gd name="T13" fmla="*/ 1 h 32"/>
                <a:gd name="T14" fmla="*/ 0 w 39"/>
                <a:gd name="T15" fmla="*/ 1 h 32"/>
                <a:gd name="T16" fmla="*/ 0 w 39"/>
                <a:gd name="T17" fmla="*/ 1 h 32"/>
                <a:gd name="T18" fmla="*/ 0 w 39"/>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2"/>
                <a:gd name="T32" fmla="*/ 39 w 39"/>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2">
                  <a:moveTo>
                    <a:pt x="5" y="32"/>
                  </a:moveTo>
                  <a:lnTo>
                    <a:pt x="9" y="31"/>
                  </a:lnTo>
                  <a:lnTo>
                    <a:pt x="39" y="6"/>
                  </a:lnTo>
                  <a:lnTo>
                    <a:pt x="30" y="0"/>
                  </a:lnTo>
                  <a:lnTo>
                    <a:pt x="0" y="25"/>
                  </a:lnTo>
                  <a:lnTo>
                    <a:pt x="5" y="23"/>
                  </a:lnTo>
                  <a:lnTo>
                    <a:pt x="5" y="32"/>
                  </a:lnTo>
                  <a:lnTo>
                    <a:pt x="8" y="32"/>
                  </a:lnTo>
                  <a:lnTo>
                    <a:pt x="9" y="31"/>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3" name="Freeform 1526"/>
            <p:cNvSpPr>
              <a:spLocks/>
            </p:cNvSpPr>
            <p:nvPr/>
          </p:nvSpPr>
          <p:spPr bwMode="auto">
            <a:xfrm>
              <a:off x="926" y="2777"/>
              <a:ext cx="13" cy="6"/>
            </a:xfrm>
            <a:custGeom>
              <a:avLst/>
              <a:gdLst>
                <a:gd name="T0" fmla="*/ 0 w 39"/>
                <a:gd name="T1" fmla="*/ 1 h 12"/>
                <a:gd name="T2" fmla="*/ 0 w 39"/>
                <a:gd name="T3" fmla="*/ 1 h 12"/>
                <a:gd name="T4" fmla="*/ 0 w 39"/>
                <a:gd name="T5" fmla="*/ 1 h 12"/>
                <a:gd name="T6" fmla="*/ 0 w 39"/>
                <a:gd name="T7" fmla="*/ 0 h 12"/>
                <a:gd name="T8" fmla="*/ 0 w 39"/>
                <a:gd name="T9" fmla="*/ 1 h 12"/>
                <a:gd name="T10" fmla="*/ 0 w 39"/>
                <a:gd name="T11" fmla="*/ 1 h 12"/>
                <a:gd name="T12" fmla="*/ 0 60000 65536"/>
                <a:gd name="T13" fmla="*/ 0 60000 65536"/>
                <a:gd name="T14" fmla="*/ 0 60000 65536"/>
                <a:gd name="T15" fmla="*/ 0 60000 65536"/>
                <a:gd name="T16" fmla="*/ 0 60000 65536"/>
                <a:gd name="T17" fmla="*/ 0 60000 65536"/>
                <a:gd name="T18" fmla="*/ 0 w 39"/>
                <a:gd name="T19" fmla="*/ 0 h 12"/>
                <a:gd name="T20" fmla="*/ 39 w 3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9" h="12">
                  <a:moveTo>
                    <a:pt x="0" y="8"/>
                  </a:moveTo>
                  <a:lnTo>
                    <a:pt x="0" y="12"/>
                  </a:lnTo>
                  <a:lnTo>
                    <a:pt x="39" y="9"/>
                  </a:lnTo>
                  <a:lnTo>
                    <a:pt x="39" y="0"/>
                  </a:lnTo>
                  <a:lnTo>
                    <a:pt x="0" y="4"/>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4" name="Freeform 1527"/>
            <p:cNvSpPr>
              <a:spLocks/>
            </p:cNvSpPr>
            <p:nvPr/>
          </p:nvSpPr>
          <p:spPr bwMode="auto">
            <a:xfrm>
              <a:off x="924" y="2779"/>
              <a:ext cx="2" cy="4"/>
            </a:xfrm>
            <a:custGeom>
              <a:avLst/>
              <a:gdLst>
                <a:gd name="T0" fmla="*/ 0 w 6"/>
                <a:gd name="T1" fmla="*/ 0 h 8"/>
                <a:gd name="T2" fmla="*/ 0 w 6"/>
                <a:gd name="T3" fmla="*/ 1 h 8"/>
                <a:gd name="T4" fmla="*/ 0 w 6"/>
                <a:gd name="T5" fmla="*/ 1 h 8"/>
                <a:gd name="T6" fmla="*/ 0 w 6"/>
                <a:gd name="T7" fmla="*/ 1 h 8"/>
                <a:gd name="T8" fmla="*/ 0 w 6"/>
                <a:gd name="T9" fmla="*/ 1 h 8"/>
                <a:gd name="T10" fmla="*/ 0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6" y="0"/>
                  </a:moveTo>
                  <a:lnTo>
                    <a:pt x="1" y="1"/>
                  </a:lnTo>
                  <a:lnTo>
                    <a:pt x="0" y="4"/>
                  </a:lnTo>
                  <a:lnTo>
                    <a:pt x="1" y="7"/>
                  </a:lnTo>
                  <a:lnTo>
                    <a:pt x="6" y="8"/>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5" name="Freeform 1528"/>
            <p:cNvSpPr>
              <a:spLocks/>
            </p:cNvSpPr>
            <p:nvPr/>
          </p:nvSpPr>
          <p:spPr bwMode="auto">
            <a:xfrm>
              <a:off x="962" y="2752"/>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1" y="2"/>
                  </a:lnTo>
                  <a:lnTo>
                    <a:pt x="8"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6" name="Freeform 1529"/>
            <p:cNvSpPr>
              <a:spLocks/>
            </p:cNvSpPr>
            <p:nvPr/>
          </p:nvSpPr>
          <p:spPr bwMode="auto">
            <a:xfrm>
              <a:off x="960" y="2753"/>
              <a:ext cx="6" cy="15"/>
            </a:xfrm>
            <a:custGeom>
              <a:avLst/>
              <a:gdLst>
                <a:gd name="T0" fmla="*/ 0 w 19"/>
                <a:gd name="T1" fmla="*/ 1 h 29"/>
                <a:gd name="T2" fmla="*/ 0 w 19"/>
                <a:gd name="T3" fmla="*/ 1 h 29"/>
                <a:gd name="T4" fmla="*/ 0 w 19"/>
                <a:gd name="T5" fmla="*/ 1 h 29"/>
                <a:gd name="T6" fmla="*/ 0 w 19"/>
                <a:gd name="T7" fmla="*/ 0 h 29"/>
                <a:gd name="T8" fmla="*/ 0 w 19"/>
                <a:gd name="T9" fmla="*/ 1 h 29"/>
                <a:gd name="T10" fmla="*/ 0 w 19"/>
                <a:gd name="T11" fmla="*/ 1 h 29"/>
                <a:gd name="T12" fmla="*/ 0 w 19"/>
                <a:gd name="T13" fmla="*/ 1 h 29"/>
                <a:gd name="T14" fmla="*/ 0 w 19"/>
                <a:gd name="T15" fmla="*/ 1 h 29"/>
                <a:gd name="T16" fmla="*/ 0 w 19"/>
                <a:gd name="T17" fmla="*/ 1 h 29"/>
                <a:gd name="T18" fmla="*/ 0 w 19"/>
                <a:gd name="T19" fmla="*/ 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9"/>
                <a:gd name="T32" fmla="*/ 19 w 19"/>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9">
                  <a:moveTo>
                    <a:pt x="12" y="29"/>
                  </a:moveTo>
                  <a:lnTo>
                    <a:pt x="12" y="28"/>
                  </a:lnTo>
                  <a:lnTo>
                    <a:pt x="19" y="2"/>
                  </a:lnTo>
                  <a:lnTo>
                    <a:pt x="7" y="0"/>
                  </a:lnTo>
                  <a:lnTo>
                    <a:pt x="0" y="26"/>
                  </a:lnTo>
                  <a:lnTo>
                    <a:pt x="0" y="25"/>
                  </a:lnTo>
                  <a:lnTo>
                    <a:pt x="12" y="29"/>
                  </a:lnTo>
                  <a:lnTo>
                    <a:pt x="12" y="28"/>
                  </a:lnTo>
                  <a:lnTo>
                    <a:pt x="1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7" name="Freeform 1530"/>
            <p:cNvSpPr>
              <a:spLocks/>
            </p:cNvSpPr>
            <p:nvPr/>
          </p:nvSpPr>
          <p:spPr bwMode="auto">
            <a:xfrm>
              <a:off x="958" y="2766"/>
              <a:ext cx="6" cy="7"/>
            </a:xfrm>
            <a:custGeom>
              <a:avLst/>
              <a:gdLst>
                <a:gd name="T0" fmla="*/ 0 w 18"/>
                <a:gd name="T1" fmla="*/ 1 h 14"/>
                <a:gd name="T2" fmla="*/ 0 w 18"/>
                <a:gd name="T3" fmla="*/ 1 h 14"/>
                <a:gd name="T4" fmla="*/ 0 w 18"/>
                <a:gd name="T5" fmla="*/ 1 h 14"/>
                <a:gd name="T6" fmla="*/ 0 w 18"/>
                <a:gd name="T7" fmla="*/ 0 h 14"/>
                <a:gd name="T8" fmla="*/ 0 w 18"/>
                <a:gd name="T9" fmla="*/ 1 h 14"/>
                <a:gd name="T10" fmla="*/ 0 w 18"/>
                <a:gd name="T11" fmla="*/ 1 h 14"/>
                <a:gd name="T12" fmla="*/ 0 w 18"/>
                <a:gd name="T13" fmla="*/ 1 h 14"/>
                <a:gd name="T14" fmla="*/ 0 w 18"/>
                <a:gd name="T15" fmla="*/ 1 h 14"/>
                <a:gd name="T16" fmla="*/ 0 w 18"/>
                <a:gd name="T17" fmla="*/ 1 h 14"/>
                <a:gd name="T18" fmla="*/ 0 w 18"/>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4"/>
                <a:gd name="T32" fmla="*/ 18 w 18"/>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4">
                  <a:moveTo>
                    <a:pt x="10" y="14"/>
                  </a:moveTo>
                  <a:lnTo>
                    <a:pt x="12" y="13"/>
                  </a:lnTo>
                  <a:lnTo>
                    <a:pt x="18" y="4"/>
                  </a:lnTo>
                  <a:lnTo>
                    <a:pt x="6" y="0"/>
                  </a:lnTo>
                  <a:lnTo>
                    <a:pt x="0" y="8"/>
                  </a:lnTo>
                  <a:lnTo>
                    <a:pt x="1" y="7"/>
                  </a:lnTo>
                  <a:lnTo>
                    <a:pt x="10" y="14"/>
                  </a:lnTo>
                  <a:lnTo>
                    <a:pt x="10" y="13"/>
                  </a:lnTo>
                  <a:lnTo>
                    <a:pt x="12" y="13"/>
                  </a:lnTo>
                  <a:lnTo>
                    <a:pt x="1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8" name="Freeform 1531"/>
            <p:cNvSpPr>
              <a:spLocks/>
            </p:cNvSpPr>
            <p:nvPr/>
          </p:nvSpPr>
          <p:spPr bwMode="auto">
            <a:xfrm>
              <a:off x="946" y="2770"/>
              <a:ext cx="15" cy="17"/>
            </a:xfrm>
            <a:custGeom>
              <a:avLst/>
              <a:gdLst>
                <a:gd name="T0" fmla="*/ 0 w 46"/>
                <a:gd name="T1" fmla="*/ 0 h 36"/>
                <a:gd name="T2" fmla="*/ 0 w 46"/>
                <a:gd name="T3" fmla="*/ 0 h 36"/>
                <a:gd name="T4" fmla="*/ 0 w 46"/>
                <a:gd name="T5" fmla="*/ 0 h 36"/>
                <a:gd name="T6" fmla="*/ 0 w 46"/>
                <a:gd name="T7" fmla="*/ 0 h 36"/>
                <a:gd name="T8" fmla="*/ 0 w 46"/>
                <a:gd name="T9" fmla="*/ 0 h 36"/>
                <a:gd name="T10" fmla="*/ 0 w 46"/>
                <a:gd name="T11" fmla="*/ 0 h 36"/>
                <a:gd name="T12" fmla="*/ 0 60000 65536"/>
                <a:gd name="T13" fmla="*/ 0 60000 65536"/>
                <a:gd name="T14" fmla="*/ 0 60000 65536"/>
                <a:gd name="T15" fmla="*/ 0 60000 65536"/>
                <a:gd name="T16" fmla="*/ 0 60000 65536"/>
                <a:gd name="T17" fmla="*/ 0 60000 65536"/>
                <a:gd name="T18" fmla="*/ 0 w 46"/>
                <a:gd name="T19" fmla="*/ 0 h 36"/>
                <a:gd name="T20" fmla="*/ 46 w 4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6" h="36">
                  <a:moveTo>
                    <a:pt x="5" y="33"/>
                  </a:moveTo>
                  <a:lnTo>
                    <a:pt x="9" y="36"/>
                  </a:lnTo>
                  <a:lnTo>
                    <a:pt x="46" y="7"/>
                  </a:lnTo>
                  <a:lnTo>
                    <a:pt x="37" y="0"/>
                  </a:lnTo>
                  <a:lnTo>
                    <a:pt x="0" y="29"/>
                  </a:lnTo>
                  <a:lnTo>
                    <a:pt x="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9" name="Freeform 1532"/>
            <p:cNvSpPr>
              <a:spLocks/>
            </p:cNvSpPr>
            <p:nvPr/>
          </p:nvSpPr>
          <p:spPr bwMode="auto">
            <a:xfrm>
              <a:off x="945" y="2784"/>
              <a:ext cx="4" cy="4"/>
            </a:xfrm>
            <a:custGeom>
              <a:avLst/>
              <a:gdLst>
                <a:gd name="T0" fmla="*/ 0 w 10"/>
                <a:gd name="T1" fmla="*/ 0 h 8"/>
                <a:gd name="T2" fmla="*/ 0 w 10"/>
                <a:gd name="T3" fmla="*/ 1 h 8"/>
                <a:gd name="T4" fmla="*/ 0 w 10"/>
                <a:gd name="T5" fmla="*/ 1 h 8"/>
                <a:gd name="T6" fmla="*/ 0 w 10"/>
                <a:gd name="T7" fmla="*/ 1 h 8"/>
                <a:gd name="T8" fmla="*/ 0 w 10"/>
                <a:gd name="T9" fmla="*/ 1 h 8"/>
                <a:gd name="T10" fmla="*/ 0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1" y="0"/>
                  </a:moveTo>
                  <a:lnTo>
                    <a:pt x="0" y="4"/>
                  </a:lnTo>
                  <a:lnTo>
                    <a:pt x="1" y="7"/>
                  </a:lnTo>
                  <a:lnTo>
                    <a:pt x="6" y="8"/>
                  </a:lnTo>
                  <a:lnTo>
                    <a:pt x="10" y="7"/>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0" name="Freeform 1533"/>
            <p:cNvSpPr>
              <a:spLocks/>
            </p:cNvSpPr>
            <p:nvPr/>
          </p:nvSpPr>
          <p:spPr bwMode="auto">
            <a:xfrm>
              <a:off x="972" y="2753"/>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1" y="2"/>
                  </a:lnTo>
                  <a:lnTo>
                    <a:pt x="8"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1" name="Freeform 1534"/>
            <p:cNvSpPr>
              <a:spLocks/>
            </p:cNvSpPr>
            <p:nvPr/>
          </p:nvSpPr>
          <p:spPr bwMode="auto">
            <a:xfrm>
              <a:off x="966" y="2755"/>
              <a:ext cx="10" cy="20"/>
            </a:xfrm>
            <a:custGeom>
              <a:avLst/>
              <a:gdLst>
                <a:gd name="T0" fmla="*/ 0 w 31"/>
                <a:gd name="T1" fmla="*/ 0 h 41"/>
                <a:gd name="T2" fmla="*/ 0 w 31"/>
                <a:gd name="T3" fmla="*/ 0 h 41"/>
                <a:gd name="T4" fmla="*/ 0 w 31"/>
                <a:gd name="T5" fmla="*/ 0 h 41"/>
                <a:gd name="T6" fmla="*/ 0 w 31"/>
                <a:gd name="T7" fmla="*/ 0 h 41"/>
                <a:gd name="T8" fmla="*/ 0 w 31"/>
                <a:gd name="T9" fmla="*/ 0 h 41"/>
                <a:gd name="T10" fmla="*/ 0 w 31"/>
                <a:gd name="T11" fmla="*/ 0 h 41"/>
                <a:gd name="T12" fmla="*/ 0 w 31"/>
                <a:gd name="T13" fmla="*/ 0 h 41"/>
                <a:gd name="T14" fmla="*/ 0 w 31"/>
                <a:gd name="T15" fmla="*/ 0 h 41"/>
                <a:gd name="T16" fmla="*/ 0 w 31"/>
                <a:gd name="T17" fmla="*/ 0 h 41"/>
                <a:gd name="T18" fmla="*/ 0 w 31"/>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41"/>
                <a:gd name="T32" fmla="*/ 31 w 31"/>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41">
                  <a:moveTo>
                    <a:pt x="10" y="41"/>
                  </a:moveTo>
                  <a:lnTo>
                    <a:pt x="12" y="40"/>
                  </a:lnTo>
                  <a:lnTo>
                    <a:pt x="31" y="2"/>
                  </a:lnTo>
                  <a:lnTo>
                    <a:pt x="19" y="0"/>
                  </a:lnTo>
                  <a:lnTo>
                    <a:pt x="0" y="38"/>
                  </a:lnTo>
                  <a:lnTo>
                    <a:pt x="1" y="37"/>
                  </a:lnTo>
                  <a:lnTo>
                    <a:pt x="10" y="41"/>
                  </a:lnTo>
                  <a:lnTo>
                    <a:pt x="12" y="41"/>
                  </a:lnTo>
                  <a:lnTo>
                    <a:pt x="12" y="40"/>
                  </a:lnTo>
                  <a:lnTo>
                    <a:pt x="1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2" name="Freeform 1535"/>
            <p:cNvSpPr>
              <a:spLocks/>
            </p:cNvSpPr>
            <p:nvPr/>
          </p:nvSpPr>
          <p:spPr bwMode="auto">
            <a:xfrm>
              <a:off x="963" y="2773"/>
              <a:ext cx="6" cy="7"/>
            </a:xfrm>
            <a:custGeom>
              <a:avLst/>
              <a:gdLst>
                <a:gd name="T0" fmla="*/ 0 w 19"/>
                <a:gd name="T1" fmla="*/ 1 h 14"/>
                <a:gd name="T2" fmla="*/ 0 w 19"/>
                <a:gd name="T3" fmla="*/ 1 h 14"/>
                <a:gd name="T4" fmla="*/ 0 w 19"/>
                <a:gd name="T5" fmla="*/ 1 h 14"/>
                <a:gd name="T6" fmla="*/ 0 w 19"/>
                <a:gd name="T7" fmla="*/ 0 h 14"/>
                <a:gd name="T8" fmla="*/ 0 w 19"/>
                <a:gd name="T9" fmla="*/ 1 h 14"/>
                <a:gd name="T10" fmla="*/ 0 w 19"/>
                <a:gd name="T11" fmla="*/ 1 h 14"/>
                <a:gd name="T12" fmla="*/ 0 60000 65536"/>
                <a:gd name="T13" fmla="*/ 0 60000 65536"/>
                <a:gd name="T14" fmla="*/ 0 60000 65536"/>
                <a:gd name="T15" fmla="*/ 0 60000 65536"/>
                <a:gd name="T16" fmla="*/ 0 60000 65536"/>
                <a:gd name="T17" fmla="*/ 0 60000 65536"/>
                <a:gd name="T18" fmla="*/ 0 w 19"/>
                <a:gd name="T19" fmla="*/ 0 h 14"/>
                <a:gd name="T20" fmla="*/ 19 w 1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9" h="14">
                  <a:moveTo>
                    <a:pt x="4" y="12"/>
                  </a:moveTo>
                  <a:lnTo>
                    <a:pt x="9" y="14"/>
                  </a:lnTo>
                  <a:lnTo>
                    <a:pt x="19" y="4"/>
                  </a:lnTo>
                  <a:lnTo>
                    <a:pt x="10" y="0"/>
                  </a:lnTo>
                  <a:lnTo>
                    <a:pt x="0" y="10"/>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3" name="Freeform 1536"/>
            <p:cNvSpPr>
              <a:spLocks/>
            </p:cNvSpPr>
            <p:nvPr/>
          </p:nvSpPr>
          <p:spPr bwMode="auto">
            <a:xfrm>
              <a:off x="963" y="2778"/>
              <a:ext cx="3" cy="3"/>
            </a:xfrm>
            <a:custGeom>
              <a:avLst/>
              <a:gdLst>
                <a:gd name="T0" fmla="*/ 0 w 9"/>
                <a:gd name="T1" fmla="*/ 0 h 6"/>
                <a:gd name="T2" fmla="*/ 0 w 9"/>
                <a:gd name="T3" fmla="*/ 1 h 6"/>
                <a:gd name="T4" fmla="*/ 0 w 9"/>
                <a:gd name="T5" fmla="*/ 1 h 6"/>
                <a:gd name="T6" fmla="*/ 0 w 9"/>
                <a:gd name="T7" fmla="*/ 1 h 6"/>
                <a:gd name="T8" fmla="*/ 0 w 9"/>
                <a:gd name="T9" fmla="*/ 1 h 6"/>
                <a:gd name="T10" fmla="*/ 0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0"/>
                  </a:moveTo>
                  <a:lnTo>
                    <a:pt x="0" y="3"/>
                  </a:lnTo>
                  <a:lnTo>
                    <a:pt x="3" y="5"/>
                  </a:lnTo>
                  <a:lnTo>
                    <a:pt x="6" y="6"/>
                  </a:lnTo>
                  <a:lnTo>
                    <a:pt x="9"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4" name="Freeform 1537"/>
            <p:cNvSpPr>
              <a:spLocks/>
            </p:cNvSpPr>
            <p:nvPr/>
          </p:nvSpPr>
          <p:spPr bwMode="auto">
            <a:xfrm>
              <a:off x="883" y="2433"/>
              <a:ext cx="10" cy="15"/>
            </a:xfrm>
            <a:custGeom>
              <a:avLst/>
              <a:gdLst>
                <a:gd name="T0" fmla="*/ 0 w 31"/>
                <a:gd name="T1" fmla="*/ 1 h 30"/>
                <a:gd name="T2" fmla="*/ 0 w 31"/>
                <a:gd name="T3" fmla="*/ 1 h 30"/>
                <a:gd name="T4" fmla="*/ 0 w 31"/>
                <a:gd name="T5" fmla="*/ 1 h 30"/>
                <a:gd name="T6" fmla="*/ 0 w 31"/>
                <a:gd name="T7" fmla="*/ 1 h 30"/>
                <a:gd name="T8" fmla="*/ 0 w 31"/>
                <a:gd name="T9" fmla="*/ 1 h 30"/>
                <a:gd name="T10" fmla="*/ 0 w 31"/>
                <a:gd name="T11" fmla="*/ 1 h 30"/>
                <a:gd name="T12" fmla="*/ 0 w 31"/>
                <a:gd name="T13" fmla="*/ 1 h 30"/>
                <a:gd name="T14" fmla="*/ 0 w 31"/>
                <a:gd name="T15" fmla="*/ 1 h 30"/>
                <a:gd name="T16" fmla="*/ 0 w 31"/>
                <a:gd name="T17" fmla="*/ 1 h 30"/>
                <a:gd name="T18" fmla="*/ 0 w 31"/>
                <a:gd name="T19" fmla="*/ 1 h 30"/>
                <a:gd name="T20" fmla="*/ 0 w 31"/>
                <a:gd name="T21" fmla="*/ 1 h 30"/>
                <a:gd name="T22" fmla="*/ 0 w 31"/>
                <a:gd name="T23" fmla="*/ 1 h 30"/>
                <a:gd name="T24" fmla="*/ 0 w 31"/>
                <a:gd name="T25" fmla="*/ 1 h 30"/>
                <a:gd name="T26" fmla="*/ 0 w 31"/>
                <a:gd name="T27" fmla="*/ 1 h 30"/>
                <a:gd name="T28" fmla="*/ 0 w 31"/>
                <a:gd name="T29" fmla="*/ 1 h 30"/>
                <a:gd name="T30" fmla="*/ 0 w 31"/>
                <a:gd name="T31" fmla="*/ 1 h 30"/>
                <a:gd name="T32" fmla="*/ 0 w 31"/>
                <a:gd name="T33" fmla="*/ 1 h 30"/>
                <a:gd name="T34" fmla="*/ 0 w 31"/>
                <a:gd name="T35" fmla="*/ 1 h 30"/>
                <a:gd name="T36" fmla="*/ 0 w 31"/>
                <a:gd name="T37" fmla="*/ 0 h 30"/>
                <a:gd name="T38" fmla="*/ 0 w 31"/>
                <a:gd name="T39" fmla="*/ 1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30"/>
                <a:gd name="T62" fmla="*/ 31 w 31"/>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30">
                  <a:moveTo>
                    <a:pt x="0" y="20"/>
                  </a:moveTo>
                  <a:lnTo>
                    <a:pt x="0" y="20"/>
                  </a:lnTo>
                  <a:lnTo>
                    <a:pt x="0" y="22"/>
                  </a:lnTo>
                  <a:lnTo>
                    <a:pt x="0" y="23"/>
                  </a:lnTo>
                  <a:lnTo>
                    <a:pt x="0" y="24"/>
                  </a:lnTo>
                  <a:lnTo>
                    <a:pt x="1" y="25"/>
                  </a:lnTo>
                  <a:lnTo>
                    <a:pt x="9" y="28"/>
                  </a:lnTo>
                  <a:lnTo>
                    <a:pt x="15" y="30"/>
                  </a:lnTo>
                  <a:lnTo>
                    <a:pt x="21" y="28"/>
                  </a:lnTo>
                  <a:lnTo>
                    <a:pt x="25" y="25"/>
                  </a:lnTo>
                  <a:lnTo>
                    <a:pt x="28" y="22"/>
                  </a:lnTo>
                  <a:lnTo>
                    <a:pt x="30" y="17"/>
                  </a:lnTo>
                  <a:lnTo>
                    <a:pt x="31" y="11"/>
                  </a:lnTo>
                  <a:lnTo>
                    <a:pt x="31" y="6"/>
                  </a:lnTo>
                  <a:lnTo>
                    <a:pt x="30" y="4"/>
                  </a:lnTo>
                  <a:lnTo>
                    <a:pt x="28" y="1"/>
                  </a:lnTo>
                  <a:lnTo>
                    <a:pt x="25" y="0"/>
                  </a:lnTo>
                  <a:lnTo>
                    <a:pt x="21" y="1"/>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15" name="Freeform 1538"/>
            <p:cNvSpPr>
              <a:spLocks/>
            </p:cNvSpPr>
            <p:nvPr/>
          </p:nvSpPr>
          <p:spPr bwMode="auto">
            <a:xfrm>
              <a:off x="957" y="2445"/>
              <a:ext cx="5" cy="8"/>
            </a:xfrm>
            <a:custGeom>
              <a:avLst/>
              <a:gdLst>
                <a:gd name="T0" fmla="*/ 0 w 16"/>
                <a:gd name="T1" fmla="*/ 0 h 16"/>
                <a:gd name="T2" fmla="*/ 0 w 16"/>
                <a:gd name="T3" fmla="*/ 0 h 16"/>
                <a:gd name="T4" fmla="*/ 0 w 16"/>
                <a:gd name="T5" fmla="*/ 1 h 16"/>
                <a:gd name="T6" fmla="*/ 0 w 16"/>
                <a:gd name="T7" fmla="*/ 1 h 16"/>
                <a:gd name="T8" fmla="*/ 0 w 16"/>
                <a:gd name="T9" fmla="*/ 1 h 16"/>
                <a:gd name="T10" fmla="*/ 0 w 16"/>
                <a:gd name="T11" fmla="*/ 1 h 16"/>
                <a:gd name="T12" fmla="*/ 0 w 16"/>
                <a:gd name="T13" fmla="*/ 1 h 16"/>
                <a:gd name="T14" fmla="*/ 0 w 16"/>
                <a:gd name="T15" fmla="*/ 1 h 16"/>
                <a:gd name="T16" fmla="*/ 0 w 16"/>
                <a:gd name="T17" fmla="*/ 1 h 16"/>
                <a:gd name="T18" fmla="*/ 0 w 16"/>
                <a:gd name="T19" fmla="*/ 1 h 16"/>
                <a:gd name="T20" fmla="*/ 0 w 16"/>
                <a:gd name="T21" fmla="*/ 1 h 16"/>
                <a:gd name="T22" fmla="*/ 0 w 16"/>
                <a:gd name="T23" fmla="*/ 1 h 16"/>
                <a:gd name="T24" fmla="*/ 0 w 16"/>
                <a:gd name="T25" fmla="*/ 1 h 16"/>
                <a:gd name="T26" fmla="*/ 0 w 16"/>
                <a:gd name="T27" fmla="*/ 1 h 16"/>
                <a:gd name="T28" fmla="*/ 0 w 16"/>
                <a:gd name="T29" fmla="*/ 1 h 16"/>
                <a:gd name="T30" fmla="*/ 0 w 16"/>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6"/>
                <a:gd name="T50" fmla="*/ 16 w 1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6">
                  <a:moveTo>
                    <a:pt x="7" y="0"/>
                  </a:moveTo>
                  <a:lnTo>
                    <a:pt x="7" y="0"/>
                  </a:lnTo>
                  <a:lnTo>
                    <a:pt x="4" y="3"/>
                  </a:lnTo>
                  <a:lnTo>
                    <a:pt x="2" y="6"/>
                  </a:lnTo>
                  <a:lnTo>
                    <a:pt x="0" y="9"/>
                  </a:lnTo>
                  <a:lnTo>
                    <a:pt x="0" y="13"/>
                  </a:lnTo>
                  <a:lnTo>
                    <a:pt x="2" y="14"/>
                  </a:lnTo>
                  <a:lnTo>
                    <a:pt x="2" y="15"/>
                  </a:lnTo>
                  <a:lnTo>
                    <a:pt x="3" y="15"/>
                  </a:lnTo>
                  <a:lnTo>
                    <a:pt x="7" y="16"/>
                  </a:lnTo>
                  <a:lnTo>
                    <a:pt x="10" y="16"/>
                  </a:lnTo>
                  <a:lnTo>
                    <a:pt x="13" y="15"/>
                  </a:lnTo>
                  <a:lnTo>
                    <a:pt x="16" y="13"/>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16" name="Freeform 1539"/>
            <p:cNvSpPr>
              <a:spLocks/>
            </p:cNvSpPr>
            <p:nvPr/>
          </p:nvSpPr>
          <p:spPr bwMode="auto">
            <a:xfrm>
              <a:off x="965" y="2433"/>
              <a:ext cx="3" cy="8"/>
            </a:xfrm>
            <a:custGeom>
              <a:avLst/>
              <a:gdLst>
                <a:gd name="T0" fmla="*/ 0 w 9"/>
                <a:gd name="T1" fmla="*/ 0 h 18"/>
                <a:gd name="T2" fmla="*/ 0 w 9"/>
                <a:gd name="T3" fmla="*/ 0 h 18"/>
                <a:gd name="T4" fmla="*/ 0 w 9"/>
                <a:gd name="T5" fmla="*/ 0 h 18"/>
                <a:gd name="T6" fmla="*/ 0 w 9"/>
                <a:gd name="T7" fmla="*/ 0 h 18"/>
                <a:gd name="T8" fmla="*/ 0 w 9"/>
                <a:gd name="T9" fmla="*/ 0 h 18"/>
                <a:gd name="T10" fmla="*/ 0 w 9"/>
                <a:gd name="T11" fmla="*/ 0 h 18"/>
                <a:gd name="T12" fmla="*/ 0 60000 65536"/>
                <a:gd name="T13" fmla="*/ 0 60000 65536"/>
                <a:gd name="T14" fmla="*/ 0 60000 65536"/>
                <a:gd name="T15" fmla="*/ 0 60000 65536"/>
                <a:gd name="T16" fmla="*/ 0 60000 65536"/>
                <a:gd name="T17" fmla="*/ 0 60000 65536"/>
                <a:gd name="T18" fmla="*/ 0 w 9"/>
                <a:gd name="T19" fmla="*/ 0 h 18"/>
                <a:gd name="T20" fmla="*/ 9 w 9"/>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9" h="18">
                  <a:moveTo>
                    <a:pt x="0" y="0"/>
                  </a:moveTo>
                  <a:lnTo>
                    <a:pt x="0" y="0"/>
                  </a:lnTo>
                  <a:lnTo>
                    <a:pt x="1" y="6"/>
                  </a:lnTo>
                  <a:lnTo>
                    <a:pt x="0" y="12"/>
                  </a:lnTo>
                  <a:lnTo>
                    <a:pt x="3" y="16"/>
                  </a:lnTo>
                  <a:lnTo>
                    <a:pt x="9" y="18"/>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17" name="Freeform 1540"/>
            <p:cNvSpPr>
              <a:spLocks/>
            </p:cNvSpPr>
            <p:nvPr/>
          </p:nvSpPr>
          <p:spPr bwMode="auto">
            <a:xfrm>
              <a:off x="971" y="2442"/>
              <a:ext cx="4" cy="9"/>
            </a:xfrm>
            <a:custGeom>
              <a:avLst/>
              <a:gdLst>
                <a:gd name="T0" fmla="*/ 0 w 12"/>
                <a:gd name="T1" fmla="*/ 0 h 17"/>
                <a:gd name="T2" fmla="*/ 0 w 12"/>
                <a:gd name="T3" fmla="*/ 0 h 17"/>
                <a:gd name="T4" fmla="*/ 0 w 12"/>
                <a:gd name="T5" fmla="*/ 1 h 17"/>
                <a:gd name="T6" fmla="*/ 0 w 12"/>
                <a:gd name="T7" fmla="*/ 1 h 17"/>
                <a:gd name="T8" fmla="*/ 0 w 12"/>
                <a:gd name="T9" fmla="*/ 1 h 17"/>
                <a:gd name="T10" fmla="*/ 0 w 12"/>
                <a:gd name="T11" fmla="*/ 1 h 17"/>
                <a:gd name="T12" fmla="*/ 0 w 12"/>
                <a:gd name="T13" fmla="*/ 1 h 17"/>
                <a:gd name="T14" fmla="*/ 0 w 12"/>
                <a:gd name="T15" fmla="*/ 1 h 17"/>
                <a:gd name="T16" fmla="*/ 0 w 12"/>
                <a:gd name="T17" fmla="*/ 1 h 17"/>
                <a:gd name="T18" fmla="*/ 0 w 12"/>
                <a:gd name="T19" fmla="*/ 1 h 17"/>
                <a:gd name="T20" fmla="*/ 0 w 12"/>
                <a:gd name="T21" fmla="*/ 1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7"/>
                <a:gd name="T35" fmla="*/ 12 w 1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7">
                  <a:moveTo>
                    <a:pt x="0" y="0"/>
                  </a:moveTo>
                  <a:lnTo>
                    <a:pt x="0" y="0"/>
                  </a:lnTo>
                  <a:lnTo>
                    <a:pt x="0" y="5"/>
                  </a:lnTo>
                  <a:lnTo>
                    <a:pt x="0" y="12"/>
                  </a:lnTo>
                  <a:lnTo>
                    <a:pt x="5" y="16"/>
                  </a:lnTo>
                  <a:lnTo>
                    <a:pt x="12" y="17"/>
                  </a:lnTo>
                  <a:lnTo>
                    <a:pt x="12" y="16"/>
                  </a:lnTo>
                  <a:lnTo>
                    <a:pt x="12" y="15"/>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18" name="Freeform 1541"/>
            <p:cNvSpPr>
              <a:spLocks/>
            </p:cNvSpPr>
            <p:nvPr/>
          </p:nvSpPr>
          <p:spPr bwMode="auto">
            <a:xfrm>
              <a:off x="923" y="2754"/>
              <a:ext cx="4" cy="9"/>
            </a:xfrm>
            <a:custGeom>
              <a:avLst/>
              <a:gdLst>
                <a:gd name="T0" fmla="*/ 0 w 12"/>
                <a:gd name="T1" fmla="*/ 0 h 18"/>
                <a:gd name="T2" fmla="*/ 0 w 12"/>
                <a:gd name="T3" fmla="*/ 0 h 18"/>
                <a:gd name="T4" fmla="*/ 0 w 12"/>
                <a:gd name="T5" fmla="*/ 0 h 18"/>
                <a:gd name="T6" fmla="*/ 0 w 12"/>
                <a:gd name="T7" fmla="*/ 0 h 18"/>
                <a:gd name="T8" fmla="*/ 0 w 12"/>
                <a:gd name="T9" fmla="*/ 0 h 18"/>
                <a:gd name="T10" fmla="*/ 0 w 12"/>
                <a:gd name="T11" fmla="*/ 0 h 18"/>
                <a:gd name="T12" fmla="*/ 0 w 12"/>
                <a:gd name="T13" fmla="*/ 0 h 18"/>
                <a:gd name="T14" fmla="*/ 0 w 12"/>
                <a:gd name="T15" fmla="*/ 0 h 18"/>
                <a:gd name="T16" fmla="*/ 0 w 12"/>
                <a:gd name="T17" fmla="*/ 0 h 18"/>
                <a:gd name="T18" fmla="*/ 0 w 12"/>
                <a:gd name="T19" fmla="*/ 0 h 18"/>
                <a:gd name="T20" fmla="*/ 0 w 12"/>
                <a:gd name="T21" fmla="*/ 1 h 18"/>
                <a:gd name="T22" fmla="*/ 0 w 12"/>
                <a:gd name="T23" fmla="*/ 1 h 18"/>
                <a:gd name="T24" fmla="*/ 0 w 12"/>
                <a:gd name="T25" fmla="*/ 1 h 18"/>
                <a:gd name="T26" fmla="*/ 0 w 12"/>
                <a:gd name="T27" fmla="*/ 1 h 18"/>
                <a:gd name="T28" fmla="*/ 0 w 12"/>
                <a:gd name="T29" fmla="*/ 1 h 18"/>
                <a:gd name="T30" fmla="*/ 0 w 12"/>
                <a:gd name="T31" fmla="*/ 1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8"/>
                <a:gd name="T50" fmla="*/ 12 w 12"/>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8">
                  <a:moveTo>
                    <a:pt x="0" y="0"/>
                  </a:moveTo>
                  <a:lnTo>
                    <a:pt x="0" y="0"/>
                  </a:lnTo>
                  <a:lnTo>
                    <a:pt x="3" y="0"/>
                  </a:lnTo>
                  <a:lnTo>
                    <a:pt x="4" y="0"/>
                  </a:lnTo>
                  <a:lnTo>
                    <a:pt x="7" y="0"/>
                  </a:lnTo>
                  <a:lnTo>
                    <a:pt x="9" y="1"/>
                  </a:lnTo>
                  <a:lnTo>
                    <a:pt x="12" y="5"/>
                  </a:lnTo>
                  <a:lnTo>
                    <a:pt x="12" y="10"/>
                  </a:lnTo>
                  <a:lnTo>
                    <a:pt x="10" y="15"/>
                  </a:lnTo>
                  <a:lnTo>
                    <a:pt x="6" y="18"/>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19" name="Freeform 1542"/>
            <p:cNvSpPr>
              <a:spLocks/>
            </p:cNvSpPr>
            <p:nvPr/>
          </p:nvSpPr>
          <p:spPr bwMode="auto">
            <a:xfrm>
              <a:off x="923" y="2777"/>
              <a:ext cx="10" cy="3"/>
            </a:xfrm>
            <a:custGeom>
              <a:avLst/>
              <a:gdLst>
                <a:gd name="T0" fmla="*/ 0 w 28"/>
                <a:gd name="T1" fmla="*/ 0 h 7"/>
                <a:gd name="T2" fmla="*/ 0 w 28"/>
                <a:gd name="T3" fmla="*/ 0 h 7"/>
                <a:gd name="T4" fmla="*/ 0 w 28"/>
                <a:gd name="T5" fmla="*/ 0 h 7"/>
                <a:gd name="T6" fmla="*/ 0 w 28"/>
                <a:gd name="T7" fmla="*/ 0 h 7"/>
                <a:gd name="T8" fmla="*/ 0 w 28"/>
                <a:gd name="T9" fmla="*/ 0 h 7"/>
                <a:gd name="T10" fmla="*/ 0 w 28"/>
                <a:gd name="T11" fmla="*/ 0 h 7"/>
                <a:gd name="T12" fmla="*/ 0 w 28"/>
                <a:gd name="T13" fmla="*/ 0 h 7"/>
                <a:gd name="T14" fmla="*/ 0 w 28"/>
                <a:gd name="T15" fmla="*/ 0 h 7"/>
                <a:gd name="T16" fmla="*/ 0 w 28"/>
                <a:gd name="T17" fmla="*/ 0 h 7"/>
                <a:gd name="T18" fmla="*/ 0 w 28"/>
                <a:gd name="T19" fmla="*/ 0 h 7"/>
                <a:gd name="T20" fmla="*/ 0 w 28"/>
                <a:gd name="T21" fmla="*/ 0 h 7"/>
                <a:gd name="T22" fmla="*/ 0 w 28"/>
                <a:gd name="T23" fmla="*/ 0 h 7"/>
                <a:gd name="T24" fmla="*/ 0 w 28"/>
                <a:gd name="T25" fmla="*/ 0 h 7"/>
                <a:gd name="T26" fmla="*/ 0 w 28"/>
                <a:gd name="T27" fmla="*/ 0 h 7"/>
                <a:gd name="T28" fmla="*/ 0 w 28"/>
                <a:gd name="T29" fmla="*/ 0 h 7"/>
                <a:gd name="T30" fmla="*/ 0 w 28"/>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7"/>
                <a:gd name="T50" fmla="*/ 28 w 28"/>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7">
                  <a:moveTo>
                    <a:pt x="0" y="3"/>
                  </a:moveTo>
                  <a:lnTo>
                    <a:pt x="0" y="3"/>
                  </a:lnTo>
                  <a:lnTo>
                    <a:pt x="6" y="2"/>
                  </a:lnTo>
                  <a:lnTo>
                    <a:pt x="12" y="0"/>
                  </a:lnTo>
                  <a:lnTo>
                    <a:pt x="16" y="0"/>
                  </a:lnTo>
                  <a:lnTo>
                    <a:pt x="22" y="0"/>
                  </a:lnTo>
                  <a:lnTo>
                    <a:pt x="24" y="0"/>
                  </a:lnTo>
                  <a:lnTo>
                    <a:pt x="25" y="0"/>
                  </a:lnTo>
                  <a:lnTo>
                    <a:pt x="27" y="2"/>
                  </a:lnTo>
                  <a:lnTo>
                    <a:pt x="28" y="3"/>
                  </a:lnTo>
                  <a:lnTo>
                    <a:pt x="28" y="4"/>
                  </a:lnTo>
                  <a:lnTo>
                    <a:pt x="28" y="6"/>
                  </a:lnTo>
                  <a:lnTo>
                    <a:pt x="27" y="7"/>
                  </a:lnTo>
                  <a:lnTo>
                    <a:pt x="25" y="7"/>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0" name="Freeform 1543"/>
            <p:cNvSpPr>
              <a:spLocks/>
            </p:cNvSpPr>
            <p:nvPr/>
          </p:nvSpPr>
          <p:spPr bwMode="auto">
            <a:xfrm>
              <a:off x="786" y="2494"/>
              <a:ext cx="162" cy="75"/>
            </a:xfrm>
            <a:custGeom>
              <a:avLst/>
              <a:gdLst>
                <a:gd name="T0" fmla="*/ 0 w 486"/>
                <a:gd name="T1" fmla="*/ 0 h 151"/>
                <a:gd name="T2" fmla="*/ 0 w 486"/>
                <a:gd name="T3" fmla="*/ 0 h 151"/>
                <a:gd name="T4" fmla="*/ 0 w 486"/>
                <a:gd name="T5" fmla="*/ 0 h 151"/>
                <a:gd name="T6" fmla="*/ 0 w 486"/>
                <a:gd name="T7" fmla="*/ 0 h 151"/>
                <a:gd name="T8" fmla="*/ 0 w 486"/>
                <a:gd name="T9" fmla="*/ 0 h 151"/>
                <a:gd name="T10" fmla="*/ 0 w 486"/>
                <a:gd name="T11" fmla="*/ 0 h 151"/>
                <a:gd name="T12" fmla="*/ 0 w 486"/>
                <a:gd name="T13" fmla="*/ 0 h 151"/>
                <a:gd name="T14" fmla="*/ 0 w 486"/>
                <a:gd name="T15" fmla="*/ 0 h 151"/>
                <a:gd name="T16" fmla="*/ 0 w 486"/>
                <a:gd name="T17" fmla="*/ 0 h 151"/>
                <a:gd name="T18" fmla="*/ 0 w 486"/>
                <a:gd name="T19" fmla="*/ 0 h 151"/>
                <a:gd name="T20" fmla="*/ 0 w 486"/>
                <a:gd name="T21" fmla="*/ 0 h 151"/>
                <a:gd name="T22" fmla="*/ 0 w 486"/>
                <a:gd name="T23" fmla="*/ 0 h 151"/>
                <a:gd name="T24" fmla="*/ 0 w 486"/>
                <a:gd name="T25" fmla="*/ 0 h 151"/>
                <a:gd name="T26" fmla="*/ 0 w 486"/>
                <a:gd name="T27" fmla="*/ 0 h 151"/>
                <a:gd name="T28" fmla="*/ 0 w 486"/>
                <a:gd name="T29" fmla="*/ 0 h 151"/>
                <a:gd name="T30" fmla="*/ 0 w 486"/>
                <a:gd name="T31" fmla="*/ 0 h 151"/>
                <a:gd name="T32" fmla="*/ 0 w 486"/>
                <a:gd name="T33" fmla="*/ 0 h 151"/>
                <a:gd name="T34" fmla="*/ 0 w 486"/>
                <a:gd name="T35" fmla="*/ 0 h 151"/>
                <a:gd name="T36" fmla="*/ 0 w 486"/>
                <a:gd name="T37" fmla="*/ 0 h 151"/>
                <a:gd name="T38" fmla="*/ 0 w 486"/>
                <a:gd name="T39" fmla="*/ 0 h 151"/>
                <a:gd name="T40" fmla="*/ 0 w 486"/>
                <a:gd name="T41" fmla="*/ 0 h 151"/>
                <a:gd name="T42" fmla="*/ 0 w 486"/>
                <a:gd name="T43" fmla="*/ 0 h 151"/>
                <a:gd name="T44" fmla="*/ 0 w 486"/>
                <a:gd name="T45" fmla="*/ 0 h 151"/>
                <a:gd name="T46" fmla="*/ 0 w 486"/>
                <a:gd name="T47" fmla="*/ 0 h 151"/>
                <a:gd name="T48" fmla="*/ 0 w 486"/>
                <a:gd name="T49" fmla="*/ 0 h 151"/>
                <a:gd name="T50" fmla="*/ 0 w 486"/>
                <a:gd name="T51" fmla="*/ 0 h 151"/>
                <a:gd name="T52" fmla="*/ 0 w 486"/>
                <a:gd name="T53" fmla="*/ 0 h 151"/>
                <a:gd name="T54" fmla="*/ 0 w 486"/>
                <a:gd name="T55" fmla="*/ 0 h 151"/>
                <a:gd name="T56" fmla="*/ 0 w 486"/>
                <a:gd name="T57" fmla="*/ 0 h 151"/>
                <a:gd name="T58" fmla="*/ 0 w 486"/>
                <a:gd name="T59" fmla="*/ 0 h 151"/>
                <a:gd name="T60" fmla="*/ 0 w 486"/>
                <a:gd name="T61" fmla="*/ 0 h 151"/>
                <a:gd name="T62" fmla="*/ 0 w 486"/>
                <a:gd name="T63" fmla="*/ 0 h 151"/>
                <a:gd name="T64" fmla="*/ 0 w 486"/>
                <a:gd name="T65" fmla="*/ 0 h 1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6"/>
                <a:gd name="T100" fmla="*/ 0 h 151"/>
                <a:gd name="T101" fmla="*/ 486 w 486"/>
                <a:gd name="T102" fmla="*/ 151 h 1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6" h="151">
                  <a:moveTo>
                    <a:pt x="0" y="133"/>
                  </a:moveTo>
                  <a:lnTo>
                    <a:pt x="6" y="139"/>
                  </a:lnTo>
                  <a:lnTo>
                    <a:pt x="13" y="143"/>
                  </a:lnTo>
                  <a:lnTo>
                    <a:pt x="22" y="146"/>
                  </a:lnTo>
                  <a:lnTo>
                    <a:pt x="34" y="149"/>
                  </a:lnTo>
                  <a:lnTo>
                    <a:pt x="47" y="151"/>
                  </a:lnTo>
                  <a:lnTo>
                    <a:pt x="62" y="149"/>
                  </a:lnTo>
                  <a:lnTo>
                    <a:pt x="79" y="146"/>
                  </a:lnTo>
                  <a:lnTo>
                    <a:pt x="97" y="141"/>
                  </a:lnTo>
                  <a:lnTo>
                    <a:pt x="113" y="134"/>
                  </a:lnTo>
                  <a:lnTo>
                    <a:pt x="130" y="128"/>
                  </a:lnTo>
                  <a:lnTo>
                    <a:pt x="145" y="122"/>
                  </a:lnTo>
                  <a:lnTo>
                    <a:pt x="158" y="117"/>
                  </a:lnTo>
                  <a:lnTo>
                    <a:pt x="179" y="108"/>
                  </a:lnTo>
                  <a:lnTo>
                    <a:pt x="198" y="101"/>
                  </a:lnTo>
                  <a:lnTo>
                    <a:pt x="218" y="93"/>
                  </a:lnTo>
                  <a:lnTo>
                    <a:pt x="237" y="86"/>
                  </a:lnTo>
                  <a:lnTo>
                    <a:pt x="257" y="79"/>
                  </a:lnTo>
                  <a:lnTo>
                    <a:pt x="281" y="72"/>
                  </a:lnTo>
                  <a:lnTo>
                    <a:pt x="308" y="65"/>
                  </a:lnTo>
                  <a:lnTo>
                    <a:pt x="339" y="59"/>
                  </a:lnTo>
                  <a:lnTo>
                    <a:pt x="354" y="55"/>
                  </a:lnTo>
                  <a:lnTo>
                    <a:pt x="369" y="51"/>
                  </a:lnTo>
                  <a:lnTo>
                    <a:pt x="387" y="46"/>
                  </a:lnTo>
                  <a:lnTo>
                    <a:pt x="405" y="39"/>
                  </a:lnTo>
                  <a:lnTo>
                    <a:pt x="424" y="33"/>
                  </a:lnTo>
                  <a:lnTo>
                    <a:pt x="444" y="25"/>
                  </a:lnTo>
                  <a:lnTo>
                    <a:pt x="465" y="18"/>
                  </a:lnTo>
                  <a:lnTo>
                    <a:pt x="486" y="10"/>
                  </a:lnTo>
                  <a:lnTo>
                    <a:pt x="481" y="9"/>
                  </a:lnTo>
                  <a:lnTo>
                    <a:pt x="475" y="5"/>
                  </a:lnTo>
                  <a:lnTo>
                    <a:pt x="469" y="0"/>
                  </a:lnTo>
                  <a:lnTo>
                    <a:pt x="463" y="0"/>
                  </a:lnTo>
                  <a:lnTo>
                    <a:pt x="457" y="5"/>
                  </a:lnTo>
                  <a:lnTo>
                    <a:pt x="450" y="9"/>
                  </a:lnTo>
                  <a:lnTo>
                    <a:pt x="444" y="14"/>
                  </a:lnTo>
                  <a:lnTo>
                    <a:pt x="436" y="19"/>
                  </a:lnTo>
                  <a:lnTo>
                    <a:pt x="430" y="23"/>
                  </a:lnTo>
                  <a:lnTo>
                    <a:pt x="423" y="27"/>
                  </a:lnTo>
                  <a:lnTo>
                    <a:pt x="415" y="31"/>
                  </a:lnTo>
                  <a:lnTo>
                    <a:pt x="408" y="34"/>
                  </a:lnTo>
                  <a:lnTo>
                    <a:pt x="391" y="39"/>
                  </a:lnTo>
                  <a:lnTo>
                    <a:pt x="375" y="43"/>
                  </a:lnTo>
                  <a:lnTo>
                    <a:pt x="358" y="45"/>
                  </a:lnTo>
                  <a:lnTo>
                    <a:pt x="344" y="47"/>
                  </a:lnTo>
                  <a:lnTo>
                    <a:pt x="327" y="49"/>
                  </a:lnTo>
                  <a:lnTo>
                    <a:pt x="311" y="51"/>
                  </a:lnTo>
                  <a:lnTo>
                    <a:pt x="294" y="54"/>
                  </a:lnTo>
                  <a:lnTo>
                    <a:pt x="278" y="58"/>
                  </a:lnTo>
                  <a:lnTo>
                    <a:pt x="249" y="66"/>
                  </a:lnTo>
                  <a:lnTo>
                    <a:pt x="221" y="77"/>
                  </a:lnTo>
                  <a:lnTo>
                    <a:pt x="196" y="89"/>
                  </a:lnTo>
                  <a:lnTo>
                    <a:pt x="169" y="100"/>
                  </a:lnTo>
                  <a:lnTo>
                    <a:pt x="142" y="112"/>
                  </a:lnTo>
                  <a:lnTo>
                    <a:pt x="115" y="122"/>
                  </a:lnTo>
                  <a:lnTo>
                    <a:pt x="86" y="132"/>
                  </a:lnTo>
                  <a:lnTo>
                    <a:pt x="56" y="140"/>
                  </a:lnTo>
                  <a:lnTo>
                    <a:pt x="52" y="140"/>
                  </a:lnTo>
                  <a:lnTo>
                    <a:pt x="46" y="140"/>
                  </a:lnTo>
                  <a:lnTo>
                    <a:pt x="40" y="140"/>
                  </a:lnTo>
                  <a:lnTo>
                    <a:pt x="34" y="139"/>
                  </a:lnTo>
                  <a:lnTo>
                    <a:pt x="27" y="138"/>
                  </a:lnTo>
                  <a:lnTo>
                    <a:pt x="21" y="135"/>
                  </a:lnTo>
                  <a:lnTo>
                    <a:pt x="15" y="133"/>
                  </a:lnTo>
                  <a:lnTo>
                    <a:pt x="10" y="131"/>
                  </a:lnTo>
                  <a:lnTo>
                    <a:pt x="0" y="13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1" name="Freeform 1544"/>
            <p:cNvSpPr>
              <a:spLocks/>
            </p:cNvSpPr>
            <p:nvPr/>
          </p:nvSpPr>
          <p:spPr bwMode="auto">
            <a:xfrm>
              <a:off x="866" y="2307"/>
              <a:ext cx="22" cy="9"/>
            </a:xfrm>
            <a:custGeom>
              <a:avLst/>
              <a:gdLst>
                <a:gd name="T0" fmla="*/ 0 w 67"/>
                <a:gd name="T1" fmla="*/ 1 h 18"/>
                <a:gd name="T2" fmla="*/ 0 w 67"/>
                <a:gd name="T3" fmla="*/ 1 h 18"/>
                <a:gd name="T4" fmla="*/ 0 w 67"/>
                <a:gd name="T5" fmla="*/ 1 h 18"/>
                <a:gd name="T6" fmla="*/ 0 w 67"/>
                <a:gd name="T7" fmla="*/ 0 h 18"/>
                <a:gd name="T8" fmla="*/ 0 w 67"/>
                <a:gd name="T9" fmla="*/ 1 h 18"/>
                <a:gd name="T10" fmla="*/ 0 w 67"/>
                <a:gd name="T11" fmla="*/ 1 h 18"/>
                <a:gd name="T12" fmla="*/ 0 w 67"/>
                <a:gd name="T13" fmla="*/ 1 h 18"/>
                <a:gd name="T14" fmla="*/ 0 w 67"/>
                <a:gd name="T15" fmla="*/ 1 h 18"/>
                <a:gd name="T16" fmla="*/ 0 w 67"/>
                <a:gd name="T17" fmla="*/ 1 h 18"/>
                <a:gd name="T18" fmla="*/ 0 w 67"/>
                <a:gd name="T19" fmla="*/ 1 h 18"/>
                <a:gd name="T20" fmla="*/ 0 w 67"/>
                <a:gd name="T21" fmla="*/ 1 h 18"/>
                <a:gd name="T22" fmla="*/ 0 w 67"/>
                <a:gd name="T23" fmla="*/ 1 h 18"/>
                <a:gd name="T24" fmla="*/ 0 w 67"/>
                <a:gd name="T25" fmla="*/ 1 h 18"/>
                <a:gd name="T26" fmla="*/ 0 w 67"/>
                <a:gd name="T27" fmla="*/ 1 h 18"/>
                <a:gd name="T28" fmla="*/ 0 w 67"/>
                <a:gd name="T29" fmla="*/ 1 h 18"/>
                <a:gd name="T30" fmla="*/ 0 w 67"/>
                <a:gd name="T31" fmla="*/ 1 h 18"/>
                <a:gd name="T32" fmla="*/ 0 w 67"/>
                <a:gd name="T33" fmla="*/ 1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8"/>
                <a:gd name="T53" fmla="*/ 67 w 67"/>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8">
                  <a:moveTo>
                    <a:pt x="0" y="7"/>
                  </a:moveTo>
                  <a:lnTo>
                    <a:pt x="10" y="5"/>
                  </a:lnTo>
                  <a:lnTo>
                    <a:pt x="21" y="2"/>
                  </a:lnTo>
                  <a:lnTo>
                    <a:pt x="30" y="0"/>
                  </a:lnTo>
                  <a:lnTo>
                    <a:pt x="40" y="1"/>
                  </a:lnTo>
                  <a:lnTo>
                    <a:pt x="49" y="3"/>
                  </a:lnTo>
                  <a:lnTo>
                    <a:pt x="60" y="6"/>
                  </a:lnTo>
                  <a:lnTo>
                    <a:pt x="67" y="11"/>
                  </a:lnTo>
                  <a:lnTo>
                    <a:pt x="66" y="18"/>
                  </a:lnTo>
                  <a:lnTo>
                    <a:pt x="60" y="14"/>
                  </a:lnTo>
                  <a:lnTo>
                    <a:pt x="52" y="10"/>
                  </a:lnTo>
                  <a:lnTo>
                    <a:pt x="43" y="8"/>
                  </a:lnTo>
                  <a:lnTo>
                    <a:pt x="36" y="6"/>
                  </a:lnTo>
                  <a:lnTo>
                    <a:pt x="27" y="6"/>
                  </a:lnTo>
                  <a:lnTo>
                    <a:pt x="18" y="6"/>
                  </a:lnTo>
                  <a:lnTo>
                    <a:pt x="9" y="6"/>
                  </a:lnTo>
                  <a:lnTo>
                    <a:pt x="0" y="7"/>
                  </a:lnTo>
                  <a:close/>
                </a:path>
              </a:pathLst>
            </a:custGeom>
            <a:solidFill>
              <a:srgbClr val="7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2" name="Freeform 1545"/>
            <p:cNvSpPr>
              <a:spLocks/>
            </p:cNvSpPr>
            <p:nvPr/>
          </p:nvSpPr>
          <p:spPr bwMode="auto">
            <a:xfrm>
              <a:off x="866" y="2307"/>
              <a:ext cx="22" cy="9"/>
            </a:xfrm>
            <a:custGeom>
              <a:avLst/>
              <a:gdLst>
                <a:gd name="T0" fmla="*/ 0 w 67"/>
                <a:gd name="T1" fmla="*/ 1 h 18"/>
                <a:gd name="T2" fmla="*/ 0 w 67"/>
                <a:gd name="T3" fmla="*/ 1 h 18"/>
                <a:gd name="T4" fmla="*/ 0 w 67"/>
                <a:gd name="T5" fmla="*/ 1 h 18"/>
                <a:gd name="T6" fmla="*/ 0 w 67"/>
                <a:gd name="T7" fmla="*/ 1 h 18"/>
                <a:gd name="T8" fmla="*/ 0 w 67"/>
                <a:gd name="T9" fmla="*/ 0 h 18"/>
                <a:gd name="T10" fmla="*/ 0 w 67"/>
                <a:gd name="T11" fmla="*/ 1 h 18"/>
                <a:gd name="T12" fmla="*/ 0 w 67"/>
                <a:gd name="T13" fmla="*/ 1 h 18"/>
                <a:gd name="T14" fmla="*/ 0 w 67"/>
                <a:gd name="T15" fmla="*/ 1 h 18"/>
                <a:gd name="T16" fmla="*/ 0 w 67"/>
                <a:gd name="T17" fmla="*/ 1 h 18"/>
                <a:gd name="T18" fmla="*/ 0 w 67"/>
                <a:gd name="T19" fmla="*/ 1 h 18"/>
                <a:gd name="T20" fmla="*/ 0 w 67"/>
                <a:gd name="T21" fmla="*/ 1 h 18"/>
                <a:gd name="T22" fmla="*/ 0 w 67"/>
                <a:gd name="T23" fmla="*/ 1 h 18"/>
                <a:gd name="T24" fmla="*/ 0 w 67"/>
                <a:gd name="T25" fmla="*/ 1 h 18"/>
                <a:gd name="T26" fmla="*/ 0 w 67"/>
                <a:gd name="T27" fmla="*/ 1 h 18"/>
                <a:gd name="T28" fmla="*/ 0 w 67"/>
                <a:gd name="T29" fmla="*/ 1 h 18"/>
                <a:gd name="T30" fmla="*/ 0 w 67"/>
                <a:gd name="T31" fmla="*/ 1 h 18"/>
                <a:gd name="T32" fmla="*/ 0 w 67"/>
                <a:gd name="T33" fmla="*/ 1 h 18"/>
                <a:gd name="T34" fmla="*/ 0 w 67"/>
                <a:gd name="T35" fmla="*/ 1 h 18"/>
                <a:gd name="T36" fmla="*/ 0 w 67"/>
                <a:gd name="T37" fmla="*/ 1 h 18"/>
                <a:gd name="T38" fmla="*/ 0 w 67"/>
                <a:gd name="T39" fmla="*/ 1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8"/>
                <a:gd name="T62" fmla="*/ 67 w 67"/>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8">
                  <a:moveTo>
                    <a:pt x="0" y="7"/>
                  </a:moveTo>
                  <a:lnTo>
                    <a:pt x="0" y="7"/>
                  </a:lnTo>
                  <a:lnTo>
                    <a:pt x="10" y="5"/>
                  </a:lnTo>
                  <a:lnTo>
                    <a:pt x="21" y="2"/>
                  </a:lnTo>
                  <a:lnTo>
                    <a:pt x="30" y="0"/>
                  </a:lnTo>
                  <a:lnTo>
                    <a:pt x="40" y="1"/>
                  </a:lnTo>
                  <a:lnTo>
                    <a:pt x="49" y="3"/>
                  </a:lnTo>
                  <a:lnTo>
                    <a:pt x="60" y="6"/>
                  </a:lnTo>
                  <a:lnTo>
                    <a:pt x="67" y="11"/>
                  </a:lnTo>
                  <a:lnTo>
                    <a:pt x="66" y="18"/>
                  </a:lnTo>
                  <a:lnTo>
                    <a:pt x="60" y="14"/>
                  </a:lnTo>
                  <a:lnTo>
                    <a:pt x="52" y="10"/>
                  </a:lnTo>
                  <a:lnTo>
                    <a:pt x="43" y="8"/>
                  </a:lnTo>
                  <a:lnTo>
                    <a:pt x="36" y="6"/>
                  </a:lnTo>
                  <a:lnTo>
                    <a:pt x="27" y="6"/>
                  </a:lnTo>
                  <a:lnTo>
                    <a:pt x="18" y="6"/>
                  </a:lnTo>
                  <a:lnTo>
                    <a:pt x="9" y="6"/>
                  </a:lnTo>
                  <a:lnTo>
                    <a:pt x="0" y="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3" name="Freeform 1546"/>
            <p:cNvSpPr>
              <a:spLocks/>
            </p:cNvSpPr>
            <p:nvPr/>
          </p:nvSpPr>
          <p:spPr bwMode="auto">
            <a:xfrm>
              <a:off x="871" y="2321"/>
              <a:ext cx="12" cy="6"/>
            </a:xfrm>
            <a:custGeom>
              <a:avLst/>
              <a:gdLst>
                <a:gd name="T0" fmla="*/ 0 w 37"/>
                <a:gd name="T1" fmla="*/ 1 h 12"/>
                <a:gd name="T2" fmla="*/ 0 w 37"/>
                <a:gd name="T3" fmla="*/ 1 h 12"/>
                <a:gd name="T4" fmla="*/ 0 w 37"/>
                <a:gd name="T5" fmla="*/ 1 h 12"/>
                <a:gd name="T6" fmla="*/ 0 w 37"/>
                <a:gd name="T7" fmla="*/ 1 h 12"/>
                <a:gd name="T8" fmla="*/ 0 w 37"/>
                <a:gd name="T9" fmla="*/ 1 h 12"/>
                <a:gd name="T10" fmla="*/ 0 w 37"/>
                <a:gd name="T11" fmla="*/ 0 h 12"/>
                <a:gd name="T12" fmla="*/ 0 w 37"/>
                <a:gd name="T13" fmla="*/ 1 h 12"/>
                <a:gd name="T14" fmla="*/ 0 w 37"/>
                <a:gd name="T15" fmla="*/ 1 h 12"/>
                <a:gd name="T16" fmla="*/ 0 w 37"/>
                <a:gd name="T17" fmla="*/ 1 h 12"/>
                <a:gd name="T18" fmla="*/ 0 w 37"/>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12"/>
                <a:gd name="T32" fmla="*/ 37 w 37"/>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12">
                  <a:moveTo>
                    <a:pt x="37" y="7"/>
                  </a:moveTo>
                  <a:lnTo>
                    <a:pt x="33" y="7"/>
                  </a:lnTo>
                  <a:lnTo>
                    <a:pt x="25" y="6"/>
                  </a:lnTo>
                  <a:lnTo>
                    <a:pt x="16" y="4"/>
                  </a:lnTo>
                  <a:lnTo>
                    <a:pt x="6" y="2"/>
                  </a:lnTo>
                  <a:lnTo>
                    <a:pt x="0" y="0"/>
                  </a:lnTo>
                  <a:lnTo>
                    <a:pt x="9" y="7"/>
                  </a:lnTo>
                  <a:lnTo>
                    <a:pt x="19" y="12"/>
                  </a:lnTo>
                  <a:lnTo>
                    <a:pt x="31" y="12"/>
                  </a:lnTo>
                  <a:lnTo>
                    <a:pt x="37"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4" name="Freeform 1547"/>
            <p:cNvSpPr>
              <a:spLocks/>
            </p:cNvSpPr>
            <p:nvPr/>
          </p:nvSpPr>
          <p:spPr bwMode="auto">
            <a:xfrm>
              <a:off x="871" y="2321"/>
              <a:ext cx="12" cy="6"/>
            </a:xfrm>
            <a:custGeom>
              <a:avLst/>
              <a:gdLst>
                <a:gd name="T0" fmla="*/ 0 w 37"/>
                <a:gd name="T1" fmla="*/ 1 h 12"/>
                <a:gd name="T2" fmla="*/ 0 w 37"/>
                <a:gd name="T3" fmla="*/ 1 h 12"/>
                <a:gd name="T4" fmla="*/ 0 w 37"/>
                <a:gd name="T5" fmla="*/ 1 h 12"/>
                <a:gd name="T6" fmla="*/ 0 w 37"/>
                <a:gd name="T7" fmla="*/ 1 h 12"/>
                <a:gd name="T8" fmla="*/ 0 w 37"/>
                <a:gd name="T9" fmla="*/ 1 h 12"/>
                <a:gd name="T10" fmla="*/ 0 w 37"/>
                <a:gd name="T11" fmla="*/ 1 h 12"/>
                <a:gd name="T12" fmla="*/ 0 w 37"/>
                <a:gd name="T13" fmla="*/ 0 h 12"/>
                <a:gd name="T14" fmla="*/ 0 w 37"/>
                <a:gd name="T15" fmla="*/ 0 h 12"/>
                <a:gd name="T16" fmla="*/ 0 w 37"/>
                <a:gd name="T17" fmla="*/ 1 h 12"/>
                <a:gd name="T18" fmla="*/ 0 w 37"/>
                <a:gd name="T19" fmla="*/ 1 h 12"/>
                <a:gd name="T20" fmla="*/ 0 w 37"/>
                <a:gd name="T21" fmla="*/ 1 h 12"/>
                <a:gd name="T22" fmla="*/ 0 w 37"/>
                <a:gd name="T23" fmla="*/ 1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2"/>
                <a:gd name="T38" fmla="*/ 37 w 3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2">
                  <a:moveTo>
                    <a:pt x="37" y="7"/>
                  </a:moveTo>
                  <a:lnTo>
                    <a:pt x="37" y="7"/>
                  </a:lnTo>
                  <a:lnTo>
                    <a:pt x="33" y="7"/>
                  </a:lnTo>
                  <a:lnTo>
                    <a:pt x="25" y="6"/>
                  </a:lnTo>
                  <a:lnTo>
                    <a:pt x="16" y="4"/>
                  </a:lnTo>
                  <a:lnTo>
                    <a:pt x="6" y="2"/>
                  </a:lnTo>
                  <a:lnTo>
                    <a:pt x="0" y="0"/>
                  </a:lnTo>
                  <a:lnTo>
                    <a:pt x="9" y="7"/>
                  </a:lnTo>
                  <a:lnTo>
                    <a:pt x="19" y="12"/>
                  </a:lnTo>
                  <a:lnTo>
                    <a:pt x="31" y="12"/>
                  </a:lnTo>
                  <a:lnTo>
                    <a:pt x="37" y="7"/>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5" name="Freeform 1548"/>
            <p:cNvSpPr>
              <a:spLocks/>
            </p:cNvSpPr>
            <p:nvPr/>
          </p:nvSpPr>
          <p:spPr bwMode="auto">
            <a:xfrm>
              <a:off x="870" y="2316"/>
              <a:ext cx="17" cy="5"/>
            </a:xfrm>
            <a:custGeom>
              <a:avLst/>
              <a:gdLst>
                <a:gd name="T0" fmla="*/ 0 w 50"/>
                <a:gd name="T1" fmla="*/ 1 h 10"/>
                <a:gd name="T2" fmla="*/ 0 w 50"/>
                <a:gd name="T3" fmla="*/ 1 h 10"/>
                <a:gd name="T4" fmla="*/ 0 w 50"/>
                <a:gd name="T5" fmla="*/ 1 h 10"/>
                <a:gd name="T6" fmla="*/ 0 w 50"/>
                <a:gd name="T7" fmla="*/ 0 h 10"/>
                <a:gd name="T8" fmla="*/ 0 w 50"/>
                <a:gd name="T9" fmla="*/ 0 h 10"/>
                <a:gd name="T10" fmla="*/ 0 w 50"/>
                <a:gd name="T11" fmla="*/ 0 h 10"/>
                <a:gd name="T12" fmla="*/ 0 w 50"/>
                <a:gd name="T13" fmla="*/ 1 h 10"/>
                <a:gd name="T14" fmla="*/ 0 w 50"/>
                <a:gd name="T15" fmla="*/ 1 h 10"/>
                <a:gd name="T16" fmla="*/ 0 w 50"/>
                <a:gd name="T17" fmla="*/ 1 h 10"/>
                <a:gd name="T18" fmla="*/ 0 w 50"/>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0"/>
                <a:gd name="T32" fmla="*/ 50 w 5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0">
                  <a:moveTo>
                    <a:pt x="0" y="3"/>
                  </a:moveTo>
                  <a:lnTo>
                    <a:pt x="0" y="3"/>
                  </a:lnTo>
                  <a:lnTo>
                    <a:pt x="8" y="1"/>
                  </a:lnTo>
                  <a:lnTo>
                    <a:pt x="14" y="0"/>
                  </a:lnTo>
                  <a:lnTo>
                    <a:pt x="21" y="0"/>
                  </a:lnTo>
                  <a:lnTo>
                    <a:pt x="27" y="0"/>
                  </a:lnTo>
                  <a:lnTo>
                    <a:pt x="33" y="1"/>
                  </a:lnTo>
                  <a:lnTo>
                    <a:pt x="39" y="3"/>
                  </a:lnTo>
                  <a:lnTo>
                    <a:pt x="45" y="5"/>
                  </a:lnTo>
                  <a:lnTo>
                    <a:pt x="50" y="10"/>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6" name="Freeform 1549"/>
            <p:cNvSpPr>
              <a:spLocks/>
            </p:cNvSpPr>
            <p:nvPr/>
          </p:nvSpPr>
          <p:spPr bwMode="auto">
            <a:xfrm>
              <a:off x="906" y="2313"/>
              <a:ext cx="20" cy="8"/>
            </a:xfrm>
            <a:custGeom>
              <a:avLst/>
              <a:gdLst>
                <a:gd name="T0" fmla="*/ 0 w 60"/>
                <a:gd name="T1" fmla="*/ 1 h 16"/>
                <a:gd name="T2" fmla="*/ 0 w 60"/>
                <a:gd name="T3" fmla="*/ 1 h 16"/>
                <a:gd name="T4" fmla="*/ 0 w 60"/>
                <a:gd name="T5" fmla="*/ 1 h 16"/>
                <a:gd name="T6" fmla="*/ 0 w 60"/>
                <a:gd name="T7" fmla="*/ 1 h 16"/>
                <a:gd name="T8" fmla="*/ 0 w 60"/>
                <a:gd name="T9" fmla="*/ 0 h 16"/>
                <a:gd name="T10" fmla="*/ 0 w 60"/>
                <a:gd name="T11" fmla="*/ 0 h 16"/>
                <a:gd name="T12" fmla="*/ 0 w 60"/>
                <a:gd name="T13" fmla="*/ 1 h 16"/>
                <a:gd name="T14" fmla="*/ 0 w 60"/>
                <a:gd name="T15" fmla="*/ 1 h 16"/>
                <a:gd name="T16" fmla="*/ 0 w 60"/>
                <a:gd name="T17" fmla="*/ 1 h 16"/>
                <a:gd name="T18" fmla="*/ 0 w 60"/>
                <a:gd name="T19" fmla="*/ 1 h 16"/>
                <a:gd name="T20" fmla="*/ 0 w 60"/>
                <a:gd name="T21" fmla="*/ 1 h 16"/>
                <a:gd name="T22" fmla="*/ 0 w 60"/>
                <a:gd name="T23" fmla="*/ 1 h 16"/>
                <a:gd name="T24" fmla="*/ 0 w 60"/>
                <a:gd name="T25" fmla="*/ 1 h 16"/>
                <a:gd name="T26" fmla="*/ 0 w 60"/>
                <a:gd name="T27" fmla="*/ 1 h 16"/>
                <a:gd name="T28" fmla="*/ 0 w 60"/>
                <a:gd name="T29" fmla="*/ 1 h 16"/>
                <a:gd name="T30" fmla="*/ 0 w 60"/>
                <a:gd name="T31" fmla="*/ 1 h 16"/>
                <a:gd name="T32" fmla="*/ 0 w 60"/>
                <a:gd name="T33" fmla="*/ 1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6"/>
                <a:gd name="T53" fmla="*/ 60 w 60"/>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6">
                  <a:moveTo>
                    <a:pt x="60" y="16"/>
                  </a:moveTo>
                  <a:lnTo>
                    <a:pt x="53" y="10"/>
                  </a:lnTo>
                  <a:lnTo>
                    <a:pt x="45" y="5"/>
                  </a:lnTo>
                  <a:lnTo>
                    <a:pt x="36" y="1"/>
                  </a:lnTo>
                  <a:lnTo>
                    <a:pt x="27" y="0"/>
                  </a:lnTo>
                  <a:lnTo>
                    <a:pt x="18" y="0"/>
                  </a:lnTo>
                  <a:lnTo>
                    <a:pt x="9" y="1"/>
                  </a:lnTo>
                  <a:lnTo>
                    <a:pt x="2" y="5"/>
                  </a:lnTo>
                  <a:lnTo>
                    <a:pt x="0" y="11"/>
                  </a:lnTo>
                  <a:lnTo>
                    <a:pt x="8" y="8"/>
                  </a:lnTo>
                  <a:lnTo>
                    <a:pt x="14" y="6"/>
                  </a:lnTo>
                  <a:lnTo>
                    <a:pt x="23" y="6"/>
                  </a:lnTo>
                  <a:lnTo>
                    <a:pt x="30" y="6"/>
                  </a:lnTo>
                  <a:lnTo>
                    <a:pt x="38" y="8"/>
                  </a:lnTo>
                  <a:lnTo>
                    <a:pt x="45" y="10"/>
                  </a:lnTo>
                  <a:lnTo>
                    <a:pt x="53" y="12"/>
                  </a:lnTo>
                  <a:lnTo>
                    <a:pt x="60" y="16"/>
                  </a:lnTo>
                  <a:close/>
                </a:path>
              </a:pathLst>
            </a:custGeom>
            <a:solidFill>
              <a:srgbClr val="7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7" name="Freeform 1550"/>
            <p:cNvSpPr>
              <a:spLocks/>
            </p:cNvSpPr>
            <p:nvPr/>
          </p:nvSpPr>
          <p:spPr bwMode="auto">
            <a:xfrm>
              <a:off x="906" y="2313"/>
              <a:ext cx="20" cy="8"/>
            </a:xfrm>
            <a:custGeom>
              <a:avLst/>
              <a:gdLst>
                <a:gd name="T0" fmla="*/ 0 w 60"/>
                <a:gd name="T1" fmla="*/ 1 h 16"/>
                <a:gd name="T2" fmla="*/ 0 w 60"/>
                <a:gd name="T3" fmla="*/ 1 h 16"/>
                <a:gd name="T4" fmla="*/ 0 w 60"/>
                <a:gd name="T5" fmla="*/ 1 h 16"/>
                <a:gd name="T6" fmla="*/ 0 w 60"/>
                <a:gd name="T7" fmla="*/ 1 h 16"/>
                <a:gd name="T8" fmla="*/ 0 w 60"/>
                <a:gd name="T9" fmla="*/ 1 h 16"/>
                <a:gd name="T10" fmla="*/ 0 w 60"/>
                <a:gd name="T11" fmla="*/ 0 h 16"/>
                <a:gd name="T12" fmla="*/ 0 w 60"/>
                <a:gd name="T13" fmla="*/ 0 h 16"/>
                <a:gd name="T14" fmla="*/ 0 w 60"/>
                <a:gd name="T15" fmla="*/ 0 h 16"/>
                <a:gd name="T16" fmla="*/ 0 w 60"/>
                <a:gd name="T17" fmla="*/ 1 h 16"/>
                <a:gd name="T18" fmla="*/ 0 w 60"/>
                <a:gd name="T19" fmla="*/ 1 h 16"/>
                <a:gd name="T20" fmla="*/ 0 w 60"/>
                <a:gd name="T21" fmla="*/ 1 h 16"/>
                <a:gd name="T22" fmla="*/ 0 w 60"/>
                <a:gd name="T23" fmla="*/ 1 h 16"/>
                <a:gd name="T24" fmla="*/ 0 w 60"/>
                <a:gd name="T25" fmla="*/ 1 h 16"/>
                <a:gd name="T26" fmla="*/ 0 w 60"/>
                <a:gd name="T27" fmla="*/ 1 h 16"/>
                <a:gd name="T28" fmla="*/ 0 w 60"/>
                <a:gd name="T29" fmla="*/ 1 h 16"/>
                <a:gd name="T30" fmla="*/ 0 w 60"/>
                <a:gd name="T31" fmla="*/ 1 h 16"/>
                <a:gd name="T32" fmla="*/ 0 w 60"/>
                <a:gd name="T33" fmla="*/ 1 h 16"/>
                <a:gd name="T34" fmla="*/ 0 w 60"/>
                <a:gd name="T35" fmla="*/ 1 h 16"/>
                <a:gd name="T36" fmla="*/ 0 w 60"/>
                <a:gd name="T37" fmla="*/ 1 h 16"/>
                <a:gd name="T38" fmla="*/ 0 w 60"/>
                <a:gd name="T39" fmla="*/ 1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
                <a:gd name="T61" fmla="*/ 0 h 16"/>
                <a:gd name="T62" fmla="*/ 60 w 60"/>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 h="16">
                  <a:moveTo>
                    <a:pt x="60" y="16"/>
                  </a:moveTo>
                  <a:lnTo>
                    <a:pt x="60" y="16"/>
                  </a:lnTo>
                  <a:lnTo>
                    <a:pt x="53" y="10"/>
                  </a:lnTo>
                  <a:lnTo>
                    <a:pt x="45" y="5"/>
                  </a:lnTo>
                  <a:lnTo>
                    <a:pt x="36" y="1"/>
                  </a:lnTo>
                  <a:lnTo>
                    <a:pt x="27" y="0"/>
                  </a:lnTo>
                  <a:lnTo>
                    <a:pt x="18" y="0"/>
                  </a:lnTo>
                  <a:lnTo>
                    <a:pt x="9" y="1"/>
                  </a:lnTo>
                  <a:lnTo>
                    <a:pt x="2" y="5"/>
                  </a:lnTo>
                  <a:lnTo>
                    <a:pt x="0" y="11"/>
                  </a:lnTo>
                  <a:lnTo>
                    <a:pt x="8" y="8"/>
                  </a:lnTo>
                  <a:lnTo>
                    <a:pt x="14" y="6"/>
                  </a:lnTo>
                  <a:lnTo>
                    <a:pt x="23" y="6"/>
                  </a:lnTo>
                  <a:lnTo>
                    <a:pt x="30" y="6"/>
                  </a:lnTo>
                  <a:lnTo>
                    <a:pt x="38" y="8"/>
                  </a:lnTo>
                  <a:lnTo>
                    <a:pt x="45" y="10"/>
                  </a:lnTo>
                  <a:lnTo>
                    <a:pt x="53" y="12"/>
                  </a:lnTo>
                  <a:lnTo>
                    <a:pt x="60" y="1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8" name="Freeform 1551"/>
            <p:cNvSpPr>
              <a:spLocks/>
            </p:cNvSpPr>
            <p:nvPr/>
          </p:nvSpPr>
          <p:spPr bwMode="auto">
            <a:xfrm>
              <a:off x="908" y="2328"/>
              <a:ext cx="11" cy="5"/>
            </a:xfrm>
            <a:custGeom>
              <a:avLst/>
              <a:gdLst>
                <a:gd name="T0" fmla="*/ 0 w 33"/>
                <a:gd name="T1" fmla="*/ 1 h 10"/>
                <a:gd name="T2" fmla="*/ 0 w 33"/>
                <a:gd name="T3" fmla="*/ 1 h 10"/>
                <a:gd name="T4" fmla="*/ 0 w 33"/>
                <a:gd name="T5" fmla="*/ 1 h 10"/>
                <a:gd name="T6" fmla="*/ 0 w 33"/>
                <a:gd name="T7" fmla="*/ 1 h 10"/>
                <a:gd name="T8" fmla="*/ 0 w 33"/>
                <a:gd name="T9" fmla="*/ 1 h 10"/>
                <a:gd name="T10" fmla="*/ 0 w 33"/>
                <a:gd name="T11" fmla="*/ 0 h 10"/>
                <a:gd name="T12" fmla="*/ 0 w 33"/>
                <a:gd name="T13" fmla="*/ 1 h 10"/>
                <a:gd name="T14" fmla="*/ 0 w 33"/>
                <a:gd name="T15" fmla="*/ 1 h 10"/>
                <a:gd name="T16" fmla="*/ 0 w 33"/>
                <a:gd name="T17" fmla="*/ 1 h 10"/>
                <a:gd name="T18" fmla="*/ 0 w 33"/>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0"/>
                <a:gd name="T32" fmla="*/ 33 w 3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0">
                  <a:moveTo>
                    <a:pt x="33" y="3"/>
                  </a:moveTo>
                  <a:lnTo>
                    <a:pt x="27" y="6"/>
                  </a:lnTo>
                  <a:lnTo>
                    <a:pt x="20" y="6"/>
                  </a:lnTo>
                  <a:lnTo>
                    <a:pt x="15" y="5"/>
                  </a:lnTo>
                  <a:lnTo>
                    <a:pt x="9" y="3"/>
                  </a:lnTo>
                  <a:lnTo>
                    <a:pt x="0" y="0"/>
                  </a:lnTo>
                  <a:lnTo>
                    <a:pt x="0" y="2"/>
                  </a:lnTo>
                  <a:lnTo>
                    <a:pt x="9" y="7"/>
                  </a:lnTo>
                  <a:lnTo>
                    <a:pt x="21" y="10"/>
                  </a:lnTo>
                  <a:lnTo>
                    <a:pt x="3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9" name="Freeform 1552"/>
            <p:cNvSpPr>
              <a:spLocks/>
            </p:cNvSpPr>
            <p:nvPr/>
          </p:nvSpPr>
          <p:spPr bwMode="auto">
            <a:xfrm>
              <a:off x="908" y="2328"/>
              <a:ext cx="11" cy="5"/>
            </a:xfrm>
            <a:custGeom>
              <a:avLst/>
              <a:gdLst>
                <a:gd name="T0" fmla="*/ 0 w 33"/>
                <a:gd name="T1" fmla="*/ 1 h 10"/>
                <a:gd name="T2" fmla="*/ 0 w 33"/>
                <a:gd name="T3" fmla="*/ 1 h 10"/>
                <a:gd name="T4" fmla="*/ 0 w 33"/>
                <a:gd name="T5" fmla="*/ 1 h 10"/>
                <a:gd name="T6" fmla="*/ 0 w 33"/>
                <a:gd name="T7" fmla="*/ 1 h 10"/>
                <a:gd name="T8" fmla="*/ 0 w 33"/>
                <a:gd name="T9" fmla="*/ 1 h 10"/>
                <a:gd name="T10" fmla="*/ 0 w 33"/>
                <a:gd name="T11" fmla="*/ 1 h 10"/>
                <a:gd name="T12" fmla="*/ 0 w 33"/>
                <a:gd name="T13" fmla="*/ 0 h 10"/>
                <a:gd name="T14" fmla="*/ 0 w 33"/>
                <a:gd name="T15" fmla="*/ 0 h 10"/>
                <a:gd name="T16" fmla="*/ 0 w 33"/>
                <a:gd name="T17" fmla="*/ 1 h 10"/>
                <a:gd name="T18" fmla="*/ 0 w 33"/>
                <a:gd name="T19" fmla="*/ 1 h 10"/>
                <a:gd name="T20" fmla="*/ 0 w 33"/>
                <a:gd name="T21" fmla="*/ 1 h 10"/>
                <a:gd name="T22" fmla="*/ 0 w 33"/>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0"/>
                <a:gd name="T38" fmla="*/ 33 w 33"/>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0">
                  <a:moveTo>
                    <a:pt x="33" y="3"/>
                  </a:moveTo>
                  <a:lnTo>
                    <a:pt x="27" y="6"/>
                  </a:lnTo>
                  <a:lnTo>
                    <a:pt x="20" y="6"/>
                  </a:lnTo>
                  <a:lnTo>
                    <a:pt x="15" y="5"/>
                  </a:lnTo>
                  <a:lnTo>
                    <a:pt x="9" y="3"/>
                  </a:lnTo>
                  <a:lnTo>
                    <a:pt x="0" y="0"/>
                  </a:lnTo>
                  <a:lnTo>
                    <a:pt x="0" y="2"/>
                  </a:lnTo>
                  <a:lnTo>
                    <a:pt x="9" y="7"/>
                  </a:lnTo>
                  <a:lnTo>
                    <a:pt x="21" y="10"/>
                  </a:lnTo>
                  <a:lnTo>
                    <a:pt x="33" y="3"/>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0" name="Freeform 1553"/>
            <p:cNvSpPr>
              <a:spLocks/>
            </p:cNvSpPr>
            <p:nvPr/>
          </p:nvSpPr>
          <p:spPr bwMode="auto">
            <a:xfrm>
              <a:off x="905" y="2321"/>
              <a:ext cx="15" cy="5"/>
            </a:xfrm>
            <a:custGeom>
              <a:avLst/>
              <a:gdLst>
                <a:gd name="T0" fmla="*/ 0 w 45"/>
                <a:gd name="T1" fmla="*/ 1 h 9"/>
                <a:gd name="T2" fmla="*/ 0 w 45"/>
                <a:gd name="T3" fmla="*/ 1 h 9"/>
                <a:gd name="T4" fmla="*/ 0 w 45"/>
                <a:gd name="T5" fmla="*/ 1 h 9"/>
                <a:gd name="T6" fmla="*/ 0 w 45"/>
                <a:gd name="T7" fmla="*/ 1 h 9"/>
                <a:gd name="T8" fmla="*/ 0 w 45"/>
                <a:gd name="T9" fmla="*/ 1 h 9"/>
                <a:gd name="T10" fmla="*/ 0 w 45"/>
                <a:gd name="T11" fmla="*/ 1 h 9"/>
                <a:gd name="T12" fmla="*/ 0 w 45"/>
                <a:gd name="T13" fmla="*/ 0 h 9"/>
                <a:gd name="T14" fmla="*/ 0 w 45"/>
                <a:gd name="T15" fmla="*/ 1 h 9"/>
                <a:gd name="T16" fmla="*/ 0 w 45"/>
                <a:gd name="T17" fmla="*/ 1 h 9"/>
                <a:gd name="T18" fmla="*/ 0 w 45"/>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9"/>
                <a:gd name="T32" fmla="*/ 45 w 4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9">
                  <a:moveTo>
                    <a:pt x="45" y="9"/>
                  </a:moveTo>
                  <a:lnTo>
                    <a:pt x="45" y="9"/>
                  </a:lnTo>
                  <a:lnTo>
                    <a:pt x="42" y="6"/>
                  </a:lnTo>
                  <a:lnTo>
                    <a:pt x="39" y="4"/>
                  </a:lnTo>
                  <a:lnTo>
                    <a:pt x="34" y="2"/>
                  </a:lnTo>
                  <a:lnTo>
                    <a:pt x="31" y="1"/>
                  </a:lnTo>
                  <a:lnTo>
                    <a:pt x="27" y="0"/>
                  </a:lnTo>
                  <a:lnTo>
                    <a:pt x="19" y="1"/>
                  </a:lnTo>
                  <a:lnTo>
                    <a:pt x="12" y="2"/>
                  </a:lnTo>
                  <a:lnTo>
                    <a:pt x="0" y="5"/>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1" name="Freeform 1554"/>
            <p:cNvSpPr>
              <a:spLocks/>
            </p:cNvSpPr>
            <p:nvPr/>
          </p:nvSpPr>
          <p:spPr bwMode="auto">
            <a:xfrm>
              <a:off x="869" y="2319"/>
              <a:ext cx="16" cy="6"/>
            </a:xfrm>
            <a:custGeom>
              <a:avLst/>
              <a:gdLst>
                <a:gd name="T0" fmla="*/ 0 w 48"/>
                <a:gd name="T1" fmla="*/ 0 h 12"/>
                <a:gd name="T2" fmla="*/ 0 w 48"/>
                <a:gd name="T3" fmla="*/ 0 h 12"/>
                <a:gd name="T4" fmla="*/ 0 w 48"/>
                <a:gd name="T5" fmla="*/ 1 h 12"/>
                <a:gd name="T6" fmla="*/ 0 w 48"/>
                <a:gd name="T7" fmla="*/ 1 h 12"/>
                <a:gd name="T8" fmla="*/ 0 w 48"/>
                <a:gd name="T9" fmla="*/ 1 h 12"/>
                <a:gd name="T10" fmla="*/ 0 w 48"/>
                <a:gd name="T11" fmla="*/ 1 h 12"/>
                <a:gd name="T12" fmla="*/ 0 w 48"/>
                <a:gd name="T13" fmla="*/ 1 h 12"/>
                <a:gd name="T14" fmla="*/ 0 w 48"/>
                <a:gd name="T15" fmla="*/ 1 h 12"/>
                <a:gd name="T16" fmla="*/ 0 w 48"/>
                <a:gd name="T17" fmla="*/ 1 h 12"/>
                <a:gd name="T18" fmla="*/ 0 w 48"/>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2"/>
                <a:gd name="T32" fmla="*/ 48 w 4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2">
                  <a:moveTo>
                    <a:pt x="0" y="0"/>
                  </a:moveTo>
                  <a:lnTo>
                    <a:pt x="0" y="0"/>
                  </a:lnTo>
                  <a:lnTo>
                    <a:pt x="6" y="2"/>
                  </a:lnTo>
                  <a:lnTo>
                    <a:pt x="12" y="5"/>
                  </a:lnTo>
                  <a:lnTo>
                    <a:pt x="18" y="8"/>
                  </a:lnTo>
                  <a:lnTo>
                    <a:pt x="24" y="10"/>
                  </a:lnTo>
                  <a:lnTo>
                    <a:pt x="30" y="11"/>
                  </a:lnTo>
                  <a:lnTo>
                    <a:pt x="36" y="12"/>
                  </a:lnTo>
                  <a:lnTo>
                    <a:pt x="42" y="11"/>
                  </a:lnTo>
                  <a:lnTo>
                    <a:pt x="48" y="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2" name="Freeform 1555"/>
            <p:cNvSpPr>
              <a:spLocks/>
            </p:cNvSpPr>
            <p:nvPr/>
          </p:nvSpPr>
          <p:spPr bwMode="auto">
            <a:xfrm>
              <a:off x="906" y="2326"/>
              <a:ext cx="14" cy="5"/>
            </a:xfrm>
            <a:custGeom>
              <a:avLst/>
              <a:gdLst>
                <a:gd name="T0" fmla="*/ 0 w 40"/>
                <a:gd name="T1" fmla="*/ 1 h 10"/>
                <a:gd name="T2" fmla="*/ 0 w 40"/>
                <a:gd name="T3" fmla="*/ 1 h 10"/>
                <a:gd name="T4" fmla="*/ 0 w 40"/>
                <a:gd name="T5" fmla="*/ 1 h 10"/>
                <a:gd name="T6" fmla="*/ 0 w 40"/>
                <a:gd name="T7" fmla="*/ 1 h 10"/>
                <a:gd name="T8" fmla="*/ 0 w 40"/>
                <a:gd name="T9" fmla="*/ 1 h 10"/>
                <a:gd name="T10" fmla="*/ 0 w 40"/>
                <a:gd name="T11" fmla="*/ 0 h 10"/>
                <a:gd name="T12" fmla="*/ 0 60000 65536"/>
                <a:gd name="T13" fmla="*/ 0 60000 65536"/>
                <a:gd name="T14" fmla="*/ 0 60000 65536"/>
                <a:gd name="T15" fmla="*/ 0 60000 65536"/>
                <a:gd name="T16" fmla="*/ 0 60000 65536"/>
                <a:gd name="T17" fmla="*/ 0 60000 65536"/>
                <a:gd name="T18" fmla="*/ 0 w 40"/>
                <a:gd name="T19" fmla="*/ 0 h 10"/>
                <a:gd name="T20" fmla="*/ 40 w 4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0" h="10">
                  <a:moveTo>
                    <a:pt x="40" y="5"/>
                  </a:moveTo>
                  <a:lnTo>
                    <a:pt x="40" y="5"/>
                  </a:lnTo>
                  <a:lnTo>
                    <a:pt x="30" y="10"/>
                  </a:lnTo>
                  <a:lnTo>
                    <a:pt x="16" y="9"/>
                  </a:lnTo>
                  <a:lnTo>
                    <a:pt x="6" y="5"/>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3" name="Freeform 1556"/>
            <p:cNvSpPr>
              <a:spLocks/>
            </p:cNvSpPr>
            <p:nvPr/>
          </p:nvSpPr>
          <p:spPr bwMode="auto">
            <a:xfrm>
              <a:off x="882" y="2341"/>
              <a:ext cx="6" cy="10"/>
            </a:xfrm>
            <a:custGeom>
              <a:avLst/>
              <a:gdLst>
                <a:gd name="T0" fmla="*/ 0 w 18"/>
                <a:gd name="T1" fmla="*/ 0 h 19"/>
                <a:gd name="T2" fmla="*/ 0 w 18"/>
                <a:gd name="T3" fmla="*/ 0 h 19"/>
                <a:gd name="T4" fmla="*/ 0 w 18"/>
                <a:gd name="T5" fmla="*/ 1 h 19"/>
                <a:gd name="T6" fmla="*/ 0 w 18"/>
                <a:gd name="T7" fmla="*/ 1 h 19"/>
                <a:gd name="T8" fmla="*/ 0 w 18"/>
                <a:gd name="T9" fmla="*/ 1 h 19"/>
                <a:gd name="T10" fmla="*/ 0 w 18"/>
                <a:gd name="T11" fmla="*/ 1 h 19"/>
                <a:gd name="T12" fmla="*/ 0 w 18"/>
                <a:gd name="T13" fmla="*/ 1 h 19"/>
                <a:gd name="T14" fmla="*/ 0 w 18"/>
                <a:gd name="T15" fmla="*/ 1 h 19"/>
                <a:gd name="T16" fmla="*/ 0 w 18"/>
                <a:gd name="T17" fmla="*/ 1 h 19"/>
                <a:gd name="T18" fmla="*/ 0 w 18"/>
                <a:gd name="T19" fmla="*/ 1 h 19"/>
                <a:gd name="T20" fmla="*/ 0 w 18"/>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9"/>
                <a:gd name="T35" fmla="*/ 18 w 18"/>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9">
                  <a:moveTo>
                    <a:pt x="7" y="0"/>
                  </a:moveTo>
                  <a:lnTo>
                    <a:pt x="7" y="0"/>
                  </a:lnTo>
                  <a:lnTo>
                    <a:pt x="4" y="4"/>
                  </a:lnTo>
                  <a:lnTo>
                    <a:pt x="1" y="7"/>
                  </a:lnTo>
                  <a:lnTo>
                    <a:pt x="0" y="10"/>
                  </a:lnTo>
                  <a:lnTo>
                    <a:pt x="1" y="15"/>
                  </a:lnTo>
                  <a:lnTo>
                    <a:pt x="4" y="17"/>
                  </a:lnTo>
                  <a:lnTo>
                    <a:pt x="7" y="18"/>
                  </a:lnTo>
                  <a:lnTo>
                    <a:pt x="12" y="19"/>
                  </a:lnTo>
                  <a:lnTo>
                    <a:pt x="18" y="1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4" name="Freeform 1557"/>
            <p:cNvSpPr>
              <a:spLocks/>
            </p:cNvSpPr>
            <p:nvPr/>
          </p:nvSpPr>
          <p:spPr bwMode="auto">
            <a:xfrm>
              <a:off x="900" y="2325"/>
              <a:ext cx="4" cy="28"/>
            </a:xfrm>
            <a:custGeom>
              <a:avLst/>
              <a:gdLst>
                <a:gd name="T0" fmla="*/ 0 w 13"/>
                <a:gd name="T1" fmla="*/ 0 h 56"/>
                <a:gd name="T2" fmla="*/ 0 w 13"/>
                <a:gd name="T3" fmla="*/ 0 h 56"/>
                <a:gd name="T4" fmla="*/ 0 w 13"/>
                <a:gd name="T5" fmla="*/ 1 h 56"/>
                <a:gd name="T6" fmla="*/ 0 w 13"/>
                <a:gd name="T7" fmla="*/ 1 h 56"/>
                <a:gd name="T8" fmla="*/ 0 w 13"/>
                <a:gd name="T9" fmla="*/ 1 h 56"/>
                <a:gd name="T10" fmla="*/ 0 w 13"/>
                <a:gd name="T11" fmla="*/ 1 h 56"/>
                <a:gd name="T12" fmla="*/ 0 w 13"/>
                <a:gd name="T13" fmla="*/ 1 h 56"/>
                <a:gd name="T14" fmla="*/ 0 w 13"/>
                <a:gd name="T15" fmla="*/ 1 h 56"/>
                <a:gd name="T16" fmla="*/ 0 w 13"/>
                <a:gd name="T17" fmla="*/ 1 h 56"/>
                <a:gd name="T18" fmla="*/ 0 w 13"/>
                <a:gd name="T19" fmla="*/ 1 h 56"/>
                <a:gd name="T20" fmla="*/ 0 w 13"/>
                <a:gd name="T21" fmla="*/ 1 h 56"/>
                <a:gd name="T22" fmla="*/ 0 w 13"/>
                <a:gd name="T23" fmla="*/ 1 h 56"/>
                <a:gd name="T24" fmla="*/ 0 w 13"/>
                <a:gd name="T25" fmla="*/ 1 h 56"/>
                <a:gd name="T26" fmla="*/ 0 w 13"/>
                <a:gd name="T27" fmla="*/ 1 h 56"/>
                <a:gd name="T28" fmla="*/ 0 w 13"/>
                <a:gd name="T29" fmla="*/ 1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56"/>
                <a:gd name="T47" fmla="*/ 13 w 13"/>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56">
                  <a:moveTo>
                    <a:pt x="4" y="0"/>
                  </a:moveTo>
                  <a:lnTo>
                    <a:pt x="4" y="0"/>
                  </a:lnTo>
                  <a:lnTo>
                    <a:pt x="4" y="6"/>
                  </a:lnTo>
                  <a:lnTo>
                    <a:pt x="4" y="10"/>
                  </a:lnTo>
                  <a:lnTo>
                    <a:pt x="4" y="14"/>
                  </a:lnTo>
                  <a:lnTo>
                    <a:pt x="4" y="18"/>
                  </a:lnTo>
                  <a:lnTo>
                    <a:pt x="4" y="22"/>
                  </a:lnTo>
                  <a:lnTo>
                    <a:pt x="6" y="26"/>
                  </a:lnTo>
                  <a:lnTo>
                    <a:pt x="7" y="31"/>
                  </a:lnTo>
                  <a:lnTo>
                    <a:pt x="10" y="35"/>
                  </a:lnTo>
                  <a:lnTo>
                    <a:pt x="13" y="42"/>
                  </a:lnTo>
                  <a:lnTo>
                    <a:pt x="13" y="49"/>
                  </a:lnTo>
                  <a:lnTo>
                    <a:pt x="9" y="54"/>
                  </a:lnTo>
                  <a:lnTo>
                    <a:pt x="0" y="5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5" name="Freeform 1558"/>
            <p:cNvSpPr>
              <a:spLocks/>
            </p:cNvSpPr>
            <p:nvPr/>
          </p:nvSpPr>
          <p:spPr bwMode="auto">
            <a:xfrm>
              <a:off x="888" y="2348"/>
              <a:ext cx="6" cy="3"/>
            </a:xfrm>
            <a:custGeom>
              <a:avLst/>
              <a:gdLst>
                <a:gd name="T0" fmla="*/ 0 w 19"/>
                <a:gd name="T1" fmla="*/ 0 h 5"/>
                <a:gd name="T2" fmla="*/ 0 w 19"/>
                <a:gd name="T3" fmla="*/ 0 h 5"/>
                <a:gd name="T4" fmla="*/ 0 w 19"/>
                <a:gd name="T5" fmla="*/ 0 h 5"/>
                <a:gd name="T6" fmla="*/ 0 w 19"/>
                <a:gd name="T7" fmla="*/ 0 h 5"/>
                <a:gd name="T8" fmla="*/ 0 w 19"/>
                <a:gd name="T9" fmla="*/ 1 h 5"/>
                <a:gd name="T10" fmla="*/ 0 w 19"/>
                <a:gd name="T11" fmla="*/ 1 h 5"/>
                <a:gd name="T12" fmla="*/ 0 60000 65536"/>
                <a:gd name="T13" fmla="*/ 0 60000 65536"/>
                <a:gd name="T14" fmla="*/ 0 60000 65536"/>
                <a:gd name="T15" fmla="*/ 0 60000 65536"/>
                <a:gd name="T16" fmla="*/ 0 60000 65536"/>
                <a:gd name="T17" fmla="*/ 0 60000 65536"/>
                <a:gd name="T18" fmla="*/ 0 w 19"/>
                <a:gd name="T19" fmla="*/ 0 h 5"/>
                <a:gd name="T20" fmla="*/ 19 w 19"/>
                <a:gd name="T21" fmla="*/ 5 h 5"/>
              </a:gdLst>
              <a:ahLst/>
              <a:cxnLst>
                <a:cxn ang="T12">
                  <a:pos x="T0" y="T1"/>
                </a:cxn>
                <a:cxn ang="T13">
                  <a:pos x="T2" y="T3"/>
                </a:cxn>
                <a:cxn ang="T14">
                  <a:pos x="T4" y="T5"/>
                </a:cxn>
                <a:cxn ang="T15">
                  <a:pos x="T6" y="T7"/>
                </a:cxn>
                <a:cxn ang="T16">
                  <a:pos x="T8" y="T9"/>
                </a:cxn>
                <a:cxn ang="T17">
                  <a:pos x="T10" y="T11"/>
                </a:cxn>
              </a:cxnLst>
              <a:rect l="T18" t="T19" r="T20" b="T21"/>
              <a:pathLst>
                <a:path w="19" h="5">
                  <a:moveTo>
                    <a:pt x="0" y="0"/>
                  </a:moveTo>
                  <a:lnTo>
                    <a:pt x="0" y="0"/>
                  </a:lnTo>
                  <a:lnTo>
                    <a:pt x="4" y="0"/>
                  </a:lnTo>
                  <a:lnTo>
                    <a:pt x="10" y="0"/>
                  </a:lnTo>
                  <a:lnTo>
                    <a:pt x="16" y="2"/>
                  </a:lnTo>
                  <a:lnTo>
                    <a:pt x="19" y="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6" name="Freeform 1559"/>
            <p:cNvSpPr>
              <a:spLocks/>
            </p:cNvSpPr>
            <p:nvPr/>
          </p:nvSpPr>
          <p:spPr bwMode="auto">
            <a:xfrm>
              <a:off x="898" y="2351"/>
              <a:ext cx="3" cy="1"/>
            </a:xfrm>
            <a:custGeom>
              <a:avLst/>
              <a:gdLst>
                <a:gd name="T0" fmla="*/ 0 w 9"/>
                <a:gd name="T1" fmla="*/ 1 h 2"/>
                <a:gd name="T2" fmla="*/ 0 w 9"/>
                <a:gd name="T3" fmla="*/ 1 h 2"/>
                <a:gd name="T4" fmla="*/ 0 w 9"/>
                <a:gd name="T5" fmla="*/ 1 h 2"/>
                <a:gd name="T6" fmla="*/ 0 w 9"/>
                <a:gd name="T7" fmla="*/ 1 h 2"/>
                <a:gd name="T8" fmla="*/ 0 w 9"/>
                <a:gd name="T9" fmla="*/ 0 h 2"/>
                <a:gd name="T10" fmla="*/ 0 w 9"/>
                <a:gd name="T11" fmla="*/ 0 h 2"/>
                <a:gd name="T12" fmla="*/ 0 60000 65536"/>
                <a:gd name="T13" fmla="*/ 0 60000 65536"/>
                <a:gd name="T14" fmla="*/ 0 60000 65536"/>
                <a:gd name="T15" fmla="*/ 0 60000 65536"/>
                <a:gd name="T16" fmla="*/ 0 60000 65536"/>
                <a:gd name="T17" fmla="*/ 0 60000 65536"/>
                <a:gd name="T18" fmla="*/ 0 w 9"/>
                <a:gd name="T19" fmla="*/ 0 h 2"/>
                <a:gd name="T20" fmla="*/ 9 w 9"/>
                <a:gd name="T21" fmla="*/ 2 h 2"/>
              </a:gdLst>
              <a:ahLst/>
              <a:cxnLst>
                <a:cxn ang="T12">
                  <a:pos x="T0" y="T1"/>
                </a:cxn>
                <a:cxn ang="T13">
                  <a:pos x="T2" y="T3"/>
                </a:cxn>
                <a:cxn ang="T14">
                  <a:pos x="T4" y="T5"/>
                </a:cxn>
                <a:cxn ang="T15">
                  <a:pos x="T6" y="T7"/>
                </a:cxn>
                <a:cxn ang="T16">
                  <a:pos x="T8" y="T9"/>
                </a:cxn>
                <a:cxn ang="T17">
                  <a:pos x="T10" y="T11"/>
                </a:cxn>
              </a:cxnLst>
              <a:rect l="T18" t="T19" r="T20" b="T21"/>
              <a:pathLst>
                <a:path w="9" h="2">
                  <a:moveTo>
                    <a:pt x="0" y="2"/>
                  </a:moveTo>
                  <a:lnTo>
                    <a:pt x="0" y="2"/>
                  </a:lnTo>
                  <a:lnTo>
                    <a:pt x="2" y="2"/>
                  </a:lnTo>
                  <a:lnTo>
                    <a:pt x="5" y="1"/>
                  </a:lnTo>
                  <a:lnTo>
                    <a:pt x="6" y="0"/>
                  </a:lnTo>
                  <a:lnTo>
                    <a:pt x="9"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7" name="Freeform 1560"/>
            <p:cNvSpPr>
              <a:spLocks/>
            </p:cNvSpPr>
            <p:nvPr/>
          </p:nvSpPr>
          <p:spPr bwMode="auto">
            <a:xfrm>
              <a:off x="838" y="2298"/>
              <a:ext cx="9" cy="14"/>
            </a:xfrm>
            <a:custGeom>
              <a:avLst/>
              <a:gdLst>
                <a:gd name="T0" fmla="*/ 0 w 27"/>
                <a:gd name="T1" fmla="*/ 1 h 28"/>
                <a:gd name="T2" fmla="*/ 0 w 27"/>
                <a:gd name="T3" fmla="*/ 1 h 28"/>
                <a:gd name="T4" fmla="*/ 0 w 27"/>
                <a:gd name="T5" fmla="*/ 1 h 28"/>
                <a:gd name="T6" fmla="*/ 0 w 27"/>
                <a:gd name="T7" fmla="*/ 1 h 28"/>
                <a:gd name="T8" fmla="*/ 0 w 27"/>
                <a:gd name="T9" fmla="*/ 0 h 28"/>
                <a:gd name="T10" fmla="*/ 0 w 27"/>
                <a:gd name="T11" fmla="*/ 0 h 28"/>
                <a:gd name="T12" fmla="*/ 0 w 27"/>
                <a:gd name="T13" fmla="*/ 0 h 28"/>
                <a:gd name="T14" fmla="*/ 0 w 27"/>
                <a:gd name="T15" fmla="*/ 1 h 28"/>
                <a:gd name="T16" fmla="*/ 0 w 27"/>
                <a:gd name="T17" fmla="*/ 1 h 28"/>
                <a:gd name="T18" fmla="*/ 0 w 27"/>
                <a:gd name="T19" fmla="*/ 1 h 28"/>
                <a:gd name="T20" fmla="*/ 0 w 27"/>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28"/>
                <a:gd name="T35" fmla="*/ 27 w 2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28">
                  <a:moveTo>
                    <a:pt x="27" y="7"/>
                  </a:moveTo>
                  <a:lnTo>
                    <a:pt x="27" y="7"/>
                  </a:lnTo>
                  <a:lnTo>
                    <a:pt x="24" y="5"/>
                  </a:lnTo>
                  <a:lnTo>
                    <a:pt x="21" y="1"/>
                  </a:lnTo>
                  <a:lnTo>
                    <a:pt x="18" y="0"/>
                  </a:lnTo>
                  <a:lnTo>
                    <a:pt x="14" y="0"/>
                  </a:lnTo>
                  <a:lnTo>
                    <a:pt x="6" y="5"/>
                  </a:lnTo>
                  <a:lnTo>
                    <a:pt x="3" y="12"/>
                  </a:lnTo>
                  <a:lnTo>
                    <a:pt x="2" y="21"/>
                  </a:lnTo>
                  <a:lnTo>
                    <a:pt x="0" y="2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8" name="Freeform 1561"/>
            <p:cNvSpPr>
              <a:spLocks/>
            </p:cNvSpPr>
            <p:nvPr/>
          </p:nvSpPr>
          <p:spPr bwMode="auto">
            <a:xfrm>
              <a:off x="841" y="2310"/>
              <a:ext cx="4" cy="9"/>
            </a:xfrm>
            <a:custGeom>
              <a:avLst/>
              <a:gdLst>
                <a:gd name="T0" fmla="*/ 0 w 11"/>
                <a:gd name="T1" fmla="*/ 1 h 17"/>
                <a:gd name="T2" fmla="*/ 0 w 11"/>
                <a:gd name="T3" fmla="*/ 1 h 17"/>
                <a:gd name="T4" fmla="*/ 0 w 11"/>
                <a:gd name="T5" fmla="*/ 1 h 17"/>
                <a:gd name="T6" fmla="*/ 0 w 11"/>
                <a:gd name="T7" fmla="*/ 1 h 17"/>
                <a:gd name="T8" fmla="*/ 0 w 11"/>
                <a:gd name="T9" fmla="*/ 0 h 17"/>
                <a:gd name="T10" fmla="*/ 0 w 11"/>
                <a:gd name="T11" fmla="*/ 1 h 17"/>
                <a:gd name="T12" fmla="*/ 0 w 11"/>
                <a:gd name="T13" fmla="*/ 1 h 17"/>
                <a:gd name="T14" fmla="*/ 0 w 11"/>
                <a:gd name="T15" fmla="*/ 1 h 17"/>
                <a:gd name="T16" fmla="*/ 0 w 11"/>
                <a:gd name="T17" fmla="*/ 1 h 17"/>
                <a:gd name="T18" fmla="*/ 0 w 11"/>
                <a:gd name="T19" fmla="*/ 1 h 17"/>
                <a:gd name="T20" fmla="*/ 0 w 11"/>
                <a:gd name="T21" fmla="*/ 1 h 17"/>
                <a:gd name="T22" fmla="*/ 0 w 11"/>
                <a:gd name="T23" fmla="*/ 1 h 17"/>
                <a:gd name="T24" fmla="*/ 0 w 11"/>
                <a:gd name="T25" fmla="*/ 1 h 17"/>
                <a:gd name="T26" fmla="*/ 0 w 11"/>
                <a:gd name="T27" fmla="*/ 1 h 17"/>
                <a:gd name="T28" fmla="*/ 0 w 11"/>
                <a:gd name="T29" fmla="*/ 1 h 17"/>
                <a:gd name="T30" fmla="*/ 0 w 11"/>
                <a:gd name="T31" fmla="*/ 1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7"/>
                <a:gd name="T50" fmla="*/ 11 w 11"/>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7">
                  <a:moveTo>
                    <a:pt x="11" y="3"/>
                  </a:moveTo>
                  <a:lnTo>
                    <a:pt x="11" y="3"/>
                  </a:lnTo>
                  <a:lnTo>
                    <a:pt x="9" y="2"/>
                  </a:lnTo>
                  <a:lnTo>
                    <a:pt x="8" y="1"/>
                  </a:lnTo>
                  <a:lnTo>
                    <a:pt x="5" y="0"/>
                  </a:lnTo>
                  <a:lnTo>
                    <a:pt x="3" y="1"/>
                  </a:lnTo>
                  <a:lnTo>
                    <a:pt x="0" y="4"/>
                  </a:lnTo>
                  <a:lnTo>
                    <a:pt x="0" y="9"/>
                  </a:lnTo>
                  <a:lnTo>
                    <a:pt x="2" y="13"/>
                  </a:lnTo>
                  <a:lnTo>
                    <a:pt x="5" y="16"/>
                  </a:lnTo>
                  <a:lnTo>
                    <a:pt x="6" y="17"/>
                  </a:lnTo>
                  <a:lnTo>
                    <a:pt x="9" y="16"/>
                  </a:lnTo>
                  <a:lnTo>
                    <a:pt x="11" y="14"/>
                  </a:lnTo>
                  <a:lnTo>
                    <a:pt x="11" y="1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9" name="Freeform 1562"/>
            <p:cNvSpPr>
              <a:spLocks/>
            </p:cNvSpPr>
            <p:nvPr/>
          </p:nvSpPr>
          <p:spPr bwMode="auto">
            <a:xfrm>
              <a:off x="911" y="2277"/>
              <a:ext cx="21" cy="6"/>
            </a:xfrm>
            <a:custGeom>
              <a:avLst/>
              <a:gdLst>
                <a:gd name="T0" fmla="*/ 0 w 61"/>
                <a:gd name="T1" fmla="*/ 0 h 12"/>
                <a:gd name="T2" fmla="*/ 0 w 61"/>
                <a:gd name="T3" fmla="*/ 0 h 12"/>
                <a:gd name="T4" fmla="*/ 0 w 61"/>
                <a:gd name="T5" fmla="*/ 1 h 12"/>
                <a:gd name="T6" fmla="*/ 0 w 61"/>
                <a:gd name="T7" fmla="*/ 1 h 12"/>
                <a:gd name="T8" fmla="*/ 0 w 61"/>
                <a:gd name="T9" fmla="*/ 1 h 12"/>
                <a:gd name="T10" fmla="*/ 0 w 61"/>
                <a:gd name="T11" fmla="*/ 1 h 12"/>
                <a:gd name="T12" fmla="*/ 0 w 61"/>
                <a:gd name="T13" fmla="*/ 1 h 12"/>
                <a:gd name="T14" fmla="*/ 0 w 61"/>
                <a:gd name="T15" fmla="*/ 1 h 12"/>
                <a:gd name="T16" fmla="*/ 0 w 61"/>
                <a:gd name="T17" fmla="*/ 1 h 12"/>
                <a:gd name="T18" fmla="*/ 0 w 6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2"/>
                <a:gd name="T32" fmla="*/ 61 w 6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2">
                  <a:moveTo>
                    <a:pt x="61" y="0"/>
                  </a:moveTo>
                  <a:lnTo>
                    <a:pt x="61" y="0"/>
                  </a:lnTo>
                  <a:lnTo>
                    <a:pt x="54" y="3"/>
                  </a:lnTo>
                  <a:lnTo>
                    <a:pt x="48" y="6"/>
                  </a:lnTo>
                  <a:lnTo>
                    <a:pt x="39" y="9"/>
                  </a:lnTo>
                  <a:lnTo>
                    <a:pt x="31" y="10"/>
                  </a:lnTo>
                  <a:lnTo>
                    <a:pt x="24" y="11"/>
                  </a:lnTo>
                  <a:lnTo>
                    <a:pt x="16" y="12"/>
                  </a:lnTo>
                  <a:lnTo>
                    <a:pt x="7" y="11"/>
                  </a:lnTo>
                  <a:lnTo>
                    <a:pt x="0" y="1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0" name="Freeform 1563"/>
            <p:cNvSpPr>
              <a:spLocks/>
            </p:cNvSpPr>
            <p:nvPr/>
          </p:nvSpPr>
          <p:spPr bwMode="auto">
            <a:xfrm>
              <a:off x="888" y="2277"/>
              <a:ext cx="29" cy="3"/>
            </a:xfrm>
            <a:custGeom>
              <a:avLst/>
              <a:gdLst>
                <a:gd name="T0" fmla="*/ 0 w 85"/>
                <a:gd name="T1" fmla="*/ 0 h 7"/>
                <a:gd name="T2" fmla="*/ 0 w 85"/>
                <a:gd name="T3" fmla="*/ 0 h 7"/>
                <a:gd name="T4" fmla="*/ 0 w 85"/>
                <a:gd name="T5" fmla="*/ 0 h 7"/>
                <a:gd name="T6" fmla="*/ 0 w 85"/>
                <a:gd name="T7" fmla="*/ 0 h 7"/>
                <a:gd name="T8" fmla="*/ 0 w 85"/>
                <a:gd name="T9" fmla="*/ 0 h 7"/>
                <a:gd name="T10" fmla="*/ 0 w 85"/>
                <a:gd name="T11" fmla="*/ 0 h 7"/>
                <a:gd name="T12" fmla="*/ 0 w 85"/>
                <a:gd name="T13" fmla="*/ 0 h 7"/>
                <a:gd name="T14" fmla="*/ 0 w 85"/>
                <a:gd name="T15" fmla="*/ 0 h 7"/>
                <a:gd name="T16" fmla="*/ 0 w 85"/>
                <a:gd name="T17" fmla="*/ 0 h 7"/>
                <a:gd name="T18" fmla="*/ 0 w 85"/>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7"/>
                <a:gd name="T32" fmla="*/ 85 w 8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7">
                  <a:moveTo>
                    <a:pt x="85" y="5"/>
                  </a:moveTo>
                  <a:lnTo>
                    <a:pt x="85" y="5"/>
                  </a:lnTo>
                  <a:lnTo>
                    <a:pt x="75" y="7"/>
                  </a:lnTo>
                  <a:lnTo>
                    <a:pt x="63" y="7"/>
                  </a:lnTo>
                  <a:lnTo>
                    <a:pt x="52" y="5"/>
                  </a:lnTo>
                  <a:lnTo>
                    <a:pt x="42" y="3"/>
                  </a:lnTo>
                  <a:lnTo>
                    <a:pt x="32" y="2"/>
                  </a:lnTo>
                  <a:lnTo>
                    <a:pt x="21" y="1"/>
                  </a:lnTo>
                  <a:lnTo>
                    <a:pt x="11" y="0"/>
                  </a:lnTo>
                  <a:lnTo>
                    <a:pt x="0" y="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1" name="Freeform 1564"/>
            <p:cNvSpPr>
              <a:spLocks/>
            </p:cNvSpPr>
            <p:nvPr/>
          </p:nvSpPr>
          <p:spPr bwMode="auto">
            <a:xfrm>
              <a:off x="877" y="2361"/>
              <a:ext cx="29" cy="10"/>
            </a:xfrm>
            <a:custGeom>
              <a:avLst/>
              <a:gdLst>
                <a:gd name="T0" fmla="*/ 0 w 86"/>
                <a:gd name="T1" fmla="*/ 0 h 20"/>
                <a:gd name="T2" fmla="*/ 0 w 86"/>
                <a:gd name="T3" fmla="*/ 1 h 20"/>
                <a:gd name="T4" fmla="*/ 0 w 86"/>
                <a:gd name="T5" fmla="*/ 1 h 20"/>
                <a:gd name="T6" fmla="*/ 0 w 86"/>
                <a:gd name="T7" fmla="*/ 1 h 20"/>
                <a:gd name="T8" fmla="*/ 0 w 86"/>
                <a:gd name="T9" fmla="*/ 1 h 20"/>
                <a:gd name="T10" fmla="*/ 0 w 86"/>
                <a:gd name="T11" fmla="*/ 1 h 20"/>
                <a:gd name="T12" fmla="*/ 0 w 86"/>
                <a:gd name="T13" fmla="*/ 1 h 20"/>
                <a:gd name="T14" fmla="*/ 0 w 86"/>
                <a:gd name="T15" fmla="*/ 1 h 20"/>
                <a:gd name="T16" fmla="*/ 0 w 86"/>
                <a:gd name="T17" fmla="*/ 1 h 20"/>
                <a:gd name="T18" fmla="*/ 0 w 86"/>
                <a:gd name="T19" fmla="*/ 1 h 20"/>
                <a:gd name="T20" fmla="*/ 0 w 86"/>
                <a:gd name="T21" fmla="*/ 1 h 20"/>
                <a:gd name="T22" fmla="*/ 0 w 86"/>
                <a:gd name="T23" fmla="*/ 1 h 20"/>
                <a:gd name="T24" fmla="*/ 0 w 86"/>
                <a:gd name="T25" fmla="*/ 1 h 20"/>
                <a:gd name="T26" fmla="*/ 0 w 86"/>
                <a:gd name="T27" fmla="*/ 1 h 20"/>
                <a:gd name="T28" fmla="*/ 0 w 86"/>
                <a:gd name="T29" fmla="*/ 1 h 20"/>
                <a:gd name="T30" fmla="*/ 0 w 86"/>
                <a:gd name="T31" fmla="*/ 1 h 20"/>
                <a:gd name="T32" fmla="*/ 0 w 86"/>
                <a:gd name="T33" fmla="*/ 1 h 20"/>
                <a:gd name="T34" fmla="*/ 0 w 86"/>
                <a:gd name="T35" fmla="*/ 1 h 20"/>
                <a:gd name="T36" fmla="*/ 0 w 86"/>
                <a:gd name="T37" fmla="*/ 1 h 20"/>
                <a:gd name="T38" fmla="*/ 0 w 86"/>
                <a:gd name="T39" fmla="*/ 1 h 20"/>
                <a:gd name="T40" fmla="*/ 0 w 86"/>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20"/>
                <a:gd name="T65" fmla="*/ 86 w 86"/>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20">
                  <a:moveTo>
                    <a:pt x="0" y="0"/>
                  </a:moveTo>
                  <a:lnTo>
                    <a:pt x="6" y="5"/>
                  </a:lnTo>
                  <a:lnTo>
                    <a:pt x="12" y="9"/>
                  </a:lnTo>
                  <a:lnTo>
                    <a:pt x="18" y="13"/>
                  </a:lnTo>
                  <a:lnTo>
                    <a:pt x="25" y="16"/>
                  </a:lnTo>
                  <a:lnTo>
                    <a:pt x="34" y="18"/>
                  </a:lnTo>
                  <a:lnTo>
                    <a:pt x="45" y="19"/>
                  </a:lnTo>
                  <a:lnTo>
                    <a:pt x="54" y="20"/>
                  </a:lnTo>
                  <a:lnTo>
                    <a:pt x="63" y="19"/>
                  </a:lnTo>
                  <a:lnTo>
                    <a:pt x="70" y="17"/>
                  </a:lnTo>
                  <a:lnTo>
                    <a:pt x="76" y="15"/>
                  </a:lnTo>
                  <a:lnTo>
                    <a:pt x="81" y="13"/>
                  </a:lnTo>
                  <a:lnTo>
                    <a:pt x="86" y="9"/>
                  </a:lnTo>
                  <a:lnTo>
                    <a:pt x="76" y="11"/>
                  </a:lnTo>
                  <a:lnTo>
                    <a:pt x="64" y="14"/>
                  </a:lnTo>
                  <a:lnTo>
                    <a:pt x="54" y="14"/>
                  </a:lnTo>
                  <a:lnTo>
                    <a:pt x="42" y="14"/>
                  </a:lnTo>
                  <a:lnTo>
                    <a:pt x="30" y="11"/>
                  </a:lnTo>
                  <a:lnTo>
                    <a:pt x="19" y="8"/>
                  </a:lnTo>
                  <a:lnTo>
                    <a:pt x="9" y="5"/>
                  </a:lnTo>
                  <a:lnTo>
                    <a:pt x="0" y="0"/>
                  </a:lnTo>
                  <a:close/>
                </a:path>
              </a:pathLst>
            </a:custGeom>
            <a:solidFill>
              <a:srgbClr val="FFB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2" name="Freeform 1565"/>
            <p:cNvSpPr>
              <a:spLocks/>
            </p:cNvSpPr>
            <p:nvPr/>
          </p:nvSpPr>
          <p:spPr bwMode="auto">
            <a:xfrm>
              <a:off x="877" y="2361"/>
              <a:ext cx="29" cy="10"/>
            </a:xfrm>
            <a:custGeom>
              <a:avLst/>
              <a:gdLst>
                <a:gd name="T0" fmla="*/ 0 w 86"/>
                <a:gd name="T1" fmla="*/ 0 h 20"/>
                <a:gd name="T2" fmla="*/ 0 w 86"/>
                <a:gd name="T3" fmla="*/ 0 h 20"/>
                <a:gd name="T4" fmla="*/ 0 w 86"/>
                <a:gd name="T5" fmla="*/ 1 h 20"/>
                <a:gd name="T6" fmla="*/ 0 w 86"/>
                <a:gd name="T7" fmla="*/ 1 h 20"/>
                <a:gd name="T8" fmla="*/ 0 w 86"/>
                <a:gd name="T9" fmla="*/ 1 h 20"/>
                <a:gd name="T10" fmla="*/ 0 w 86"/>
                <a:gd name="T11" fmla="*/ 1 h 20"/>
                <a:gd name="T12" fmla="*/ 0 w 86"/>
                <a:gd name="T13" fmla="*/ 1 h 20"/>
                <a:gd name="T14" fmla="*/ 0 w 86"/>
                <a:gd name="T15" fmla="*/ 1 h 20"/>
                <a:gd name="T16" fmla="*/ 0 w 86"/>
                <a:gd name="T17" fmla="*/ 1 h 20"/>
                <a:gd name="T18" fmla="*/ 0 w 86"/>
                <a:gd name="T19" fmla="*/ 1 h 20"/>
                <a:gd name="T20" fmla="*/ 0 w 86"/>
                <a:gd name="T21" fmla="*/ 1 h 20"/>
                <a:gd name="T22" fmla="*/ 0 w 86"/>
                <a:gd name="T23" fmla="*/ 1 h 20"/>
                <a:gd name="T24" fmla="*/ 0 w 86"/>
                <a:gd name="T25" fmla="*/ 1 h 20"/>
                <a:gd name="T26" fmla="*/ 0 w 86"/>
                <a:gd name="T27" fmla="*/ 1 h 20"/>
                <a:gd name="T28" fmla="*/ 0 w 86"/>
                <a:gd name="T29" fmla="*/ 1 h 20"/>
                <a:gd name="T30" fmla="*/ 0 w 86"/>
                <a:gd name="T31" fmla="*/ 1 h 20"/>
                <a:gd name="T32" fmla="*/ 0 w 86"/>
                <a:gd name="T33" fmla="*/ 1 h 20"/>
                <a:gd name="T34" fmla="*/ 0 w 86"/>
                <a:gd name="T35" fmla="*/ 1 h 20"/>
                <a:gd name="T36" fmla="*/ 0 w 86"/>
                <a:gd name="T37" fmla="*/ 1 h 20"/>
                <a:gd name="T38" fmla="*/ 0 w 86"/>
                <a:gd name="T39" fmla="*/ 1 h 20"/>
                <a:gd name="T40" fmla="*/ 0 w 86"/>
                <a:gd name="T41" fmla="*/ 1 h 20"/>
                <a:gd name="T42" fmla="*/ 0 w 86"/>
                <a:gd name="T43" fmla="*/ 1 h 20"/>
                <a:gd name="T44" fmla="*/ 0 w 86"/>
                <a:gd name="T45" fmla="*/ 1 h 20"/>
                <a:gd name="T46" fmla="*/ 0 w 86"/>
                <a:gd name="T47" fmla="*/ 1 h 20"/>
                <a:gd name="T48" fmla="*/ 0 w 86"/>
                <a:gd name="T49" fmla="*/ 0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20"/>
                <a:gd name="T77" fmla="*/ 86 w 86"/>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20">
                  <a:moveTo>
                    <a:pt x="0" y="0"/>
                  </a:moveTo>
                  <a:lnTo>
                    <a:pt x="0" y="0"/>
                  </a:lnTo>
                  <a:lnTo>
                    <a:pt x="6" y="5"/>
                  </a:lnTo>
                  <a:lnTo>
                    <a:pt x="12" y="9"/>
                  </a:lnTo>
                  <a:lnTo>
                    <a:pt x="18" y="13"/>
                  </a:lnTo>
                  <a:lnTo>
                    <a:pt x="25" y="16"/>
                  </a:lnTo>
                  <a:lnTo>
                    <a:pt x="34" y="18"/>
                  </a:lnTo>
                  <a:lnTo>
                    <a:pt x="45" y="19"/>
                  </a:lnTo>
                  <a:lnTo>
                    <a:pt x="54" y="20"/>
                  </a:lnTo>
                  <a:lnTo>
                    <a:pt x="63" y="19"/>
                  </a:lnTo>
                  <a:lnTo>
                    <a:pt x="70" y="17"/>
                  </a:lnTo>
                  <a:lnTo>
                    <a:pt x="76" y="15"/>
                  </a:lnTo>
                  <a:lnTo>
                    <a:pt x="81" y="13"/>
                  </a:lnTo>
                  <a:lnTo>
                    <a:pt x="86" y="9"/>
                  </a:lnTo>
                  <a:lnTo>
                    <a:pt x="76" y="11"/>
                  </a:lnTo>
                  <a:lnTo>
                    <a:pt x="64" y="14"/>
                  </a:lnTo>
                  <a:lnTo>
                    <a:pt x="54" y="14"/>
                  </a:lnTo>
                  <a:lnTo>
                    <a:pt x="42" y="14"/>
                  </a:lnTo>
                  <a:lnTo>
                    <a:pt x="30" y="11"/>
                  </a:lnTo>
                  <a:lnTo>
                    <a:pt x="19" y="8"/>
                  </a:lnTo>
                  <a:lnTo>
                    <a:pt x="9" y="5"/>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3" name="Freeform 1566"/>
            <p:cNvSpPr>
              <a:spLocks/>
            </p:cNvSpPr>
            <p:nvPr/>
          </p:nvSpPr>
          <p:spPr bwMode="auto">
            <a:xfrm>
              <a:off x="876" y="2360"/>
              <a:ext cx="32" cy="8"/>
            </a:xfrm>
            <a:custGeom>
              <a:avLst/>
              <a:gdLst>
                <a:gd name="T0" fmla="*/ 0 w 96"/>
                <a:gd name="T1" fmla="*/ 0 h 17"/>
                <a:gd name="T2" fmla="*/ 0 w 96"/>
                <a:gd name="T3" fmla="*/ 0 h 17"/>
                <a:gd name="T4" fmla="*/ 0 w 96"/>
                <a:gd name="T5" fmla="*/ 0 h 17"/>
                <a:gd name="T6" fmla="*/ 0 w 96"/>
                <a:gd name="T7" fmla="*/ 0 h 17"/>
                <a:gd name="T8" fmla="*/ 0 w 96"/>
                <a:gd name="T9" fmla="*/ 0 h 17"/>
                <a:gd name="T10" fmla="*/ 0 w 96"/>
                <a:gd name="T11" fmla="*/ 0 h 17"/>
                <a:gd name="T12" fmla="*/ 0 w 96"/>
                <a:gd name="T13" fmla="*/ 0 h 17"/>
                <a:gd name="T14" fmla="*/ 0 w 96"/>
                <a:gd name="T15" fmla="*/ 0 h 17"/>
                <a:gd name="T16" fmla="*/ 0 w 96"/>
                <a:gd name="T17" fmla="*/ 0 h 17"/>
                <a:gd name="T18" fmla="*/ 0 w 96"/>
                <a:gd name="T19" fmla="*/ 0 h 17"/>
                <a:gd name="T20" fmla="*/ 0 w 96"/>
                <a:gd name="T21" fmla="*/ 0 h 17"/>
                <a:gd name="T22" fmla="*/ 0 w 96"/>
                <a:gd name="T23" fmla="*/ 0 h 17"/>
                <a:gd name="T24" fmla="*/ 0 w 96"/>
                <a:gd name="T25" fmla="*/ 0 h 17"/>
                <a:gd name="T26" fmla="*/ 0 w 96"/>
                <a:gd name="T27" fmla="*/ 0 h 17"/>
                <a:gd name="T28" fmla="*/ 0 w 96"/>
                <a:gd name="T29" fmla="*/ 0 h 17"/>
                <a:gd name="T30" fmla="*/ 0 w 96"/>
                <a:gd name="T31" fmla="*/ 0 h 17"/>
                <a:gd name="T32" fmla="*/ 0 w 96"/>
                <a:gd name="T33" fmla="*/ 0 h 17"/>
                <a:gd name="T34" fmla="*/ 0 w 96"/>
                <a:gd name="T35" fmla="*/ 0 h 17"/>
                <a:gd name="T36" fmla="*/ 0 w 96"/>
                <a:gd name="T37" fmla="*/ 0 h 17"/>
                <a:gd name="T38" fmla="*/ 0 w 96"/>
                <a:gd name="T39" fmla="*/ 0 h 17"/>
                <a:gd name="T40" fmla="*/ 0 w 96"/>
                <a:gd name="T41" fmla="*/ 0 h 17"/>
                <a:gd name="T42" fmla="*/ 0 w 96"/>
                <a:gd name="T43" fmla="*/ 0 h 17"/>
                <a:gd name="T44" fmla="*/ 0 w 96"/>
                <a:gd name="T45" fmla="*/ 0 h 17"/>
                <a:gd name="T46" fmla="*/ 0 w 96"/>
                <a:gd name="T47" fmla="*/ 0 h 17"/>
                <a:gd name="T48" fmla="*/ 0 w 96"/>
                <a:gd name="T49" fmla="*/ 0 h 17"/>
                <a:gd name="T50" fmla="*/ 0 w 96"/>
                <a:gd name="T51" fmla="*/ 0 h 17"/>
                <a:gd name="T52" fmla="*/ 0 w 96"/>
                <a:gd name="T53" fmla="*/ 0 h 17"/>
                <a:gd name="T54" fmla="*/ 0 w 96"/>
                <a:gd name="T55" fmla="*/ 0 h 17"/>
                <a:gd name="T56" fmla="*/ 0 w 96"/>
                <a:gd name="T57" fmla="*/ 0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7"/>
                <a:gd name="T89" fmla="*/ 96 w 96"/>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7">
                  <a:moveTo>
                    <a:pt x="0" y="0"/>
                  </a:moveTo>
                  <a:lnTo>
                    <a:pt x="5" y="4"/>
                  </a:lnTo>
                  <a:lnTo>
                    <a:pt x="9" y="5"/>
                  </a:lnTo>
                  <a:lnTo>
                    <a:pt x="15" y="6"/>
                  </a:lnTo>
                  <a:lnTo>
                    <a:pt x="21" y="7"/>
                  </a:lnTo>
                  <a:lnTo>
                    <a:pt x="27" y="7"/>
                  </a:lnTo>
                  <a:lnTo>
                    <a:pt x="35" y="8"/>
                  </a:lnTo>
                  <a:lnTo>
                    <a:pt x="41" y="8"/>
                  </a:lnTo>
                  <a:lnTo>
                    <a:pt x="47" y="9"/>
                  </a:lnTo>
                  <a:lnTo>
                    <a:pt x="48" y="9"/>
                  </a:lnTo>
                  <a:lnTo>
                    <a:pt x="50" y="10"/>
                  </a:lnTo>
                  <a:lnTo>
                    <a:pt x="51" y="12"/>
                  </a:lnTo>
                  <a:lnTo>
                    <a:pt x="53" y="12"/>
                  </a:lnTo>
                  <a:lnTo>
                    <a:pt x="57" y="12"/>
                  </a:lnTo>
                  <a:lnTo>
                    <a:pt x="60" y="11"/>
                  </a:lnTo>
                  <a:lnTo>
                    <a:pt x="63" y="10"/>
                  </a:lnTo>
                  <a:lnTo>
                    <a:pt x="66" y="9"/>
                  </a:lnTo>
                  <a:lnTo>
                    <a:pt x="74" y="9"/>
                  </a:lnTo>
                  <a:lnTo>
                    <a:pt x="81" y="10"/>
                  </a:lnTo>
                  <a:lnTo>
                    <a:pt x="88" y="10"/>
                  </a:lnTo>
                  <a:lnTo>
                    <a:pt x="96" y="8"/>
                  </a:lnTo>
                  <a:lnTo>
                    <a:pt x="85" y="12"/>
                  </a:lnTo>
                  <a:lnTo>
                    <a:pt x="74" y="16"/>
                  </a:lnTo>
                  <a:lnTo>
                    <a:pt x="60" y="17"/>
                  </a:lnTo>
                  <a:lnTo>
                    <a:pt x="47" y="17"/>
                  </a:lnTo>
                  <a:lnTo>
                    <a:pt x="33" y="14"/>
                  </a:lnTo>
                  <a:lnTo>
                    <a:pt x="21" y="11"/>
                  </a:lnTo>
                  <a:lnTo>
                    <a:pt x="9" y="7"/>
                  </a:lnTo>
                  <a:lnTo>
                    <a:pt x="0" y="0"/>
                  </a:lnTo>
                  <a:close/>
                </a:path>
              </a:pathLst>
            </a:custGeom>
            <a:solidFill>
              <a:srgbClr val="FFB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4" name="Freeform 1567"/>
            <p:cNvSpPr>
              <a:spLocks/>
            </p:cNvSpPr>
            <p:nvPr/>
          </p:nvSpPr>
          <p:spPr bwMode="auto">
            <a:xfrm>
              <a:off x="876" y="2360"/>
              <a:ext cx="32" cy="8"/>
            </a:xfrm>
            <a:custGeom>
              <a:avLst/>
              <a:gdLst>
                <a:gd name="T0" fmla="*/ 0 w 96"/>
                <a:gd name="T1" fmla="*/ 0 h 17"/>
                <a:gd name="T2" fmla="*/ 0 w 96"/>
                <a:gd name="T3" fmla="*/ 0 h 17"/>
                <a:gd name="T4" fmla="*/ 0 w 96"/>
                <a:gd name="T5" fmla="*/ 0 h 17"/>
                <a:gd name="T6" fmla="*/ 0 w 96"/>
                <a:gd name="T7" fmla="*/ 0 h 17"/>
                <a:gd name="T8" fmla="*/ 0 w 96"/>
                <a:gd name="T9" fmla="*/ 0 h 17"/>
                <a:gd name="T10" fmla="*/ 0 w 96"/>
                <a:gd name="T11" fmla="*/ 0 h 17"/>
                <a:gd name="T12" fmla="*/ 0 w 96"/>
                <a:gd name="T13" fmla="*/ 0 h 17"/>
                <a:gd name="T14" fmla="*/ 0 w 96"/>
                <a:gd name="T15" fmla="*/ 0 h 17"/>
                <a:gd name="T16" fmla="*/ 0 w 96"/>
                <a:gd name="T17" fmla="*/ 0 h 17"/>
                <a:gd name="T18" fmla="*/ 0 w 96"/>
                <a:gd name="T19" fmla="*/ 0 h 17"/>
                <a:gd name="T20" fmla="*/ 0 w 96"/>
                <a:gd name="T21" fmla="*/ 0 h 17"/>
                <a:gd name="T22" fmla="*/ 0 w 96"/>
                <a:gd name="T23" fmla="*/ 0 h 17"/>
                <a:gd name="T24" fmla="*/ 0 w 96"/>
                <a:gd name="T25" fmla="*/ 0 h 17"/>
                <a:gd name="T26" fmla="*/ 0 w 96"/>
                <a:gd name="T27" fmla="*/ 0 h 17"/>
                <a:gd name="T28" fmla="*/ 0 w 96"/>
                <a:gd name="T29" fmla="*/ 0 h 17"/>
                <a:gd name="T30" fmla="*/ 0 w 96"/>
                <a:gd name="T31" fmla="*/ 0 h 17"/>
                <a:gd name="T32" fmla="*/ 0 w 96"/>
                <a:gd name="T33" fmla="*/ 0 h 17"/>
                <a:gd name="T34" fmla="*/ 0 w 96"/>
                <a:gd name="T35" fmla="*/ 0 h 17"/>
                <a:gd name="T36" fmla="*/ 0 w 96"/>
                <a:gd name="T37" fmla="*/ 0 h 17"/>
                <a:gd name="T38" fmla="*/ 0 w 96"/>
                <a:gd name="T39" fmla="*/ 0 h 17"/>
                <a:gd name="T40" fmla="*/ 0 w 96"/>
                <a:gd name="T41" fmla="*/ 0 h 17"/>
                <a:gd name="T42" fmla="*/ 0 w 96"/>
                <a:gd name="T43" fmla="*/ 0 h 17"/>
                <a:gd name="T44" fmla="*/ 0 w 96"/>
                <a:gd name="T45" fmla="*/ 0 h 17"/>
                <a:gd name="T46" fmla="*/ 0 w 96"/>
                <a:gd name="T47" fmla="*/ 0 h 17"/>
                <a:gd name="T48" fmla="*/ 0 w 96"/>
                <a:gd name="T49" fmla="*/ 0 h 17"/>
                <a:gd name="T50" fmla="*/ 0 w 96"/>
                <a:gd name="T51" fmla="*/ 0 h 17"/>
                <a:gd name="T52" fmla="*/ 0 w 96"/>
                <a:gd name="T53" fmla="*/ 0 h 17"/>
                <a:gd name="T54" fmla="*/ 0 w 96"/>
                <a:gd name="T55" fmla="*/ 0 h 17"/>
                <a:gd name="T56" fmla="*/ 0 w 96"/>
                <a:gd name="T57" fmla="*/ 0 h 17"/>
                <a:gd name="T58" fmla="*/ 0 w 96"/>
                <a:gd name="T59" fmla="*/ 0 h 17"/>
                <a:gd name="T60" fmla="*/ 0 w 96"/>
                <a:gd name="T61" fmla="*/ 0 h 17"/>
                <a:gd name="T62" fmla="*/ 0 w 96"/>
                <a:gd name="T63" fmla="*/ 0 h 17"/>
                <a:gd name="T64" fmla="*/ 0 w 96"/>
                <a:gd name="T65" fmla="*/ 0 h 17"/>
                <a:gd name="T66" fmla="*/ 0 w 96"/>
                <a:gd name="T67" fmla="*/ 0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
                <a:gd name="T103" fmla="*/ 0 h 17"/>
                <a:gd name="T104" fmla="*/ 96 w 96"/>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 h="17">
                  <a:moveTo>
                    <a:pt x="0" y="0"/>
                  </a:moveTo>
                  <a:lnTo>
                    <a:pt x="0" y="0"/>
                  </a:lnTo>
                  <a:lnTo>
                    <a:pt x="5" y="4"/>
                  </a:lnTo>
                  <a:lnTo>
                    <a:pt x="9" y="5"/>
                  </a:lnTo>
                  <a:lnTo>
                    <a:pt x="15" y="6"/>
                  </a:lnTo>
                  <a:lnTo>
                    <a:pt x="21" y="7"/>
                  </a:lnTo>
                  <a:lnTo>
                    <a:pt x="27" y="7"/>
                  </a:lnTo>
                  <a:lnTo>
                    <a:pt x="35" y="8"/>
                  </a:lnTo>
                  <a:lnTo>
                    <a:pt x="41" y="8"/>
                  </a:lnTo>
                  <a:lnTo>
                    <a:pt x="47" y="9"/>
                  </a:lnTo>
                  <a:lnTo>
                    <a:pt x="48" y="9"/>
                  </a:lnTo>
                  <a:lnTo>
                    <a:pt x="50" y="10"/>
                  </a:lnTo>
                  <a:lnTo>
                    <a:pt x="51" y="12"/>
                  </a:lnTo>
                  <a:lnTo>
                    <a:pt x="53" y="12"/>
                  </a:lnTo>
                  <a:lnTo>
                    <a:pt x="57" y="12"/>
                  </a:lnTo>
                  <a:lnTo>
                    <a:pt x="60" y="11"/>
                  </a:lnTo>
                  <a:lnTo>
                    <a:pt x="63" y="10"/>
                  </a:lnTo>
                  <a:lnTo>
                    <a:pt x="66" y="9"/>
                  </a:lnTo>
                  <a:lnTo>
                    <a:pt x="74" y="9"/>
                  </a:lnTo>
                  <a:lnTo>
                    <a:pt x="81" y="10"/>
                  </a:lnTo>
                  <a:lnTo>
                    <a:pt x="88" y="10"/>
                  </a:lnTo>
                  <a:lnTo>
                    <a:pt x="96" y="8"/>
                  </a:lnTo>
                  <a:lnTo>
                    <a:pt x="85" y="12"/>
                  </a:lnTo>
                  <a:lnTo>
                    <a:pt x="74" y="16"/>
                  </a:lnTo>
                  <a:lnTo>
                    <a:pt x="60" y="17"/>
                  </a:lnTo>
                  <a:lnTo>
                    <a:pt x="47" y="17"/>
                  </a:lnTo>
                  <a:lnTo>
                    <a:pt x="33" y="14"/>
                  </a:lnTo>
                  <a:lnTo>
                    <a:pt x="21" y="11"/>
                  </a:lnTo>
                  <a:lnTo>
                    <a:pt x="9" y="7"/>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5" name="Freeform 1568"/>
            <p:cNvSpPr>
              <a:spLocks/>
            </p:cNvSpPr>
            <p:nvPr/>
          </p:nvSpPr>
          <p:spPr bwMode="auto">
            <a:xfrm>
              <a:off x="905" y="2362"/>
              <a:ext cx="4" cy="5"/>
            </a:xfrm>
            <a:custGeom>
              <a:avLst/>
              <a:gdLst>
                <a:gd name="T0" fmla="*/ 0 w 12"/>
                <a:gd name="T1" fmla="*/ 0 h 11"/>
                <a:gd name="T2" fmla="*/ 0 w 12"/>
                <a:gd name="T3" fmla="*/ 0 h 11"/>
                <a:gd name="T4" fmla="*/ 0 w 12"/>
                <a:gd name="T5" fmla="*/ 0 h 11"/>
                <a:gd name="T6" fmla="*/ 0 w 12"/>
                <a:gd name="T7" fmla="*/ 0 h 11"/>
                <a:gd name="T8" fmla="*/ 0 w 12"/>
                <a:gd name="T9" fmla="*/ 0 h 11"/>
                <a:gd name="T10" fmla="*/ 0 w 12"/>
                <a:gd name="T11" fmla="*/ 0 h 11"/>
                <a:gd name="T12" fmla="*/ 0 w 12"/>
                <a:gd name="T13" fmla="*/ 0 h 11"/>
                <a:gd name="T14" fmla="*/ 0 w 12"/>
                <a:gd name="T15" fmla="*/ 0 h 11"/>
                <a:gd name="T16" fmla="*/ 0 w 12"/>
                <a:gd name="T17" fmla="*/ 0 h 11"/>
                <a:gd name="T18" fmla="*/ 0 w 12"/>
                <a:gd name="T19" fmla="*/ 0 h 11"/>
                <a:gd name="T20" fmla="*/ 0 w 12"/>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1"/>
                <a:gd name="T35" fmla="*/ 12 w 12"/>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1">
                  <a:moveTo>
                    <a:pt x="0" y="0"/>
                  </a:moveTo>
                  <a:lnTo>
                    <a:pt x="0" y="0"/>
                  </a:lnTo>
                  <a:lnTo>
                    <a:pt x="4" y="1"/>
                  </a:lnTo>
                  <a:lnTo>
                    <a:pt x="7" y="3"/>
                  </a:lnTo>
                  <a:lnTo>
                    <a:pt x="10" y="4"/>
                  </a:lnTo>
                  <a:lnTo>
                    <a:pt x="12" y="7"/>
                  </a:lnTo>
                  <a:lnTo>
                    <a:pt x="12" y="8"/>
                  </a:lnTo>
                  <a:lnTo>
                    <a:pt x="12" y="9"/>
                  </a:lnTo>
                  <a:lnTo>
                    <a:pt x="12" y="11"/>
                  </a:lnTo>
                  <a:lnTo>
                    <a:pt x="9" y="1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6" name="Freeform 1569"/>
            <p:cNvSpPr>
              <a:spLocks/>
            </p:cNvSpPr>
            <p:nvPr/>
          </p:nvSpPr>
          <p:spPr bwMode="auto">
            <a:xfrm>
              <a:off x="874" y="2358"/>
              <a:ext cx="5" cy="5"/>
            </a:xfrm>
            <a:custGeom>
              <a:avLst/>
              <a:gdLst>
                <a:gd name="T0" fmla="*/ 0 w 15"/>
                <a:gd name="T1" fmla="*/ 0 h 10"/>
                <a:gd name="T2" fmla="*/ 0 w 15"/>
                <a:gd name="T3" fmla="*/ 0 h 10"/>
                <a:gd name="T4" fmla="*/ 0 w 15"/>
                <a:gd name="T5" fmla="*/ 1 h 10"/>
                <a:gd name="T6" fmla="*/ 0 w 15"/>
                <a:gd name="T7" fmla="*/ 1 h 10"/>
                <a:gd name="T8" fmla="*/ 0 w 15"/>
                <a:gd name="T9" fmla="*/ 1 h 10"/>
                <a:gd name="T10" fmla="*/ 0 w 15"/>
                <a:gd name="T11" fmla="*/ 1 h 10"/>
                <a:gd name="T12" fmla="*/ 0 60000 65536"/>
                <a:gd name="T13" fmla="*/ 0 60000 65536"/>
                <a:gd name="T14" fmla="*/ 0 60000 65536"/>
                <a:gd name="T15" fmla="*/ 0 60000 65536"/>
                <a:gd name="T16" fmla="*/ 0 60000 65536"/>
                <a:gd name="T17" fmla="*/ 0 60000 65536"/>
                <a:gd name="T18" fmla="*/ 0 w 15"/>
                <a:gd name="T19" fmla="*/ 0 h 10"/>
                <a:gd name="T20" fmla="*/ 15 w 1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 h="10">
                  <a:moveTo>
                    <a:pt x="15" y="0"/>
                  </a:moveTo>
                  <a:lnTo>
                    <a:pt x="15" y="0"/>
                  </a:lnTo>
                  <a:lnTo>
                    <a:pt x="9" y="1"/>
                  </a:lnTo>
                  <a:lnTo>
                    <a:pt x="5" y="2"/>
                  </a:lnTo>
                  <a:lnTo>
                    <a:pt x="0" y="6"/>
                  </a:lnTo>
                  <a:lnTo>
                    <a:pt x="0" y="1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7" name="Freeform 1570"/>
            <p:cNvSpPr>
              <a:spLocks/>
            </p:cNvSpPr>
            <p:nvPr/>
          </p:nvSpPr>
          <p:spPr bwMode="auto">
            <a:xfrm>
              <a:off x="902" y="2468"/>
              <a:ext cx="21" cy="39"/>
            </a:xfrm>
            <a:custGeom>
              <a:avLst/>
              <a:gdLst>
                <a:gd name="T0" fmla="*/ 0 w 63"/>
                <a:gd name="T1" fmla="*/ 0 h 77"/>
                <a:gd name="T2" fmla="*/ 0 w 63"/>
                <a:gd name="T3" fmla="*/ 0 h 77"/>
                <a:gd name="T4" fmla="*/ 0 w 63"/>
                <a:gd name="T5" fmla="*/ 1 h 77"/>
                <a:gd name="T6" fmla="*/ 0 w 63"/>
                <a:gd name="T7" fmla="*/ 1 h 77"/>
                <a:gd name="T8" fmla="*/ 0 w 63"/>
                <a:gd name="T9" fmla="*/ 1 h 77"/>
                <a:gd name="T10" fmla="*/ 0 w 63"/>
                <a:gd name="T11" fmla="*/ 1 h 77"/>
                <a:gd name="T12" fmla="*/ 0 w 63"/>
                <a:gd name="T13" fmla="*/ 1 h 77"/>
                <a:gd name="T14" fmla="*/ 0 w 63"/>
                <a:gd name="T15" fmla="*/ 1 h 77"/>
                <a:gd name="T16" fmla="*/ 0 w 63"/>
                <a:gd name="T17" fmla="*/ 1 h 77"/>
                <a:gd name="T18" fmla="*/ 0 w 63"/>
                <a:gd name="T19" fmla="*/ 1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7"/>
                <a:gd name="T32" fmla="*/ 63 w 63"/>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7">
                  <a:moveTo>
                    <a:pt x="45" y="0"/>
                  </a:moveTo>
                  <a:lnTo>
                    <a:pt x="45" y="0"/>
                  </a:lnTo>
                  <a:lnTo>
                    <a:pt x="31" y="3"/>
                  </a:lnTo>
                  <a:lnTo>
                    <a:pt x="16" y="8"/>
                  </a:lnTo>
                  <a:lnTo>
                    <a:pt x="6" y="17"/>
                  </a:lnTo>
                  <a:lnTo>
                    <a:pt x="0" y="27"/>
                  </a:lnTo>
                  <a:lnTo>
                    <a:pt x="0" y="38"/>
                  </a:lnTo>
                  <a:lnTo>
                    <a:pt x="9" y="51"/>
                  </a:lnTo>
                  <a:lnTo>
                    <a:pt x="30" y="64"/>
                  </a:lnTo>
                  <a:lnTo>
                    <a:pt x="63" y="77"/>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8" name="Freeform 1571"/>
            <p:cNvSpPr>
              <a:spLocks/>
            </p:cNvSpPr>
            <p:nvPr/>
          </p:nvSpPr>
          <p:spPr bwMode="auto">
            <a:xfrm>
              <a:off x="851" y="2496"/>
              <a:ext cx="33" cy="22"/>
            </a:xfrm>
            <a:custGeom>
              <a:avLst/>
              <a:gdLst>
                <a:gd name="T0" fmla="*/ 0 w 101"/>
                <a:gd name="T1" fmla="*/ 0 h 44"/>
                <a:gd name="T2" fmla="*/ 0 w 101"/>
                <a:gd name="T3" fmla="*/ 0 h 44"/>
                <a:gd name="T4" fmla="*/ 0 w 101"/>
                <a:gd name="T5" fmla="*/ 1 h 44"/>
                <a:gd name="T6" fmla="*/ 0 w 101"/>
                <a:gd name="T7" fmla="*/ 1 h 44"/>
                <a:gd name="T8" fmla="*/ 0 w 101"/>
                <a:gd name="T9" fmla="*/ 1 h 44"/>
                <a:gd name="T10" fmla="*/ 0 w 101"/>
                <a:gd name="T11" fmla="*/ 1 h 44"/>
                <a:gd name="T12" fmla="*/ 0 w 101"/>
                <a:gd name="T13" fmla="*/ 1 h 44"/>
                <a:gd name="T14" fmla="*/ 0 w 101"/>
                <a:gd name="T15" fmla="*/ 1 h 44"/>
                <a:gd name="T16" fmla="*/ 0 w 101"/>
                <a:gd name="T17" fmla="*/ 1 h 44"/>
                <a:gd name="T18" fmla="*/ 0 w 101"/>
                <a:gd name="T19" fmla="*/ 1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44"/>
                <a:gd name="T32" fmla="*/ 101 w 101"/>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44">
                  <a:moveTo>
                    <a:pt x="5" y="0"/>
                  </a:moveTo>
                  <a:lnTo>
                    <a:pt x="5" y="0"/>
                  </a:lnTo>
                  <a:lnTo>
                    <a:pt x="0" y="6"/>
                  </a:lnTo>
                  <a:lnTo>
                    <a:pt x="3" y="13"/>
                  </a:lnTo>
                  <a:lnTo>
                    <a:pt x="11" y="20"/>
                  </a:lnTo>
                  <a:lnTo>
                    <a:pt x="26" y="27"/>
                  </a:lnTo>
                  <a:lnTo>
                    <a:pt x="43" y="33"/>
                  </a:lnTo>
                  <a:lnTo>
                    <a:pt x="62" y="39"/>
                  </a:lnTo>
                  <a:lnTo>
                    <a:pt x="83" y="42"/>
                  </a:lnTo>
                  <a:lnTo>
                    <a:pt x="101" y="44"/>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9" name="Freeform 1572"/>
            <p:cNvSpPr>
              <a:spLocks/>
            </p:cNvSpPr>
            <p:nvPr/>
          </p:nvSpPr>
          <p:spPr bwMode="auto">
            <a:xfrm>
              <a:off x="865" y="2486"/>
              <a:ext cx="15" cy="5"/>
            </a:xfrm>
            <a:custGeom>
              <a:avLst/>
              <a:gdLst>
                <a:gd name="T0" fmla="*/ 0 w 45"/>
                <a:gd name="T1" fmla="*/ 0 h 10"/>
                <a:gd name="T2" fmla="*/ 0 w 45"/>
                <a:gd name="T3" fmla="*/ 0 h 10"/>
                <a:gd name="T4" fmla="*/ 0 w 45"/>
                <a:gd name="T5" fmla="*/ 1 h 10"/>
                <a:gd name="T6" fmla="*/ 0 w 45"/>
                <a:gd name="T7" fmla="*/ 1 h 10"/>
                <a:gd name="T8" fmla="*/ 0 w 45"/>
                <a:gd name="T9" fmla="*/ 1 h 10"/>
                <a:gd name="T10" fmla="*/ 0 w 45"/>
                <a:gd name="T11" fmla="*/ 1 h 10"/>
                <a:gd name="T12" fmla="*/ 0 w 45"/>
                <a:gd name="T13" fmla="*/ 1 h 10"/>
                <a:gd name="T14" fmla="*/ 0 w 45"/>
                <a:gd name="T15" fmla="*/ 1 h 10"/>
                <a:gd name="T16" fmla="*/ 0 w 45"/>
                <a:gd name="T17" fmla="*/ 1 h 10"/>
                <a:gd name="T18" fmla="*/ 0 w 45"/>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10"/>
                <a:gd name="T32" fmla="*/ 45 w 4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10">
                  <a:moveTo>
                    <a:pt x="0" y="0"/>
                  </a:moveTo>
                  <a:lnTo>
                    <a:pt x="0" y="0"/>
                  </a:lnTo>
                  <a:lnTo>
                    <a:pt x="4" y="2"/>
                  </a:lnTo>
                  <a:lnTo>
                    <a:pt x="10" y="5"/>
                  </a:lnTo>
                  <a:lnTo>
                    <a:pt x="16" y="7"/>
                  </a:lnTo>
                  <a:lnTo>
                    <a:pt x="21" y="8"/>
                  </a:lnTo>
                  <a:lnTo>
                    <a:pt x="27" y="9"/>
                  </a:lnTo>
                  <a:lnTo>
                    <a:pt x="33" y="10"/>
                  </a:lnTo>
                  <a:lnTo>
                    <a:pt x="39" y="10"/>
                  </a:lnTo>
                  <a:lnTo>
                    <a:pt x="45" y="10"/>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50" name="Freeform 1573"/>
            <p:cNvSpPr>
              <a:spLocks/>
            </p:cNvSpPr>
            <p:nvPr/>
          </p:nvSpPr>
          <p:spPr bwMode="auto">
            <a:xfrm>
              <a:off x="896" y="2473"/>
              <a:ext cx="7" cy="23"/>
            </a:xfrm>
            <a:custGeom>
              <a:avLst/>
              <a:gdLst>
                <a:gd name="T0" fmla="*/ 0 w 21"/>
                <a:gd name="T1" fmla="*/ 0 h 46"/>
                <a:gd name="T2" fmla="*/ 0 w 21"/>
                <a:gd name="T3" fmla="*/ 0 h 46"/>
                <a:gd name="T4" fmla="*/ 0 w 21"/>
                <a:gd name="T5" fmla="*/ 1 h 46"/>
                <a:gd name="T6" fmla="*/ 0 w 21"/>
                <a:gd name="T7" fmla="*/ 1 h 46"/>
                <a:gd name="T8" fmla="*/ 0 w 21"/>
                <a:gd name="T9" fmla="*/ 1 h 46"/>
                <a:gd name="T10" fmla="*/ 0 w 21"/>
                <a:gd name="T11" fmla="*/ 1 h 46"/>
                <a:gd name="T12" fmla="*/ 0 w 21"/>
                <a:gd name="T13" fmla="*/ 1 h 46"/>
                <a:gd name="T14" fmla="*/ 0 w 21"/>
                <a:gd name="T15" fmla="*/ 1 h 46"/>
                <a:gd name="T16" fmla="*/ 0 w 21"/>
                <a:gd name="T17" fmla="*/ 1 h 46"/>
                <a:gd name="T18" fmla="*/ 0 w 21"/>
                <a:gd name="T19" fmla="*/ 1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46"/>
                <a:gd name="T32" fmla="*/ 21 w 21"/>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46">
                  <a:moveTo>
                    <a:pt x="21" y="0"/>
                  </a:moveTo>
                  <a:lnTo>
                    <a:pt x="21" y="0"/>
                  </a:lnTo>
                  <a:lnTo>
                    <a:pt x="15" y="5"/>
                  </a:lnTo>
                  <a:lnTo>
                    <a:pt x="9" y="10"/>
                  </a:lnTo>
                  <a:lnTo>
                    <a:pt x="5" y="15"/>
                  </a:lnTo>
                  <a:lnTo>
                    <a:pt x="2" y="21"/>
                  </a:lnTo>
                  <a:lnTo>
                    <a:pt x="0" y="27"/>
                  </a:lnTo>
                  <a:lnTo>
                    <a:pt x="2" y="34"/>
                  </a:lnTo>
                  <a:lnTo>
                    <a:pt x="3" y="40"/>
                  </a:lnTo>
                  <a:lnTo>
                    <a:pt x="8" y="46"/>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51" name="Freeform 1574"/>
            <p:cNvSpPr>
              <a:spLocks/>
            </p:cNvSpPr>
            <p:nvPr/>
          </p:nvSpPr>
          <p:spPr bwMode="auto">
            <a:xfrm>
              <a:off x="798" y="2509"/>
              <a:ext cx="22" cy="28"/>
            </a:xfrm>
            <a:custGeom>
              <a:avLst/>
              <a:gdLst>
                <a:gd name="T0" fmla="*/ 0 w 67"/>
                <a:gd name="T1" fmla="*/ 0 h 56"/>
                <a:gd name="T2" fmla="*/ 0 w 67"/>
                <a:gd name="T3" fmla="*/ 0 h 56"/>
                <a:gd name="T4" fmla="*/ 0 w 67"/>
                <a:gd name="T5" fmla="*/ 1 h 56"/>
                <a:gd name="T6" fmla="*/ 0 w 67"/>
                <a:gd name="T7" fmla="*/ 1 h 56"/>
                <a:gd name="T8" fmla="*/ 0 w 67"/>
                <a:gd name="T9" fmla="*/ 1 h 56"/>
                <a:gd name="T10" fmla="*/ 0 w 67"/>
                <a:gd name="T11" fmla="*/ 1 h 56"/>
                <a:gd name="T12" fmla="*/ 0 w 67"/>
                <a:gd name="T13" fmla="*/ 1 h 56"/>
                <a:gd name="T14" fmla="*/ 0 w 67"/>
                <a:gd name="T15" fmla="*/ 1 h 56"/>
                <a:gd name="T16" fmla="*/ 0 w 67"/>
                <a:gd name="T17" fmla="*/ 1 h 56"/>
                <a:gd name="T18" fmla="*/ 0 w 67"/>
                <a:gd name="T19" fmla="*/ 1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56"/>
                <a:gd name="T32" fmla="*/ 67 w 67"/>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56">
                  <a:moveTo>
                    <a:pt x="67" y="0"/>
                  </a:moveTo>
                  <a:lnTo>
                    <a:pt x="67" y="0"/>
                  </a:lnTo>
                  <a:lnTo>
                    <a:pt x="52" y="1"/>
                  </a:lnTo>
                  <a:lnTo>
                    <a:pt x="40" y="5"/>
                  </a:lnTo>
                  <a:lnTo>
                    <a:pt x="28" y="10"/>
                  </a:lnTo>
                  <a:lnTo>
                    <a:pt x="19" y="18"/>
                  </a:lnTo>
                  <a:lnTo>
                    <a:pt x="12" y="27"/>
                  </a:lnTo>
                  <a:lnTo>
                    <a:pt x="6" y="35"/>
                  </a:lnTo>
                  <a:lnTo>
                    <a:pt x="2" y="46"/>
                  </a:lnTo>
                  <a:lnTo>
                    <a:pt x="0" y="56"/>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52" name="Freeform 1575"/>
            <p:cNvSpPr>
              <a:spLocks/>
            </p:cNvSpPr>
            <p:nvPr/>
          </p:nvSpPr>
          <p:spPr bwMode="auto">
            <a:xfrm>
              <a:off x="806" y="2552"/>
              <a:ext cx="17" cy="11"/>
            </a:xfrm>
            <a:custGeom>
              <a:avLst/>
              <a:gdLst>
                <a:gd name="T0" fmla="*/ 0 w 50"/>
                <a:gd name="T1" fmla="*/ 0 h 22"/>
                <a:gd name="T2" fmla="*/ 0 w 50"/>
                <a:gd name="T3" fmla="*/ 0 h 22"/>
                <a:gd name="T4" fmla="*/ 0 w 50"/>
                <a:gd name="T5" fmla="*/ 1 h 22"/>
                <a:gd name="T6" fmla="*/ 0 w 50"/>
                <a:gd name="T7" fmla="*/ 1 h 22"/>
                <a:gd name="T8" fmla="*/ 0 w 50"/>
                <a:gd name="T9" fmla="*/ 1 h 22"/>
                <a:gd name="T10" fmla="*/ 0 w 50"/>
                <a:gd name="T11" fmla="*/ 1 h 22"/>
                <a:gd name="T12" fmla="*/ 0 w 50"/>
                <a:gd name="T13" fmla="*/ 1 h 22"/>
                <a:gd name="T14" fmla="*/ 0 w 50"/>
                <a:gd name="T15" fmla="*/ 1 h 22"/>
                <a:gd name="T16" fmla="*/ 0 w 50"/>
                <a:gd name="T17" fmla="*/ 1 h 22"/>
                <a:gd name="T18" fmla="*/ 0 w 50"/>
                <a:gd name="T19" fmla="*/ 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22"/>
                <a:gd name="T32" fmla="*/ 50 w 50"/>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22">
                  <a:moveTo>
                    <a:pt x="0" y="0"/>
                  </a:moveTo>
                  <a:lnTo>
                    <a:pt x="0" y="0"/>
                  </a:lnTo>
                  <a:lnTo>
                    <a:pt x="6" y="4"/>
                  </a:lnTo>
                  <a:lnTo>
                    <a:pt x="11" y="8"/>
                  </a:lnTo>
                  <a:lnTo>
                    <a:pt x="17" y="12"/>
                  </a:lnTo>
                  <a:lnTo>
                    <a:pt x="23" y="15"/>
                  </a:lnTo>
                  <a:lnTo>
                    <a:pt x="29" y="18"/>
                  </a:lnTo>
                  <a:lnTo>
                    <a:pt x="35" y="21"/>
                  </a:lnTo>
                  <a:lnTo>
                    <a:pt x="42" y="22"/>
                  </a:lnTo>
                  <a:lnTo>
                    <a:pt x="50" y="22"/>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53" name="Freeform 1576"/>
            <p:cNvSpPr>
              <a:spLocks/>
            </p:cNvSpPr>
            <p:nvPr/>
          </p:nvSpPr>
          <p:spPr bwMode="auto">
            <a:xfrm>
              <a:off x="792" y="2528"/>
              <a:ext cx="10" cy="29"/>
            </a:xfrm>
            <a:custGeom>
              <a:avLst/>
              <a:gdLst>
                <a:gd name="T0" fmla="*/ 0 w 30"/>
                <a:gd name="T1" fmla="*/ 0 h 59"/>
                <a:gd name="T2" fmla="*/ 0 w 30"/>
                <a:gd name="T3" fmla="*/ 0 h 59"/>
                <a:gd name="T4" fmla="*/ 0 w 30"/>
                <a:gd name="T5" fmla="*/ 0 h 59"/>
                <a:gd name="T6" fmla="*/ 0 w 30"/>
                <a:gd name="T7" fmla="*/ 0 h 59"/>
                <a:gd name="T8" fmla="*/ 0 w 30"/>
                <a:gd name="T9" fmla="*/ 0 h 59"/>
                <a:gd name="T10" fmla="*/ 0 w 30"/>
                <a:gd name="T11" fmla="*/ 0 h 59"/>
                <a:gd name="T12" fmla="*/ 0 w 30"/>
                <a:gd name="T13" fmla="*/ 0 h 59"/>
                <a:gd name="T14" fmla="*/ 0 w 30"/>
                <a:gd name="T15" fmla="*/ 0 h 59"/>
                <a:gd name="T16" fmla="*/ 0 w 30"/>
                <a:gd name="T17" fmla="*/ 0 h 59"/>
                <a:gd name="T18" fmla="*/ 0 w 30"/>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59"/>
                <a:gd name="T32" fmla="*/ 30 w 30"/>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59">
                  <a:moveTo>
                    <a:pt x="9" y="0"/>
                  </a:moveTo>
                  <a:lnTo>
                    <a:pt x="9" y="0"/>
                  </a:lnTo>
                  <a:lnTo>
                    <a:pt x="3" y="8"/>
                  </a:lnTo>
                  <a:lnTo>
                    <a:pt x="0" y="17"/>
                  </a:lnTo>
                  <a:lnTo>
                    <a:pt x="0" y="24"/>
                  </a:lnTo>
                  <a:lnTo>
                    <a:pt x="2" y="33"/>
                  </a:lnTo>
                  <a:lnTo>
                    <a:pt x="5" y="40"/>
                  </a:lnTo>
                  <a:lnTo>
                    <a:pt x="11" y="48"/>
                  </a:lnTo>
                  <a:lnTo>
                    <a:pt x="20" y="54"/>
                  </a:lnTo>
                  <a:lnTo>
                    <a:pt x="30" y="59"/>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54" name="Freeform 1577"/>
            <p:cNvSpPr>
              <a:spLocks/>
            </p:cNvSpPr>
            <p:nvPr/>
          </p:nvSpPr>
          <p:spPr bwMode="auto">
            <a:xfrm>
              <a:off x="955" y="2564"/>
              <a:ext cx="3" cy="5"/>
            </a:xfrm>
            <a:custGeom>
              <a:avLst/>
              <a:gdLst>
                <a:gd name="T0" fmla="*/ 0 w 8"/>
                <a:gd name="T1" fmla="*/ 0 h 8"/>
                <a:gd name="T2" fmla="*/ 0 w 8"/>
                <a:gd name="T3" fmla="*/ 1 h 8"/>
                <a:gd name="T4" fmla="*/ 0 w 8"/>
                <a:gd name="T5" fmla="*/ 1 h 8"/>
                <a:gd name="T6" fmla="*/ 0 w 8"/>
                <a:gd name="T7" fmla="*/ 1 h 8"/>
                <a:gd name="T8" fmla="*/ 0 w 8"/>
                <a:gd name="T9" fmla="*/ 1 h 8"/>
                <a:gd name="T10" fmla="*/ 0 w 8"/>
                <a:gd name="T11" fmla="*/ 0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0"/>
                  </a:moveTo>
                  <a:lnTo>
                    <a:pt x="0" y="2"/>
                  </a:lnTo>
                  <a:lnTo>
                    <a:pt x="0" y="5"/>
                  </a:lnTo>
                  <a:lnTo>
                    <a:pt x="4" y="8"/>
                  </a:lnTo>
                  <a:lnTo>
                    <a:pt x="8" y="8"/>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5" name="Freeform 1578"/>
            <p:cNvSpPr>
              <a:spLocks/>
            </p:cNvSpPr>
            <p:nvPr/>
          </p:nvSpPr>
          <p:spPr bwMode="auto">
            <a:xfrm>
              <a:off x="956" y="2561"/>
              <a:ext cx="47" cy="13"/>
            </a:xfrm>
            <a:custGeom>
              <a:avLst/>
              <a:gdLst>
                <a:gd name="T0" fmla="*/ 0 w 139"/>
                <a:gd name="T1" fmla="*/ 0 h 27"/>
                <a:gd name="T2" fmla="*/ 0 w 139"/>
                <a:gd name="T3" fmla="*/ 0 h 27"/>
                <a:gd name="T4" fmla="*/ 0 w 139"/>
                <a:gd name="T5" fmla="*/ 0 h 27"/>
                <a:gd name="T6" fmla="*/ 0 w 139"/>
                <a:gd name="T7" fmla="*/ 0 h 27"/>
                <a:gd name="T8" fmla="*/ 0 w 139"/>
                <a:gd name="T9" fmla="*/ 0 h 27"/>
                <a:gd name="T10" fmla="*/ 0 w 139"/>
                <a:gd name="T11" fmla="*/ 0 h 27"/>
                <a:gd name="T12" fmla="*/ 0 w 139"/>
                <a:gd name="T13" fmla="*/ 0 h 27"/>
                <a:gd name="T14" fmla="*/ 0 w 139"/>
                <a:gd name="T15" fmla="*/ 0 h 27"/>
                <a:gd name="T16" fmla="*/ 0 w 139"/>
                <a:gd name="T17" fmla="*/ 0 h 27"/>
                <a:gd name="T18" fmla="*/ 0 w 139"/>
                <a:gd name="T19" fmla="*/ 0 h 27"/>
                <a:gd name="T20" fmla="*/ 0 w 139"/>
                <a:gd name="T21" fmla="*/ 0 h 27"/>
                <a:gd name="T22" fmla="*/ 0 w 139"/>
                <a:gd name="T23" fmla="*/ 0 h 27"/>
                <a:gd name="T24" fmla="*/ 0 w 139"/>
                <a:gd name="T25" fmla="*/ 0 h 27"/>
                <a:gd name="T26" fmla="*/ 0 w 139"/>
                <a:gd name="T27" fmla="*/ 0 h 27"/>
                <a:gd name="T28" fmla="*/ 0 w 139"/>
                <a:gd name="T29" fmla="*/ 0 h 27"/>
                <a:gd name="T30" fmla="*/ 0 w 139"/>
                <a:gd name="T31" fmla="*/ 0 h 27"/>
                <a:gd name="T32" fmla="*/ 0 w 139"/>
                <a:gd name="T33" fmla="*/ 0 h 27"/>
                <a:gd name="T34" fmla="*/ 0 w 139"/>
                <a:gd name="T35" fmla="*/ 0 h 27"/>
                <a:gd name="T36" fmla="*/ 0 w 139"/>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9"/>
                <a:gd name="T58" fmla="*/ 0 h 27"/>
                <a:gd name="T59" fmla="*/ 139 w 13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9" h="27">
                  <a:moveTo>
                    <a:pt x="139" y="21"/>
                  </a:moveTo>
                  <a:lnTo>
                    <a:pt x="124" y="14"/>
                  </a:lnTo>
                  <a:lnTo>
                    <a:pt x="109" y="8"/>
                  </a:lnTo>
                  <a:lnTo>
                    <a:pt x="89" y="4"/>
                  </a:lnTo>
                  <a:lnTo>
                    <a:pt x="71" y="0"/>
                  </a:lnTo>
                  <a:lnTo>
                    <a:pt x="52" y="0"/>
                  </a:lnTo>
                  <a:lnTo>
                    <a:pt x="34" y="0"/>
                  </a:lnTo>
                  <a:lnTo>
                    <a:pt x="16" y="4"/>
                  </a:lnTo>
                  <a:lnTo>
                    <a:pt x="0" y="8"/>
                  </a:lnTo>
                  <a:lnTo>
                    <a:pt x="5" y="16"/>
                  </a:lnTo>
                  <a:lnTo>
                    <a:pt x="19" y="12"/>
                  </a:lnTo>
                  <a:lnTo>
                    <a:pt x="37" y="9"/>
                  </a:lnTo>
                  <a:lnTo>
                    <a:pt x="52" y="9"/>
                  </a:lnTo>
                  <a:lnTo>
                    <a:pt x="71" y="9"/>
                  </a:lnTo>
                  <a:lnTo>
                    <a:pt x="86" y="12"/>
                  </a:lnTo>
                  <a:lnTo>
                    <a:pt x="103" y="16"/>
                  </a:lnTo>
                  <a:lnTo>
                    <a:pt x="118" y="21"/>
                  </a:lnTo>
                  <a:lnTo>
                    <a:pt x="130" y="27"/>
                  </a:lnTo>
                  <a:lnTo>
                    <a:pt x="13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6" name="Freeform 1579"/>
            <p:cNvSpPr>
              <a:spLocks/>
            </p:cNvSpPr>
            <p:nvPr/>
          </p:nvSpPr>
          <p:spPr bwMode="auto">
            <a:xfrm>
              <a:off x="1000" y="2571"/>
              <a:ext cx="3" cy="4"/>
            </a:xfrm>
            <a:custGeom>
              <a:avLst/>
              <a:gdLst>
                <a:gd name="T0" fmla="*/ 0 w 10"/>
                <a:gd name="T1" fmla="*/ 1 h 7"/>
                <a:gd name="T2" fmla="*/ 0 w 10"/>
                <a:gd name="T3" fmla="*/ 1 h 7"/>
                <a:gd name="T4" fmla="*/ 0 w 10"/>
                <a:gd name="T5" fmla="*/ 1 h 7"/>
                <a:gd name="T6" fmla="*/ 0 w 10"/>
                <a:gd name="T7" fmla="*/ 1 h 7"/>
                <a:gd name="T8" fmla="*/ 0 w 10"/>
                <a:gd name="T9" fmla="*/ 0 h 7"/>
                <a:gd name="T10" fmla="*/ 0 w 10"/>
                <a:gd name="T11" fmla="*/ 1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0" y="6"/>
                  </a:moveTo>
                  <a:lnTo>
                    <a:pt x="4" y="7"/>
                  </a:lnTo>
                  <a:lnTo>
                    <a:pt x="9" y="6"/>
                  </a:lnTo>
                  <a:lnTo>
                    <a:pt x="10" y="3"/>
                  </a:lnTo>
                  <a:lnTo>
                    <a:pt x="9"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7" name="Freeform 1580"/>
            <p:cNvSpPr>
              <a:spLocks/>
            </p:cNvSpPr>
            <p:nvPr/>
          </p:nvSpPr>
          <p:spPr bwMode="auto">
            <a:xfrm>
              <a:off x="875" y="2324"/>
              <a:ext cx="5" cy="3"/>
            </a:xfrm>
            <a:custGeom>
              <a:avLst/>
              <a:gdLst>
                <a:gd name="T0" fmla="*/ 0 w 15"/>
                <a:gd name="T1" fmla="*/ 0 h 7"/>
                <a:gd name="T2" fmla="*/ 0 w 15"/>
                <a:gd name="T3" fmla="*/ 0 h 7"/>
                <a:gd name="T4" fmla="*/ 0 w 15"/>
                <a:gd name="T5" fmla="*/ 0 h 7"/>
                <a:gd name="T6" fmla="*/ 0 w 15"/>
                <a:gd name="T7" fmla="*/ 0 h 7"/>
                <a:gd name="T8" fmla="*/ 0 w 15"/>
                <a:gd name="T9" fmla="*/ 0 h 7"/>
                <a:gd name="T10" fmla="*/ 0 w 15"/>
                <a:gd name="T11" fmla="*/ 0 h 7"/>
                <a:gd name="T12" fmla="*/ 0 w 15"/>
                <a:gd name="T13" fmla="*/ 0 h 7"/>
                <a:gd name="T14" fmla="*/ 0 w 15"/>
                <a:gd name="T15" fmla="*/ 0 h 7"/>
                <a:gd name="T16" fmla="*/ 0 w 15"/>
                <a:gd name="T17" fmla="*/ 0 h 7"/>
                <a:gd name="T18" fmla="*/ 0 w 15"/>
                <a:gd name="T19" fmla="*/ 0 h 7"/>
                <a:gd name="T20" fmla="*/ 0 w 15"/>
                <a:gd name="T21" fmla="*/ 0 h 7"/>
                <a:gd name="T22" fmla="*/ 0 w 15"/>
                <a:gd name="T23" fmla="*/ 0 h 7"/>
                <a:gd name="T24" fmla="*/ 0 w 15"/>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7"/>
                <a:gd name="T41" fmla="*/ 15 w 15"/>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7">
                  <a:moveTo>
                    <a:pt x="1" y="0"/>
                  </a:moveTo>
                  <a:lnTo>
                    <a:pt x="0" y="2"/>
                  </a:lnTo>
                  <a:lnTo>
                    <a:pt x="3" y="4"/>
                  </a:lnTo>
                  <a:lnTo>
                    <a:pt x="7" y="7"/>
                  </a:lnTo>
                  <a:lnTo>
                    <a:pt x="10" y="7"/>
                  </a:lnTo>
                  <a:lnTo>
                    <a:pt x="12" y="7"/>
                  </a:lnTo>
                  <a:lnTo>
                    <a:pt x="13" y="5"/>
                  </a:lnTo>
                  <a:lnTo>
                    <a:pt x="15" y="2"/>
                  </a:lnTo>
                  <a:lnTo>
                    <a:pt x="10" y="2"/>
                  </a:lnTo>
                  <a:lnTo>
                    <a:pt x="9" y="1"/>
                  </a:lnTo>
                  <a:lnTo>
                    <a:pt x="6" y="0"/>
                  </a:lnTo>
                  <a:lnTo>
                    <a:pt x="1" y="0"/>
                  </a:lnTo>
                  <a:close/>
                </a:path>
              </a:pathLst>
            </a:custGeom>
            <a:solidFill>
              <a:srgbClr val="7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8" name="Freeform 1581"/>
            <p:cNvSpPr>
              <a:spLocks/>
            </p:cNvSpPr>
            <p:nvPr/>
          </p:nvSpPr>
          <p:spPr bwMode="auto">
            <a:xfrm>
              <a:off x="875" y="2324"/>
              <a:ext cx="5" cy="3"/>
            </a:xfrm>
            <a:custGeom>
              <a:avLst/>
              <a:gdLst>
                <a:gd name="T0" fmla="*/ 0 w 15"/>
                <a:gd name="T1" fmla="*/ 0 h 7"/>
                <a:gd name="T2" fmla="*/ 0 w 15"/>
                <a:gd name="T3" fmla="*/ 0 h 7"/>
                <a:gd name="T4" fmla="*/ 0 w 15"/>
                <a:gd name="T5" fmla="*/ 0 h 7"/>
                <a:gd name="T6" fmla="*/ 0 w 15"/>
                <a:gd name="T7" fmla="*/ 0 h 7"/>
                <a:gd name="T8" fmla="*/ 0 w 15"/>
                <a:gd name="T9" fmla="*/ 0 h 7"/>
                <a:gd name="T10" fmla="*/ 0 w 15"/>
                <a:gd name="T11" fmla="*/ 0 h 7"/>
                <a:gd name="T12" fmla="*/ 0 w 15"/>
                <a:gd name="T13" fmla="*/ 0 h 7"/>
                <a:gd name="T14" fmla="*/ 0 w 15"/>
                <a:gd name="T15" fmla="*/ 0 h 7"/>
                <a:gd name="T16" fmla="*/ 0 w 15"/>
                <a:gd name="T17" fmla="*/ 0 h 7"/>
                <a:gd name="T18" fmla="*/ 0 w 15"/>
                <a:gd name="T19" fmla="*/ 0 h 7"/>
                <a:gd name="T20" fmla="*/ 0 w 15"/>
                <a:gd name="T21" fmla="*/ 0 h 7"/>
                <a:gd name="T22" fmla="*/ 0 w 15"/>
                <a:gd name="T23" fmla="*/ 0 h 7"/>
                <a:gd name="T24" fmla="*/ 0 w 15"/>
                <a:gd name="T25" fmla="*/ 0 h 7"/>
                <a:gd name="T26" fmla="*/ 0 w 15"/>
                <a:gd name="T27" fmla="*/ 0 h 7"/>
                <a:gd name="T28" fmla="*/ 0 w 15"/>
                <a:gd name="T29" fmla="*/ 0 h 7"/>
                <a:gd name="T30" fmla="*/ 0 w 15"/>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7"/>
                <a:gd name="T50" fmla="*/ 15 w 15"/>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7">
                  <a:moveTo>
                    <a:pt x="1" y="0"/>
                  </a:moveTo>
                  <a:lnTo>
                    <a:pt x="1" y="0"/>
                  </a:lnTo>
                  <a:lnTo>
                    <a:pt x="0" y="2"/>
                  </a:lnTo>
                  <a:lnTo>
                    <a:pt x="3" y="4"/>
                  </a:lnTo>
                  <a:lnTo>
                    <a:pt x="7" y="7"/>
                  </a:lnTo>
                  <a:lnTo>
                    <a:pt x="10" y="7"/>
                  </a:lnTo>
                  <a:lnTo>
                    <a:pt x="12" y="7"/>
                  </a:lnTo>
                  <a:lnTo>
                    <a:pt x="13" y="5"/>
                  </a:lnTo>
                  <a:lnTo>
                    <a:pt x="15" y="2"/>
                  </a:lnTo>
                  <a:lnTo>
                    <a:pt x="10" y="2"/>
                  </a:lnTo>
                  <a:lnTo>
                    <a:pt x="9" y="1"/>
                  </a:lnTo>
                  <a:lnTo>
                    <a:pt x="6" y="0"/>
                  </a:lnTo>
                  <a:lnTo>
                    <a:pt x="1"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59" name="Freeform 1582"/>
            <p:cNvSpPr>
              <a:spLocks/>
            </p:cNvSpPr>
            <p:nvPr/>
          </p:nvSpPr>
          <p:spPr bwMode="auto">
            <a:xfrm>
              <a:off x="911" y="2330"/>
              <a:ext cx="6" cy="3"/>
            </a:xfrm>
            <a:custGeom>
              <a:avLst/>
              <a:gdLst>
                <a:gd name="T0" fmla="*/ 0 w 18"/>
                <a:gd name="T1" fmla="*/ 1 h 5"/>
                <a:gd name="T2" fmla="*/ 0 w 18"/>
                <a:gd name="T3" fmla="*/ 1 h 5"/>
                <a:gd name="T4" fmla="*/ 0 w 18"/>
                <a:gd name="T5" fmla="*/ 1 h 5"/>
                <a:gd name="T6" fmla="*/ 0 w 18"/>
                <a:gd name="T7" fmla="*/ 1 h 5"/>
                <a:gd name="T8" fmla="*/ 0 w 18"/>
                <a:gd name="T9" fmla="*/ 1 h 5"/>
                <a:gd name="T10" fmla="*/ 0 w 18"/>
                <a:gd name="T11" fmla="*/ 1 h 5"/>
                <a:gd name="T12" fmla="*/ 0 w 18"/>
                <a:gd name="T13" fmla="*/ 1 h 5"/>
                <a:gd name="T14" fmla="*/ 0 w 18"/>
                <a:gd name="T15" fmla="*/ 1 h 5"/>
                <a:gd name="T16" fmla="*/ 0 w 18"/>
                <a:gd name="T17" fmla="*/ 0 h 5"/>
                <a:gd name="T18" fmla="*/ 0 w 18"/>
                <a:gd name="T19" fmla="*/ 1 h 5"/>
                <a:gd name="T20" fmla="*/ 0 w 18"/>
                <a:gd name="T21" fmla="*/ 1 h 5"/>
                <a:gd name="T22" fmla="*/ 0 w 18"/>
                <a:gd name="T23" fmla="*/ 1 h 5"/>
                <a:gd name="T24" fmla="*/ 0 w 18"/>
                <a:gd name="T25" fmla="*/ 1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5"/>
                <a:gd name="T41" fmla="*/ 18 w 18"/>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5">
                  <a:moveTo>
                    <a:pt x="14" y="1"/>
                  </a:moveTo>
                  <a:lnTo>
                    <a:pt x="18" y="2"/>
                  </a:lnTo>
                  <a:lnTo>
                    <a:pt x="15" y="3"/>
                  </a:lnTo>
                  <a:lnTo>
                    <a:pt x="9" y="4"/>
                  </a:lnTo>
                  <a:lnTo>
                    <a:pt x="6" y="5"/>
                  </a:lnTo>
                  <a:lnTo>
                    <a:pt x="3" y="4"/>
                  </a:lnTo>
                  <a:lnTo>
                    <a:pt x="2" y="4"/>
                  </a:lnTo>
                  <a:lnTo>
                    <a:pt x="0" y="3"/>
                  </a:lnTo>
                  <a:lnTo>
                    <a:pt x="0" y="0"/>
                  </a:lnTo>
                  <a:lnTo>
                    <a:pt x="5" y="1"/>
                  </a:lnTo>
                  <a:lnTo>
                    <a:pt x="8" y="1"/>
                  </a:lnTo>
                  <a:lnTo>
                    <a:pt x="9" y="1"/>
                  </a:lnTo>
                  <a:lnTo>
                    <a:pt x="14" y="1"/>
                  </a:lnTo>
                  <a:close/>
                </a:path>
              </a:pathLst>
            </a:custGeom>
            <a:solidFill>
              <a:srgbClr val="7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0" name="Freeform 1583"/>
            <p:cNvSpPr>
              <a:spLocks/>
            </p:cNvSpPr>
            <p:nvPr/>
          </p:nvSpPr>
          <p:spPr bwMode="auto">
            <a:xfrm>
              <a:off x="911" y="2330"/>
              <a:ext cx="6" cy="3"/>
            </a:xfrm>
            <a:custGeom>
              <a:avLst/>
              <a:gdLst>
                <a:gd name="T0" fmla="*/ 0 w 18"/>
                <a:gd name="T1" fmla="*/ 1 h 5"/>
                <a:gd name="T2" fmla="*/ 0 w 18"/>
                <a:gd name="T3" fmla="*/ 1 h 5"/>
                <a:gd name="T4" fmla="*/ 0 w 18"/>
                <a:gd name="T5" fmla="*/ 1 h 5"/>
                <a:gd name="T6" fmla="*/ 0 w 18"/>
                <a:gd name="T7" fmla="*/ 1 h 5"/>
                <a:gd name="T8" fmla="*/ 0 w 18"/>
                <a:gd name="T9" fmla="*/ 1 h 5"/>
                <a:gd name="T10" fmla="*/ 0 w 18"/>
                <a:gd name="T11" fmla="*/ 1 h 5"/>
                <a:gd name="T12" fmla="*/ 0 w 18"/>
                <a:gd name="T13" fmla="*/ 1 h 5"/>
                <a:gd name="T14" fmla="*/ 0 w 18"/>
                <a:gd name="T15" fmla="*/ 1 h 5"/>
                <a:gd name="T16" fmla="*/ 0 w 18"/>
                <a:gd name="T17" fmla="*/ 1 h 5"/>
                <a:gd name="T18" fmla="*/ 0 w 18"/>
                <a:gd name="T19" fmla="*/ 1 h 5"/>
                <a:gd name="T20" fmla="*/ 0 w 18"/>
                <a:gd name="T21" fmla="*/ 0 h 5"/>
                <a:gd name="T22" fmla="*/ 0 w 18"/>
                <a:gd name="T23" fmla="*/ 0 h 5"/>
                <a:gd name="T24" fmla="*/ 0 w 18"/>
                <a:gd name="T25" fmla="*/ 1 h 5"/>
                <a:gd name="T26" fmla="*/ 0 w 18"/>
                <a:gd name="T27" fmla="*/ 1 h 5"/>
                <a:gd name="T28" fmla="*/ 0 w 18"/>
                <a:gd name="T29" fmla="*/ 1 h 5"/>
                <a:gd name="T30" fmla="*/ 0 w 18"/>
                <a:gd name="T31" fmla="*/ 1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5"/>
                <a:gd name="T50" fmla="*/ 18 w 18"/>
                <a:gd name="T51" fmla="*/ 5 h 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5">
                  <a:moveTo>
                    <a:pt x="14" y="1"/>
                  </a:moveTo>
                  <a:lnTo>
                    <a:pt x="14" y="1"/>
                  </a:lnTo>
                  <a:lnTo>
                    <a:pt x="18" y="2"/>
                  </a:lnTo>
                  <a:lnTo>
                    <a:pt x="15" y="3"/>
                  </a:lnTo>
                  <a:lnTo>
                    <a:pt x="9" y="4"/>
                  </a:lnTo>
                  <a:lnTo>
                    <a:pt x="6" y="5"/>
                  </a:lnTo>
                  <a:lnTo>
                    <a:pt x="3" y="4"/>
                  </a:lnTo>
                  <a:lnTo>
                    <a:pt x="2" y="4"/>
                  </a:lnTo>
                  <a:lnTo>
                    <a:pt x="0" y="3"/>
                  </a:lnTo>
                  <a:lnTo>
                    <a:pt x="0" y="0"/>
                  </a:lnTo>
                  <a:lnTo>
                    <a:pt x="5" y="1"/>
                  </a:lnTo>
                  <a:lnTo>
                    <a:pt x="8" y="1"/>
                  </a:lnTo>
                  <a:lnTo>
                    <a:pt x="9" y="1"/>
                  </a:lnTo>
                  <a:lnTo>
                    <a:pt x="14" y="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61" name="Freeform 1584"/>
            <p:cNvSpPr>
              <a:spLocks/>
            </p:cNvSpPr>
            <p:nvPr/>
          </p:nvSpPr>
          <p:spPr bwMode="auto">
            <a:xfrm>
              <a:off x="975" y="2214"/>
              <a:ext cx="313" cy="587"/>
            </a:xfrm>
            <a:custGeom>
              <a:avLst/>
              <a:gdLst>
                <a:gd name="T0" fmla="*/ 0 w 939"/>
                <a:gd name="T1" fmla="*/ 1 h 1174"/>
                <a:gd name="T2" fmla="*/ 0 w 939"/>
                <a:gd name="T3" fmla="*/ 1 h 1174"/>
                <a:gd name="T4" fmla="*/ 0 w 939"/>
                <a:gd name="T5" fmla="*/ 1 h 1174"/>
                <a:gd name="T6" fmla="*/ 0 w 939"/>
                <a:gd name="T7" fmla="*/ 1 h 1174"/>
                <a:gd name="T8" fmla="*/ 0 w 939"/>
                <a:gd name="T9" fmla="*/ 1 h 1174"/>
                <a:gd name="T10" fmla="*/ 0 w 939"/>
                <a:gd name="T11" fmla="*/ 1 h 1174"/>
                <a:gd name="T12" fmla="*/ 0 w 939"/>
                <a:gd name="T13" fmla="*/ 1 h 1174"/>
                <a:gd name="T14" fmla="*/ 0 w 939"/>
                <a:gd name="T15" fmla="*/ 1 h 1174"/>
                <a:gd name="T16" fmla="*/ 0 w 939"/>
                <a:gd name="T17" fmla="*/ 1 h 1174"/>
                <a:gd name="T18" fmla="*/ 0 w 939"/>
                <a:gd name="T19" fmla="*/ 1 h 1174"/>
                <a:gd name="T20" fmla="*/ 0 w 939"/>
                <a:gd name="T21" fmla="*/ 1 h 1174"/>
                <a:gd name="T22" fmla="*/ 0 w 939"/>
                <a:gd name="T23" fmla="*/ 1 h 1174"/>
                <a:gd name="T24" fmla="*/ 0 w 939"/>
                <a:gd name="T25" fmla="*/ 1 h 1174"/>
                <a:gd name="T26" fmla="*/ 0 w 939"/>
                <a:gd name="T27" fmla="*/ 1 h 1174"/>
                <a:gd name="T28" fmla="*/ 0 w 939"/>
                <a:gd name="T29" fmla="*/ 1 h 1174"/>
                <a:gd name="T30" fmla="*/ 0 w 939"/>
                <a:gd name="T31" fmla="*/ 1 h 1174"/>
                <a:gd name="T32" fmla="*/ 0 w 939"/>
                <a:gd name="T33" fmla="*/ 1 h 1174"/>
                <a:gd name="T34" fmla="*/ 0 w 939"/>
                <a:gd name="T35" fmla="*/ 1 h 1174"/>
                <a:gd name="T36" fmla="*/ 0 w 939"/>
                <a:gd name="T37" fmla="*/ 1 h 1174"/>
                <a:gd name="T38" fmla="*/ 0 w 939"/>
                <a:gd name="T39" fmla="*/ 1 h 1174"/>
                <a:gd name="T40" fmla="*/ 0 w 939"/>
                <a:gd name="T41" fmla="*/ 1 h 1174"/>
                <a:gd name="T42" fmla="*/ 0 w 939"/>
                <a:gd name="T43" fmla="*/ 1 h 1174"/>
                <a:gd name="T44" fmla="*/ 0 w 939"/>
                <a:gd name="T45" fmla="*/ 1 h 1174"/>
                <a:gd name="T46" fmla="*/ 0 w 939"/>
                <a:gd name="T47" fmla="*/ 1 h 1174"/>
                <a:gd name="T48" fmla="*/ 0 w 939"/>
                <a:gd name="T49" fmla="*/ 1 h 1174"/>
                <a:gd name="T50" fmla="*/ 0 w 939"/>
                <a:gd name="T51" fmla="*/ 1 h 1174"/>
                <a:gd name="T52" fmla="*/ 0 w 939"/>
                <a:gd name="T53" fmla="*/ 1 h 1174"/>
                <a:gd name="T54" fmla="*/ 0 w 939"/>
                <a:gd name="T55" fmla="*/ 1 h 1174"/>
                <a:gd name="T56" fmla="*/ 0 w 939"/>
                <a:gd name="T57" fmla="*/ 1 h 1174"/>
                <a:gd name="T58" fmla="*/ 0 w 939"/>
                <a:gd name="T59" fmla="*/ 1 h 1174"/>
                <a:gd name="T60" fmla="*/ 0 w 939"/>
                <a:gd name="T61" fmla="*/ 1 h 1174"/>
                <a:gd name="T62" fmla="*/ 0 w 939"/>
                <a:gd name="T63" fmla="*/ 1 h 1174"/>
                <a:gd name="T64" fmla="*/ 0 w 939"/>
                <a:gd name="T65" fmla="*/ 1 h 1174"/>
                <a:gd name="T66" fmla="*/ 0 w 939"/>
                <a:gd name="T67" fmla="*/ 1 h 1174"/>
                <a:gd name="T68" fmla="*/ 0 w 939"/>
                <a:gd name="T69" fmla="*/ 1 h 1174"/>
                <a:gd name="T70" fmla="*/ 0 w 939"/>
                <a:gd name="T71" fmla="*/ 1 h 1174"/>
                <a:gd name="T72" fmla="*/ 0 w 939"/>
                <a:gd name="T73" fmla="*/ 1 h 1174"/>
                <a:gd name="T74" fmla="*/ 0 w 939"/>
                <a:gd name="T75" fmla="*/ 1 h 1174"/>
                <a:gd name="T76" fmla="*/ 0 w 939"/>
                <a:gd name="T77" fmla="*/ 1 h 1174"/>
                <a:gd name="T78" fmla="*/ 0 w 939"/>
                <a:gd name="T79" fmla="*/ 1 h 1174"/>
                <a:gd name="T80" fmla="*/ 0 w 939"/>
                <a:gd name="T81" fmla="*/ 1 h 1174"/>
                <a:gd name="T82" fmla="*/ 0 w 939"/>
                <a:gd name="T83" fmla="*/ 1 h 1174"/>
                <a:gd name="T84" fmla="*/ 0 w 939"/>
                <a:gd name="T85" fmla="*/ 1 h 1174"/>
                <a:gd name="T86" fmla="*/ 0 w 939"/>
                <a:gd name="T87" fmla="*/ 1 h 1174"/>
                <a:gd name="T88" fmla="*/ 0 w 939"/>
                <a:gd name="T89" fmla="*/ 1 h 1174"/>
                <a:gd name="T90" fmla="*/ 0 w 939"/>
                <a:gd name="T91" fmla="*/ 1 h 1174"/>
                <a:gd name="T92" fmla="*/ 0 w 939"/>
                <a:gd name="T93" fmla="*/ 1 h 1174"/>
                <a:gd name="T94" fmla="*/ 0 w 939"/>
                <a:gd name="T95" fmla="*/ 1 h 1174"/>
                <a:gd name="T96" fmla="*/ 0 w 939"/>
                <a:gd name="T97" fmla="*/ 0 h 1174"/>
                <a:gd name="T98" fmla="*/ 0 w 939"/>
                <a:gd name="T99" fmla="*/ 1 h 1174"/>
                <a:gd name="T100" fmla="*/ 0 w 939"/>
                <a:gd name="T101" fmla="*/ 1 h 1174"/>
                <a:gd name="T102" fmla="*/ 0 w 939"/>
                <a:gd name="T103" fmla="*/ 1 h 1174"/>
                <a:gd name="T104" fmla="*/ 0 w 939"/>
                <a:gd name="T105" fmla="*/ 1 h 1174"/>
                <a:gd name="T106" fmla="*/ 0 w 939"/>
                <a:gd name="T107" fmla="*/ 1 h 11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9"/>
                <a:gd name="T163" fmla="*/ 0 h 1174"/>
                <a:gd name="T164" fmla="*/ 939 w 939"/>
                <a:gd name="T165" fmla="*/ 1174 h 11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9" h="1174">
                  <a:moveTo>
                    <a:pt x="284" y="470"/>
                  </a:moveTo>
                  <a:lnTo>
                    <a:pt x="281" y="456"/>
                  </a:lnTo>
                  <a:lnTo>
                    <a:pt x="278" y="441"/>
                  </a:lnTo>
                  <a:lnTo>
                    <a:pt x="273" y="426"/>
                  </a:lnTo>
                  <a:lnTo>
                    <a:pt x="269" y="412"/>
                  </a:lnTo>
                  <a:lnTo>
                    <a:pt x="264" y="398"/>
                  </a:lnTo>
                  <a:lnTo>
                    <a:pt x="260" y="384"/>
                  </a:lnTo>
                  <a:lnTo>
                    <a:pt x="254" y="370"/>
                  </a:lnTo>
                  <a:lnTo>
                    <a:pt x="248" y="356"/>
                  </a:lnTo>
                  <a:lnTo>
                    <a:pt x="242" y="342"/>
                  </a:lnTo>
                  <a:lnTo>
                    <a:pt x="236" y="328"/>
                  </a:lnTo>
                  <a:lnTo>
                    <a:pt x="229" y="314"/>
                  </a:lnTo>
                  <a:lnTo>
                    <a:pt x="221" y="300"/>
                  </a:lnTo>
                  <a:lnTo>
                    <a:pt x="214" y="287"/>
                  </a:lnTo>
                  <a:lnTo>
                    <a:pt x="206" y="273"/>
                  </a:lnTo>
                  <a:lnTo>
                    <a:pt x="197" y="260"/>
                  </a:lnTo>
                  <a:lnTo>
                    <a:pt x="188" y="246"/>
                  </a:lnTo>
                  <a:lnTo>
                    <a:pt x="185" y="242"/>
                  </a:lnTo>
                  <a:lnTo>
                    <a:pt x="182" y="237"/>
                  </a:lnTo>
                  <a:lnTo>
                    <a:pt x="178" y="233"/>
                  </a:lnTo>
                  <a:lnTo>
                    <a:pt x="175" y="228"/>
                  </a:lnTo>
                  <a:lnTo>
                    <a:pt x="172" y="223"/>
                  </a:lnTo>
                  <a:lnTo>
                    <a:pt x="167" y="219"/>
                  </a:lnTo>
                  <a:lnTo>
                    <a:pt x="164" y="214"/>
                  </a:lnTo>
                  <a:lnTo>
                    <a:pt x="161" y="209"/>
                  </a:lnTo>
                  <a:lnTo>
                    <a:pt x="155" y="200"/>
                  </a:lnTo>
                  <a:lnTo>
                    <a:pt x="148" y="190"/>
                  </a:lnTo>
                  <a:lnTo>
                    <a:pt x="142" y="180"/>
                  </a:lnTo>
                  <a:lnTo>
                    <a:pt x="134" y="170"/>
                  </a:lnTo>
                  <a:lnTo>
                    <a:pt x="130" y="160"/>
                  </a:lnTo>
                  <a:lnTo>
                    <a:pt x="125" y="150"/>
                  </a:lnTo>
                  <a:lnTo>
                    <a:pt x="122" y="139"/>
                  </a:lnTo>
                  <a:lnTo>
                    <a:pt x="121" y="127"/>
                  </a:lnTo>
                  <a:lnTo>
                    <a:pt x="105" y="133"/>
                  </a:lnTo>
                  <a:lnTo>
                    <a:pt x="91" y="139"/>
                  </a:lnTo>
                  <a:lnTo>
                    <a:pt x="79" y="148"/>
                  </a:lnTo>
                  <a:lnTo>
                    <a:pt x="69" y="157"/>
                  </a:lnTo>
                  <a:lnTo>
                    <a:pt x="60" y="168"/>
                  </a:lnTo>
                  <a:lnTo>
                    <a:pt x="51" y="179"/>
                  </a:lnTo>
                  <a:lnTo>
                    <a:pt x="43" y="191"/>
                  </a:lnTo>
                  <a:lnTo>
                    <a:pt x="34" y="203"/>
                  </a:lnTo>
                  <a:lnTo>
                    <a:pt x="30" y="206"/>
                  </a:lnTo>
                  <a:lnTo>
                    <a:pt x="22" y="210"/>
                  </a:lnTo>
                  <a:lnTo>
                    <a:pt x="16" y="216"/>
                  </a:lnTo>
                  <a:lnTo>
                    <a:pt x="15" y="221"/>
                  </a:lnTo>
                  <a:lnTo>
                    <a:pt x="16" y="243"/>
                  </a:lnTo>
                  <a:lnTo>
                    <a:pt x="15" y="261"/>
                  </a:lnTo>
                  <a:lnTo>
                    <a:pt x="13" y="274"/>
                  </a:lnTo>
                  <a:lnTo>
                    <a:pt x="9" y="285"/>
                  </a:lnTo>
                  <a:lnTo>
                    <a:pt x="6" y="295"/>
                  </a:lnTo>
                  <a:lnTo>
                    <a:pt x="1" y="302"/>
                  </a:lnTo>
                  <a:lnTo>
                    <a:pt x="0" y="310"/>
                  </a:lnTo>
                  <a:lnTo>
                    <a:pt x="0" y="317"/>
                  </a:lnTo>
                  <a:lnTo>
                    <a:pt x="6" y="321"/>
                  </a:lnTo>
                  <a:lnTo>
                    <a:pt x="10" y="325"/>
                  </a:lnTo>
                  <a:lnTo>
                    <a:pt x="10" y="329"/>
                  </a:lnTo>
                  <a:lnTo>
                    <a:pt x="9" y="332"/>
                  </a:lnTo>
                  <a:lnTo>
                    <a:pt x="3" y="340"/>
                  </a:lnTo>
                  <a:lnTo>
                    <a:pt x="3" y="348"/>
                  </a:lnTo>
                  <a:lnTo>
                    <a:pt x="6" y="353"/>
                  </a:lnTo>
                  <a:lnTo>
                    <a:pt x="10" y="358"/>
                  </a:lnTo>
                  <a:lnTo>
                    <a:pt x="16" y="364"/>
                  </a:lnTo>
                  <a:lnTo>
                    <a:pt x="22" y="367"/>
                  </a:lnTo>
                  <a:lnTo>
                    <a:pt x="25" y="370"/>
                  </a:lnTo>
                  <a:lnTo>
                    <a:pt x="25" y="374"/>
                  </a:lnTo>
                  <a:lnTo>
                    <a:pt x="19" y="381"/>
                  </a:lnTo>
                  <a:lnTo>
                    <a:pt x="16" y="389"/>
                  </a:lnTo>
                  <a:lnTo>
                    <a:pt x="16" y="398"/>
                  </a:lnTo>
                  <a:lnTo>
                    <a:pt x="18" y="408"/>
                  </a:lnTo>
                  <a:lnTo>
                    <a:pt x="19" y="418"/>
                  </a:lnTo>
                  <a:lnTo>
                    <a:pt x="22" y="428"/>
                  </a:lnTo>
                  <a:lnTo>
                    <a:pt x="24" y="437"/>
                  </a:lnTo>
                  <a:lnTo>
                    <a:pt x="25" y="446"/>
                  </a:lnTo>
                  <a:lnTo>
                    <a:pt x="25" y="463"/>
                  </a:lnTo>
                  <a:lnTo>
                    <a:pt x="24" y="480"/>
                  </a:lnTo>
                  <a:lnTo>
                    <a:pt x="22" y="498"/>
                  </a:lnTo>
                  <a:lnTo>
                    <a:pt x="21" y="515"/>
                  </a:lnTo>
                  <a:lnTo>
                    <a:pt x="19" y="532"/>
                  </a:lnTo>
                  <a:lnTo>
                    <a:pt x="18" y="550"/>
                  </a:lnTo>
                  <a:lnTo>
                    <a:pt x="15" y="567"/>
                  </a:lnTo>
                  <a:lnTo>
                    <a:pt x="13" y="584"/>
                  </a:lnTo>
                  <a:lnTo>
                    <a:pt x="12" y="600"/>
                  </a:lnTo>
                  <a:lnTo>
                    <a:pt x="12" y="618"/>
                  </a:lnTo>
                  <a:lnTo>
                    <a:pt x="12" y="635"/>
                  </a:lnTo>
                  <a:lnTo>
                    <a:pt x="12" y="652"/>
                  </a:lnTo>
                  <a:lnTo>
                    <a:pt x="12" y="668"/>
                  </a:lnTo>
                  <a:lnTo>
                    <a:pt x="13" y="686"/>
                  </a:lnTo>
                  <a:lnTo>
                    <a:pt x="16" y="703"/>
                  </a:lnTo>
                  <a:lnTo>
                    <a:pt x="19" y="720"/>
                  </a:lnTo>
                  <a:lnTo>
                    <a:pt x="22" y="729"/>
                  </a:lnTo>
                  <a:lnTo>
                    <a:pt x="28" y="738"/>
                  </a:lnTo>
                  <a:lnTo>
                    <a:pt x="36" y="745"/>
                  </a:lnTo>
                  <a:lnTo>
                    <a:pt x="45" y="753"/>
                  </a:lnTo>
                  <a:lnTo>
                    <a:pt x="54" y="759"/>
                  </a:lnTo>
                  <a:lnTo>
                    <a:pt x="64" y="763"/>
                  </a:lnTo>
                  <a:lnTo>
                    <a:pt x="73" y="765"/>
                  </a:lnTo>
                  <a:lnTo>
                    <a:pt x="82" y="762"/>
                  </a:lnTo>
                  <a:lnTo>
                    <a:pt x="100" y="754"/>
                  </a:lnTo>
                  <a:lnTo>
                    <a:pt x="116" y="745"/>
                  </a:lnTo>
                  <a:lnTo>
                    <a:pt x="133" y="736"/>
                  </a:lnTo>
                  <a:lnTo>
                    <a:pt x="148" y="727"/>
                  </a:lnTo>
                  <a:lnTo>
                    <a:pt x="164" y="716"/>
                  </a:lnTo>
                  <a:lnTo>
                    <a:pt x="182" y="704"/>
                  </a:lnTo>
                  <a:lnTo>
                    <a:pt x="200" y="691"/>
                  </a:lnTo>
                  <a:lnTo>
                    <a:pt x="221" y="676"/>
                  </a:lnTo>
                  <a:lnTo>
                    <a:pt x="220" y="681"/>
                  </a:lnTo>
                  <a:lnTo>
                    <a:pt x="220" y="692"/>
                  </a:lnTo>
                  <a:lnTo>
                    <a:pt x="221" y="708"/>
                  </a:lnTo>
                  <a:lnTo>
                    <a:pt x="224" y="730"/>
                  </a:lnTo>
                  <a:lnTo>
                    <a:pt x="229" y="754"/>
                  </a:lnTo>
                  <a:lnTo>
                    <a:pt x="233" y="782"/>
                  </a:lnTo>
                  <a:lnTo>
                    <a:pt x="239" y="811"/>
                  </a:lnTo>
                  <a:lnTo>
                    <a:pt x="245" y="840"/>
                  </a:lnTo>
                  <a:lnTo>
                    <a:pt x="251" y="872"/>
                  </a:lnTo>
                  <a:lnTo>
                    <a:pt x="257" y="901"/>
                  </a:lnTo>
                  <a:lnTo>
                    <a:pt x="264" y="930"/>
                  </a:lnTo>
                  <a:lnTo>
                    <a:pt x="270" y="956"/>
                  </a:lnTo>
                  <a:lnTo>
                    <a:pt x="276" y="978"/>
                  </a:lnTo>
                  <a:lnTo>
                    <a:pt x="281" y="998"/>
                  </a:lnTo>
                  <a:lnTo>
                    <a:pt x="285" y="1013"/>
                  </a:lnTo>
                  <a:lnTo>
                    <a:pt x="288" y="1022"/>
                  </a:lnTo>
                  <a:lnTo>
                    <a:pt x="297" y="1040"/>
                  </a:lnTo>
                  <a:lnTo>
                    <a:pt x="309" y="1057"/>
                  </a:lnTo>
                  <a:lnTo>
                    <a:pt x="324" y="1076"/>
                  </a:lnTo>
                  <a:lnTo>
                    <a:pt x="342" y="1092"/>
                  </a:lnTo>
                  <a:lnTo>
                    <a:pt x="363" y="1107"/>
                  </a:lnTo>
                  <a:lnTo>
                    <a:pt x="386" y="1120"/>
                  </a:lnTo>
                  <a:lnTo>
                    <a:pt x="411" y="1131"/>
                  </a:lnTo>
                  <a:lnTo>
                    <a:pt x="438" y="1138"/>
                  </a:lnTo>
                  <a:lnTo>
                    <a:pt x="460" y="1144"/>
                  </a:lnTo>
                  <a:lnTo>
                    <a:pt x="481" y="1150"/>
                  </a:lnTo>
                  <a:lnTo>
                    <a:pt x="504" y="1158"/>
                  </a:lnTo>
                  <a:lnTo>
                    <a:pt x="526" y="1165"/>
                  </a:lnTo>
                  <a:lnTo>
                    <a:pt x="549" y="1171"/>
                  </a:lnTo>
                  <a:lnTo>
                    <a:pt x="571" y="1174"/>
                  </a:lnTo>
                  <a:lnTo>
                    <a:pt x="593" y="1174"/>
                  </a:lnTo>
                  <a:lnTo>
                    <a:pt x="616" y="1171"/>
                  </a:lnTo>
                  <a:lnTo>
                    <a:pt x="643" y="1163"/>
                  </a:lnTo>
                  <a:lnTo>
                    <a:pt x="668" y="1156"/>
                  </a:lnTo>
                  <a:lnTo>
                    <a:pt x="694" y="1147"/>
                  </a:lnTo>
                  <a:lnTo>
                    <a:pt x="718" y="1136"/>
                  </a:lnTo>
                  <a:lnTo>
                    <a:pt x="741" y="1125"/>
                  </a:lnTo>
                  <a:lnTo>
                    <a:pt x="764" y="1113"/>
                  </a:lnTo>
                  <a:lnTo>
                    <a:pt x="785" y="1101"/>
                  </a:lnTo>
                  <a:lnTo>
                    <a:pt x="804" y="1086"/>
                  </a:lnTo>
                  <a:lnTo>
                    <a:pt x="815" y="1077"/>
                  </a:lnTo>
                  <a:lnTo>
                    <a:pt x="824" y="1066"/>
                  </a:lnTo>
                  <a:lnTo>
                    <a:pt x="831" y="1055"/>
                  </a:lnTo>
                  <a:lnTo>
                    <a:pt x="839" y="1044"/>
                  </a:lnTo>
                  <a:lnTo>
                    <a:pt x="846" y="1034"/>
                  </a:lnTo>
                  <a:lnTo>
                    <a:pt x="854" y="1022"/>
                  </a:lnTo>
                  <a:lnTo>
                    <a:pt x="861" y="1011"/>
                  </a:lnTo>
                  <a:lnTo>
                    <a:pt x="872" y="1000"/>
                  </a:lnTo>
                  <a:lnTo>
                    <a:pt x="881" y="994"/>
                  </a:lnTo>
                  <a:lnTo>
                    <a:pt x="890" y="988"/>
                  </a:lnTo>
                  <a:lnTo>
                    <a:pt x="900" y="984"/>
                  </a:lnTo>
                  <a:lnTo>
                    <a:pt x="910" y="980"/>
                  </a:lnTo>
                  <a:lnTo>
                    <a:pt x="921" y="975"/>
                  </a:lnTo>
                  <a:lnTo>
                    <a:pt x="928" y="970"/>
                  </a:lnTo>
                  <a:lnTo>
                    <a:pt x="934" y="965"/>
                  </a:lnTo>
                  <a:lnTo>
                    <a:pt x="937" y="959"/>
                  </a:lnTo>
                  <a:lnTo>
                    <a:pt x="939" y="937"/>
                  </a:lnTo>
                  <a:lnTo>
                    <a:pt x="937" y="915"/>
                  </a:lnTo>
                  <a:lnTo>
                    <a:pt x="933" y="893"/>
                  </a:lnTo>
                  <a:lnTo>
                    <a:pt x="924" y="873"/>
                  </a:lnTo>
                  <a:lnTo>
                    <a:pt x="915" y="851"/>
                  </a:lnTo>
                  <a:lnTo>
                    <a:pt x="904" y="829"/>
                  </a:lnTo>
                  <a:lnTo>
                    <a:pt x="894" y="809"/>
                  </a:lnTo>
                  <a:lnTo>
                    <a:pt x="884" y="787"/>
                  </a:lnTo>
                  <a:lnTo>
                    <a:pt x="881" y="780"/>
                  </a:lnTo>
                  <a:lnTo>
                    <a:pt x="879" y="772"/>
                  </a:lnTo>
                  <a:lnTo>
                    <a:pt x="879" y="765"/>
                  </a:lnTo>
                  <a:lnTo>
                    <a:pt x="881" y="756"/>
                  </a:lnTo>
                  <a:lnTo>
                    <a:pt x="882" y="748"/>
                  </a:lnTo>
                  <a:lnTo>
                    <a:pt x="884" y="740"/>
                  </a:lnTo>
                  <a:lnTo>
                    <a:pt x="885" y="732"/>
                  </a:lnTo>
                  <a:lnTo>
                    <a:pt x="888" y="724"/>
                  </a:lnTo>
                  <a:lnTo>
                    <a:pt x="893" y="705"/>
                  </a:lnTo>
                  <a:lnTo>
                    <a:pt x="895" y="687"/>
                  </a:lnTo>
                  <a:lnTo>
                    <a:pt x="897" y="668"/>
                  </a:lnTo>
                  <a:lnTo>
                    <a:pt x="897" y="650"/>
                  </a:lnTo>
                  <a:lnTo>
                    <a:pt x="895" y="632"/>
                  </a:lnTo>
                  <a:lnTo>
                    <a:pt x="894" y="613"/>
                  </a:lnTo>
                  <a:lnTo>
                    <a:pt x="891" y="595"/>
                  </a:lnTo>
                  <a:lnTo>
                    <a:pt x="887" y="576"/>
                  </a:lnTo>
                  <a:lnTo>
                    <a:pt x="882" y="557"/>
                  </a:lnTo>
                  <a:lnTo>
                    <a:pt x="876" y="539"/>
                  </a:lnTo>
                  <a:lnTo>
                    <a:pt x="870" y="520"/>
                  </a:lnTo>
                  <a:lnTo>
                    <a:pt x="864" y="501"/>
                  </a:lnTo>
                  <a:lnTo>
                    <a:pt x="857" y="483"/>
                  </a:lnTo>
                  <a:lnTo>
                    <a:pt x="851" y="463"/>
                  </a:lnTo>
                  <a:lnTo>
                    <a:pt x="843" y="445"/>
                  </a:lnTo>
                  <a:lnTo>
                    <a:pt x="836" y="425"/>
                  </a:lnTo>
                  <a:lnTo>
                    <a:pt x="834" y="418"/>
                  </a:lnTo>
                  <a:lnTo>
                    <a:pt x="834" y="409"/>
                  </a:lnTo>
                  <a:lnTo>
                    <a:pt x="834" y="401"/>
                  </a:lnTo>
                  <a:lnTo>
                    <a:pt x="836" y="391"/>
                  </a:lnTo>
                  <a:lnTo>
                    <a:pt x="837" y="381"/>
                  </a:lnTo>
                  <a:lnTo>
                    <a:pt x="839" y="371"/>
                  </a:lnTo>
                  <a:lnTo>
                    <a:pt x="839" y="363"/>
                  </a:lnTo>
                  <a:lnTo>
                    <a:pt x="836" y="353"/>
                  </a:lnTo>
                  <a:lnTo>
                    <a:pt x="833" y="349"/>
                  </a:lnTo>
                  <a:lnTo>
                    <a:pt x="831" y="344"/>
                  </a:lnTo>
                  <a:lnTo>
                    <a:pt x="828" y="340"/>
                  </a:lnTo>
                  <a:lnTo>
                    <a:pt x="827" y="336"/>
                  </a:lnTo>
                  <a:lnTo>
                    <a:pt x="827" y="327"/>
                  </a:lnTo>
                  <a:lnTo>
                    <a:pt x="827" y="318"/>
                  </a:lnTo>
                  <a:lnTo>
                    <a:pt x="828" y="310"/>
                  </a:lnTo>
                  <a:lnTo>
                    <a:pt x="830" y="300"/>
                  </a:lnTo>
                  <a:lnTo>
                    <a:pt x="831" y="293"/>
                  </a:lnTo>
                  <a:lnTo>
                    <a:pt x="831" y="284"/>
                  </a:lnTo>
                  <a:lnTo>
                    <a:pt x="828" y="276"/>
                  </a:lnTo>
                  <a:lnTo>
                    <a:pt x="822" y="269"/>
                  </a:lnTo>
                  <a:lnTo>
                    <a:pt x="807" y="253"/>
                  </a:lnTo>
                  <a:lnTo>
                    <a:pt x="795" y="235"/>
                  </a:lnTo>
                  <a:lnTo>
                    <a:pt x="788" y="219"/>
                  </a:lnTo>
                  <a:lnTo>
                    <a:pt x="782" y="202"/>
                  </a:lnTo>
                  <a:lnTo>
                    <a:pt x="777" y="184"/>
                  </a:lnTo>
                  <a:lnTo>
                    <a:pt x="774" y="166"/>
                  </a:lnTo>
                  <a:lnTo>
                    <a:pt x="771" y="149"/>
                  </a:lnTo>
                  <a:lnTo>
                    <a:pt x="768" y="130"/>
                  </a:lnTo>
                  <a:lnTo>
                    <a:pt x="764" y="124"/>
                  </a:lnTo>
                  <a:lnTo>
                    <a:pt x="755" y="122"/>
                  </a:lnTo>
                  <a:lnTo>
                    <a:pt x="744" y="120"/>
                  </a:lnTo>
                  <a:lnTo>
                    <a:pt x="736" y="118"/>
                  </a:lnTo>
                  <a:lnTo>
                    <a:pt x="722" y="110"/>
                  </a:lnTo>
                  <a:lnTo>
                    <a:pt x="709" y="102"/>
                  </a:lnTo>
                  <a:lnTo>
                    <a:pt x="695" y="95"/>
                  </a:lnTo>
                  <a:lnTo>
                    <a:pt x="682" y="88"/>
                  </a:lnTo>
                  <a:lnTo>
                    <a:pt x="668" y="82"/>
                  </a:lnTo>
                  <a:lnTo>
                    <a:pt x="653" y="76"/>
                  </a:lnTo>
                  <a:lnTo>
                    <a:pt x="638" y="72"/>
                  </a:lnTo>
                  <a:lnTo>
                    <a:pt x="622" y="69"/>
                  </a:lnTo>
                  <a:lnTo>
                    <a:pt x="617" y="67"/>
                  </a:lnTo>
                  <a:lnTo>
                    <a:pt x="611" y="61"/>
                  </a:lnTo>
                  <a:lnTo>
                    <a:pt x="604" y="56"/>
                  </a:lnTo>
                  <a:lnTo>
                    <a:pt x="595" y="52"/>
                  </a:lnTo>
                  <a:lnTo>
                    <a:pt x="568" y="44"/>
                  </a:lnTo>
                  <a:lnTo>
                    <a:pt x="541" y="38"/>
                  </a:lnTo>
                  <a:lnTo>
                    <a:pt x="514" y="30"/>
                  </a:lnTo>
                  <a:lnTo>
                    <a:pt x="487" y="24"/>
                  </a:lnTo>
                  <a:lnTo>
                    <a:pt x="460" y="17"/>
                  </a:lnTo>
                  <a:lnTo>
                    <a:pt x="433" y="11"/>
                  </a:lnTo>
                  <a:lnTo>
                    <a:pt x="405" y="5"/>
                  </a:lnTo>
                  <a:lnTo>
                    <a:pt x="377" y="0"/>
                  </a:lnTo>
                  <a:lnTo>
                    <a:pt x="369" y="1"/>
                  </a:lnTo>
                  <a:lnTo>
                    <a:pt x="359" y="4"/>
                  </a:lnTo>
                  <a:lnTo>
                    <a:pt x="351" y="8"/>
                  </a:lnTo>
                  <a:lnTo>
                    <a:pt x="351" y="13"/>
                  </a:lnTo>
                  <a:lnTo>
                    <a:pt x="372" y="30"/>
                  </a:lnTo>
                  <a:lnTo>
                    <a:pt x="383" y="49"/>
                  </a:lnTo>
                  <a:lnTo>
                    <a:pt x="387" y="71"/>
                  </a:lnTo>
                  <a:lnTo>
                    <a:pt x="384" y="93"/>
                  </a:lnTo>
                  <a:lnTo>
                    <a:pt x="377" y="115"/>
                  </a:lnTo>
                  <a:lnTo>
                    <a:pt x="368" y="137"/>
                  </a:lnTo>
                  <a:lnTo>
                    <a:pt x="357" y="157"/>
                  </a:lnTo>
                  <a:lnTo>
                    <a:pt x="350" y="177"/>
                  </a:lnTo>
                  <a:lnTo>
                    <a:pt x="342" y="196"/>
                  </a:lnTo>
                  <a:lnTo>
                    <a:pt x="336" y="216"/>
                  </a:lnTo>
                  <a:lnTo>
                    <a:pt x="330" y="234"/>
                  </a:lnTo>
                  <a:lnTo>
                    <a:pt x="326" y="253"/>
                  </a:lnTo>
                  <a:lnTo>
                    <a:pt x="321" y="271"/>
                  </a:lnTo>
                  <a:lnTo>
                    <a:pt x="318" y="289"/>
                  </a:lnTo>
                  <a:lnTo>
                    <a:pt x="315" y="307"/>
                  </a:lnTo>
                  <a:lnTo>
                    <a:pt x="312" y="325"/>
                  </a:lnTo>
                  <a:lnTo>
                    <a:pt x="311" y="342"/>
                  </a:lnTo>
                  <a:lnTo>
                    <a:pt x="308" y="361"/>
                  </a:lnTo>
                  <a:lnTo>
                    <a:pt x="306" y="378"/>
                  </a:lnTo>
                  <a:lnTo>
                    <a:pt x="305" y="396"/>
                  </a:lnTo>
                  <a:lnTo>
                    <a:pt x="303" y="415"/>
                  </a:lnTo>
                  <a:lnTo>
                    <a:pt x="302" y="434"/>
                  </a:lnTo>
                  <a:lnTo>
                    <a:pt x="300" y="453"/>
                  </a:lnTo>
                  <a:lnTo>
                    <a:pt x="299" y="473"/>
                  </a:lnTo>
                  <a:lnTo>
                    <a:pt x="284" y="4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2" name="Freeform 1585"/>
            <p:cNvSpPr>
              <a:spLocks/>
            </p:cNvSpPr>
            <p:nvPr/>
          </p:nvSpPr>
          <p:spPr bwMode="auto">
            <a:xfrm>
              <a:off x="1035" y="2336"/>
              <a:ext cx="36" cy="113"/>
            </a:xfrm>
            <a:custGeom>
              <a:avLst/>
              <a:gdLst>
                <a:gd name="T0" fmla="*/ 0 w 108"/>
                <a:gd name="T1" fmla="*/ 0 h 227"/>
                <a:gd name="T2" fmla="*/ 0 w 108"/>
                <a:gd name="T3" fmla="*/ 0 h 227"/>
                <a:gd name="T4" fmla="*/ 0 w 108"/>
                <a:gd name="T5" fmla="*/ 0 h 227"/>
                <a:gd name="T6" fmla="*/ 0 w 108"/>
                <a:gd name="T7" fmla="*/ 0 h 227"/>
                <a:gd name="T8" fmla="*/ 0 w 108"/>
                <a:gd name="T9" fmla="*/ 0 h 227"/>
                <a:gd name="T10" fmla="*/ 0 w 108"/>
                <a:gd name="T11" fmla="*/ 0 h 227"/>
                <a:gd name="T12" fmla="*/ 0 w 108"/>
                <a:gd name="T13" fmla="*/ 0 h 227"/>
                <a:gd name="T14" fmla="*/ 0 w 108"/>
                <a:gd name="T15" fmla="*/ 0 h 227"/>
                <a:gd name="T16" fmla="*/ 0 w 108"/>
                <a:gd name="T17" fmla="*/ 0 h 227"/>
                <a:gd name="T18" fmla="*/ 0 w 108"/>
                <a:gd name="T19" fmla="*/ 0 h 227"/>
                <a:gd name="T20" fmla="*/ 0 w 108"/>
                <a:gd name="T21" fmla="*/ 0 h 227"/>
                <a:gd name="T22" fmla="*/ 0 w 108"/>
                <a:gd name="T23" fmla="*/ 0 h 227"/>
                <a:gd name="T24" fmla="*/ 0 w 108"/>
                <a:gd name="T25" fmla="*/ 0 h 227"/>
                <a:gd name="T26" fmla="*/ 0 w 108"/>
                <a:gd name="T27" fmla="*/ 0 h 227"/>
                <a:gd name="T28" fmla="*/ 0 w 108"/>
                <a:gd name="T29" fmla="*/ 0 h 227"/>
                <a:gd name="T30" fmla="*/ 0 w 108"/>
                <a:gd name="T31" fmla="*/ 0 h 227"/>
                <a:gd name="T32" fmla="*/ 0 w 108"/>
                <a:gd name="T33" fmla="*/ 0 h 227"/>
                <a:gd name="T34" fmla="*/ 0 w 108"/>
                <a:gd name="T35" fmla="*/ 0 h 227"/>
                <a:gd name="T36" fmla="*/ 0 w 108"/>
                <a:gd name="T37" fmla="*/ 0 h 227"/>
                <a:gd name="T38" fmla="*/ 0 w 108"/>
                <a:gd name="T39" fmla="*/ 0 h 227"/>
                <a:gd name="T40" fmla="*/ 0 w 108"/>
                <a:gd name="T41" fmla="*/ 0 h 227"/>
                <a:gd name="T42" fmla="*/ 0 w 108"/>
                <a:gd name="T43" fmla="*/ 0 h 227"/>
                <a:gd name="T44" fmla="*/ 0 w 108"/>
                <a:gd name="T45" fmla="*/ 0 h 227"/>
                <a:gd name="T46" fmla="*/ 0 w 108"/>
                <a:gd name="T47" fmla="*/ 0 h 227"/>
                <a:gd name="T48" fmla="*/ 0 w 108"/>
                <a:gd name="T49" fmla="*/ 0 h 227"/>
                <a:gd name="T50" fmla="*/ 0 w 108"/>
                <a:gd name="T51" fmla="*/ 0 h 227"/>
                <a:gd name="T52" fmla="*/ 0 w 108"/>
                <a:gd name="T53" fmla="*/ 0 h 227"/>
                <a:gd name="T54" fmla="*/ 0 w 108"/>
                <a:gd name="T55" fmla="*/ 0 h 227"/>
                <a:gd name="T56" fmla="*/ 0 w 108"/>
                <a:gd name="T57" fmla="*/ 0 h 227"/>
                <a:gd name="T58" fmla="*/ 0 w 108"/>
                <a:gd name="T59" fmla="*/ 0 h 227"/>
                <a:gd name="T60" fmla="*/ 0 w 108"/>
                <a:gd name="T61" fmla="*/ 0 h 227"/>
                <a:gd name="T62" fmla="*/ 0 w 108"/>
                <a:gd name="T63" fmla="*/ 0 h 227"/>
                <a:gd name="T64" fmla="*/ 0 w 108"/>
                <a:gd name="T65" fmla="*/ 0 h 227"/>
                <a:gd name="T66" fmla="*/ 0 w 108"/>
                <a:gd name="T67" fmla="*/ 0 h 227"/>
                <a:gd name="T68" fmla="*/ 0 w 108"/>
                <a:gd name="T69" fmla="*/ 0 h 227"/>
                <a:gd name="T70" fmla="*/ 0 w 108"/>
                <a:gd name="T71" fmla="*/ 0 h 227"/>
                <a:gd name="T72" fmla="*/ 0 w 108"/>
                <a:gd name="T73" fmla="*/ 0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
                <a:gd name="T112" fmla="*/ 0 h 227"/>
                <a:gd name="T113" fmla="*/ 108 w 108"/>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 h="227">
                  <a:moveTo>
                    <a:pt x="0" y="4"/>
                  </a:moveTo>
                  <a:lnTo>
                    <a:pt x="0" y="4"/>
                  </a:lnTo>
                  <a:lnTo>
                    <a:pt x="9" y="18"/>
                  </a:lnTo>
                  <a:lnTo>
                    <a:pt x="18" y="31"/>
                  </a:lnTo>
                  <a:lnTo>
                    <a:pt x="26" y="44"/>
                  </a:lnTo>
                  <a:lnTo>
                    <a:pt x="33" y="57"/>
                  </a:lnTo>
                  <a:lnTo>
                    <a:pt x="41" y="71"/>
                  </a:lnTo>
                  <a:lnTo>
                    <a:pt x="48" y="85"/>
                  </a:lnTo>
                  <a:lnTo>
                    <a:pt x="54" y="99"/>
                  </a:lnTo>
                  <a:lnTo>
                    <a:pt x="60" y="113"/>
                  </a:lnTo>
                  <a:lnTo>
                    <a:pt x="66" y="127"/>
                  </a:lnTo>
                  <a:lnTo>
                    <a:pt x="72" y="141"/>
                  </a:lnTo>
                  <a:lnTo>
                    <a:pt x="77" y="155"/>
                  </a:lnTo>
                  <a:lnTo>
                    <a:pt x="81" y="169"/>
                  </a:lnTo>
                  <a:lnTo>
                    <a:pt x="85" y="184"/>
                  </a:lnTo>
                  <a:lnTo>
                    <a:pt x="90" y="198"/>
                  </a:lnTo>
                  <a:lnTo>
                    <a:pt x="93" y="213"/>
                  </a:lnTo>
                  <a:lnTo>
                    <a:pt x="96" y="227"/>
                  </a:lnTo>
                  <a:lnTo>
                    <a:pt x="108" y="225"/>
                  </a:lnTo>
                  <a:lnTo>
                    <a:pt x="105" y="211"/>
                  </a:lnTo>
                  <a:lnTo>
                    <a:pt x="102" y="195"/>
                  </a:lnTo>
                  <a:lnTo>
                    <a:pt x="97" y="181"/>
                  </a:lnTo>
                  <a:lnTo>
                    <a:pt x="93" y="167"/>
                  </a:lnTo>
                  <a:lnTo>
                    <a:pt x="88" y="153"/>
                  </a:lnTo>
                  <a:lnTo>
                    <a:pt x="84" y="139"/>
                  </a:lnTo>
                  <a:lnTo>
                    <a:pt x="78" y="125"/>
                  </a:lnTo>
                  <a:lnTo>
                    <a:pt x="72" y="111"/>
                  </a:lnTo>
                  <a:lnTo>
                    <a:pt x="66" y="97"/>
                  </a:lnTo>
                  <a:lnTo>
                    <a:pt x="60" y="83"/>
                  </a:lnTo>
                  <a:lnTo>
                    <a:pt x="53" y="69"/>
                  </a:lnTo>
                  <a:lnTo>
                    <a:pt x="45" y="55"/>
                  </a:lnTo>
                  <a:lnTo>
                    <a:pt x="38" y="42"/>
                  </a:lnTo>
                  <a:lnTo>
                    <a:pt x="30" y="27"/>
                  </a:lnTo>
                  <a:lnTo>
                    <a:pt x="21" y="14"/>
                  </a:lnTo>
                  <a:lnTo>
                    <a:pt x="12"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3" name="Freeform 1586"/>
            <p:cNvSpPr>
              <a:spLocks/>
            </p:cNvSpPr>
            <p:nvPr/>
          </p:nvSpPr>
          <p:spPr bwMode="auto">
            <a:xfrm>
              <a:off x="1026" y="2318"/>
              <a:ext cx="13" cy="20"/>
            </a:xfrm>
            <a:custGeom>
              <a:avLst/>
              <a:gdLst>
                <a:gd name="T0" fmla="*/ 0 w 39"/>
                <a:gd name="T1" fmla="*/ 0 h 41"/>
                <a:gd name="T2" fmla="*/ 0 w 39"/>
                <a:gd name="T3" fmla="*/ 0 h 41"/>
                <a:gd name="T4" fmla="*/ 0 w 39"/>
                <a:gd name="T5" fmla="*/ 0 h 41"/>
                <a:gd name="T6" fmla="*/ 0 w 39"/>
                <a:gd name="T7" fmla="*/ 0 h 41"/>
                <a:gd name="T8" fmla="*/ 0 w 39"/>
                <a:gd name="T9" fmla="*/ 0 h 41"/>
                <a:gd name="T10" fmla="*/ 0 w 39"/>
                <a:gd name="T11" fmla="*/ 0 h 41"/>
                <a:gd name="T12" fmla="*/ 0 w 39"/>
                <a:gd name="T13" fmla="*/ 0 h 41"/>
                <a:gd name="T14" fmla="*/ 0 w 39"/>
                <a:gd name="T15" fmla="*/ 0 h 41"/>
                <a:gd name="T16" fmla="*/ 0 w 39"/>
                <a:gd name="T17" fmla="*/ 0 h 41"/>
                <a:gd name="T18" fmla="*/ 0 w 39"/>
                <a:gd name="T19" fmla="*/ 0 h 41"/>
                <a:gd name="T20" fmla="*/ 0 w 39"/>
                <a:gd name="T21" fmla="*/ 0 h 41"/>
                <a:gd name="T22" fmla="*/ 0 w 39"/>
                <a:gd name="T23" fmla="*/ 0 h 41"/>
                <a:gd name="T24" fmla="*/ 0 w 39"/>
                <a:gd name="T25" fmla="*/ 0 h 41"/>
                <a:gd name="T26" fmla="*/ 0 w 39"/>
                <a:gd name="T27" fmla="*/ 0 h 41"/>
                <a:gd name="T28" fmla="*/ 0 w 39"/>
                <a:gd name="T29" fmla="*/ 0 h 41"/>
                <a:gd name="T30" fmla="*/ 0 w 39"/>
                <a:gd name="T31" fmla="*/ 0 h 41"/>
                <a:gd name="T32" fmla="*/ 0 w 39"/>
                <a:gd name="T33" fmla="*/ 0 h 41"/>
                <a:gd name="T34" fmla="*/ 0 w 39"/>
                <a:gd name="T35" fmla="*/ 0 h 41"/>
                <a:gd name="T36" fmla="*/ 0 w 39"/>
                <a:gd name="T37" fmla="*/ 0 h 41"/>
                <a:gd name="T38" fmla="*/ 0 w 39"/>
                <a:gd name="T39" fmla="*/ 0 h 41"/>
                <a:gd name="T40" fmla="*/ 0 w 39"/>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41"/>
                <a:gd name="T65" fmla="*/ 39 w 39"/>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41">
                  <a:moveTo>
                    <a:pt x="0" y="4"/>
                  </a:moveTo>
                  <a:lnTo>
                    <a:pt x="0" y="4"/>
                  </a:lnTo>
                  <a:lnTo>
                    <a:pt x="3" y="9"/>
                  </a:lnTo>
                  <a:lnTo>
                    <a:pt x="8" y="14"/>
                  </a:lnTo>
                  <a:lnTo>
                    <a:pt x="12" y="19"/>
                  </a:lnTo>
                  <a:lnTo>
                    <a:pt x="14" y="23"/>
                  </a:lnTo>
                  <a:lnTo>
                    <a:pt x="18" y="28"/>
                  </a:lnTo>
                  <a:lnTo>
                    <a:pt x="23" y="33"/>
                  </a:lnTo>
                  <a:lnTo>
                    <a:pt x="24" y="37"/>
                  </a:lnTo>
                  <a:lnTo>
                    <a:pt x="27" y="41"/>
                  </a:lnTo>
                  <a:lnTo>
                    <a:pt x="39" y="37"/>
                  </a:lnTo>
                  <a:lnTo>
                    <a:pt x="36" y="33"/>
                  </a:lnTo>
                  <a:lnTo>
                    <a:pt x="32" y="28"/>
                  </a:lnTo>
                  <a:lnTo>
                    <a:pt x="27" y="24"/>
                  </a:lnTo>
                  <a:lnTo>
                    <a:pt x="26" y="19"/>
                  </a:lnTo>
                  <a:lnTo>
                    <a:pt x="21" y="14"/>
                  </a:lnTo>
                  <a:lnTo>
                    <a:pt x="17" y="10"/>
                  </a:lnTo>
                  <a:lnTo>
                    <a:pt x="15" y="4"/>
                  </a:lnTo>
                  <a:lnTo>
                    <a:pt x="12"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4" name="Freeform 1587"/>
            <p:cNvSpPr>
              <a:spLocks/>
            </p:cNvSpPr>
            <p:nvPr/>
          </p:nvSpPr>
          <p:spPr bwMode="auto">
            <a:xfrm>
              <a:off x="1013" y="2274"/>
              <a:ext cx="17" cy="46"/>
            </a:xfrm>
            <a:custGeom>
              <a:avLst/>
              <a:gdLst>
                <a:gd name="T0" fmla="*/ 0 w 52"/>
                <a:gd name="T1" fmla="*/ 1 h 90"/>
                <a:gd name="T2" fmla="*/ 0 w 52"/>
                <a:gd name="T3" fmla="*/ 1 h 90"/>
                <a:gd name="T4" fmla="*/ 0 w 52"/>
                <a:gd name="T5" fmla="*/ 1 h 90"/>
                <a:gd name="T6" fmla="*/ 0 w 52"/>
                <a:gd name="T7" fmla="*/ 1 h 90"/>
                <a:gd name="T8" fmla="*/ 0 w 52"/>
                <a:gd name="T9" fmla="*/ 1 h 90"/>
                <a:gd name="T10" fmla="*/ 0 w 52"/>
                <a:gd name="T11" fmla="*/ 1 h 90"/>
                <a:gd name="T12" fmla="*/ 0 w 52"/>
                <a:gd name="T13" fmla="*/ 1 h 90"/>
                <a:gd name="T14" fmla="*/ 0 w 52"/>
                <a:gd name="T15" fmla="*/ 1 h 90"/>
                <a:gd name="T16" fmla="*/ 0 w 52"/>
                <a:gd name="T17" fmla="*/ 1 h 90"/>
                <a:gd name="T18" fmla="*/ 0 w 52"/>
                <a:gd name="T19" fmla="*/ 1 h 90"/>
                <a:gd name="T20" fmla="*/ 0 w 52"/>
                <a:gd name="T21" fmla="*/ 1 h 90"/>
                <a:gd name="T22" fmla="*/ 0 w 52"/>
                <a:gd name="T23" fmla="*/ 1 h 90"/>
                <a:gd name="T24" fmla="*/ 0 w 52"/>
                <a:gd name="T25" fmla="*/ 1 h 90"/>
                <a:gd name="T26" fmla="*/ 0 w 52"/>
                <a:gd name="T27" fmla="*/ 1 h 90"/>
                <a:gd name="T28" fmla="*/ 0 w 52"/>
                <a:gd name="T29" fmla="*/ 1 h 90"/>
                <a:gd name="T30" fmla="*/ 0 w 52"/>
                <a:gd name="T31" fmla="*/ 1 h 90"/>
                <a:gd name="T32" fmla="*/ 0 w 52"/>
                <a:gd name="T33" fmla="*/ 1 h 90"/>
                <a:gd name="T34" fmla="*/ 0 w 52"/>
                <a:gd name="T35" fmla="*/ 1 h 90"/>
                <a:gd name="T36" fmla="*/ 0 w 52"/>
                <a:gd name="T37" fmla="*/ 1 h 90"/>
                <a:gd name="T38" fmla="*/ 0 w 52"/>
                <a:gd name="T39" fmla="*/ 1 h 90"/>
                <a:gd name="T40" fmla="*/ 0 w 52"/>
                <a:gd name="T41" fmla="*/ 1 h 90"/>
                <a:gd name="T42" fmla="*/ 0 w 52"/>
                <a:gd name="T43" fmla="*/ 0 h 90"/>
                <a:gd name="T44" fmla="*/ 0 w 52"/>
                <a:gd name="T45" fmla="*/ 1 h 90"/>
                <a:gd name="T46" fmla="*/ 0 w 52"/>
                <a:gd name="T47" fmla="*/ 1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90"/>
                <a:gd name="T74" fmla="*/ 52 w 52"/>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90">
                  <a:moveTo>
                    <a:pt x="7" y="11"/>
                  </a:moveTo>
                  <a:lnTo>
                    <a:pt x="0" y="6"/>
                  </a:lnTo>
                  <a:lnTo>
                    <a:pt x="1" y="19"/>
                  </a:lnTo>
                  <a:lnTo>
                    <a:pt x="4" y="30"/>
                  </a:lnTo>
                  <a:lnTo>
                    <a:pt x="9" y="40"/>
                  </a:lnTo>
                  <a:lnTo>
                    <a:pt x="13" y="52"/>
                  </a:lnTo>
                  <a:lnTo>
                    <a:pt x="21" y="61"/>
                  </a:lnTo>
                  <a:lnTo>
                    <a:pt x="27" y="71"/>
                  </a:lnTo>
                  <a:lnTo>
                    <a:pt x="34" y="81"/>
                  </a:lnTo>
                  <a:lnTo>
                    <a:pt x="40" y="90"/>
                  </a:lnTo>
                  <a:lnTo>
                    <a:pt x="52" y="86"/>
                  </a:lnTo>
                  <a:lnTo>
                    <a:pt x="46" y="76"/>
                  </a:lnTo>
                  <a:lnTo>
                    <a:pt x="39" y="67"/>
                  </a:lnTo>
                  <a:lnTo>
                    <a:pt x="33" y="57"/>
                  </a:lnTo>
                  <a:lnTo>
                    <a:pt x="25" y="47"/>
                  </a:lnTo>
                  <a:lnTo>
                    <a:pt x="21" y="38"/>
                  </a:lnTo>
                  <a:lnTo>
                    <a:pt x="16" y="28"/>
                  </a:lnTo>
                  <a:lnTo>
                    <a:pt x="13" y="17"/>
                  </a:lnTo>
                  <a:lnTo>
                    <a:pt x="12" y="6"/>
                  </a:lnTo>
                  <a:lnTo>
                    <a:pt x="4" y="2"/>
                  </a:lnTo>
                  <a:lnTo>
                    <a:pt x="12" y="6"/>
                  </a:lnTo>
                  <a:lnTo>
                    <a:pt x="12" y="0"/>
                  </a:lnTo>
                  <a:lnTo>
                    <a:pt x="4" y="2"/>
                  </a:lnTo>
                  <a:lnTo>
                    <a:pt x="7"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5" name="Freeform 1588"/>
            <p:cNvSpPr>
              <a:spLocks/>
            </p:cNvSpPr>
            <p:nvPr/>
          </p:nvSpPr>
          <p:spPr bwMode="auto">
            <a:xfrm>
              <a:off x="984" y="2275"/>
              <a:ext cx="31" cy="42"/>
            </a:xfrm>
            <a:custGeom>
              <a:avLst/>
              <a:gdLst>
                <a:gd name="T0" fmla="*/ 0 w 94"/>
                <a:gd name="T1" fmla="*/ 1 h 82"/>
                <a:gd name="T2" fmla="*/ 0 w 94"/>
                <a:gd name="T3" fmla="*/ 1 h 82"/>
                <a:gd name="T4" fmla="*/ 0 w 94"/>
                <a:gd name="T5" fmla="*/ 1 h 82"/>
                <a:gd name="T6" fmla="*/ 0 w 94"/>
                <a:gd name="T7" fmla="*/ 1 h 82"/>
                <a:gd name="T8" fmla="*/ 0 w 94"/>
                <a:gd name="T9" fmla="*/ 1 h 82"/>
                <a:gd name="T10" fmla="*/ 0 w 94"/>
                <a:gd name="T11" fmla="*/ 1 h 82"/>
                <a:gd name="T12" fmla="*/ 0 w 94"/>
                <a:gd name="T13" fmla="*/ 1 h 82"/>
                <a:gd name="T14" fmla="*/ 0 w 94"/>
                <a:gd name="T15" fmla="*/ 1 h 82"/>
                <a:gd name="T16" fmla="*/ 0 w 94"/>
                <a:gd name="T17" fmla="*/ 1 h 82"/>
                <a:gd name="T18" fmla="*/ 0 w 94"/>
                <a:gd name="T19" fmla="*/ 1 h 82"/>
                <a:gd name="T20" fmla="*/ 0 w 94"/>
                <a:gd name="T21" fmla="*/ 0 h 82"/>
                <a:gd name="T22" fmla="*/ 0 w 94"/>
                <a:gd name="T23" fmla="*/ 1 h 82"/>
                <a:gd name="T24" fmla="*/ 0 w 94"/>
                <a:gd name="T25" fmla="*/ 1 h 82"/>
                <a:gd name="T26" fmla="*/ 0 w 94"/>
                <a:gd name="T27" fmla="*/ 1 h 82"/>
                <a:gd name="T28" fmla="*/ 0 w 94"/>
                <a:gd name="T29" fmla="*/ 1 h 82"/>
                <a:gd name="T30" fmla="*/ 0 w 94"/>
                <a:gd name="T31" fmla="*/ 1 h 82"/>
                <a:gd name="T32" fmla="*/ 0 w 94"/>
                <a:gd name="T33" fmla="*/ 1 h 82"/>
                <a:gd name="T34" fmla="*/ 0 w 94"/>
                <a:gd name="T35" fmla="*/ 1 h 82"/>
                <a:gd name="T36" fmla="*/ 0 w 94"/>
                <a:gd name="T37" fmla="*/ 1 h 82"/>
                <a:gd name="T38" fmla="*/ 0 w 94"/>
                <a:gd name="T39" fmla="*/ 1 h 82"/>
                <a:gd name="T40" fmla="*/ 0 w 94"/>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82"/>
                <a:gd name="T65" fmla="*/ 94 w 94"/>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82">
                  <a:moveTo>
                    <a:pt x="12" y="82"/>
                  </a:moveTo>
                  <a:lnTo>
                    <a:pt x="12" y="82"/>
                  </a:lnTo>
                  <a:lnTo>
                    <a:pt x="21" y="70"/>
                  </a:lnTo>
                  <a:lnTo>
                    <a:pt x="29" y="58"/>
                  </a:lnTo>
                  <a:lnTo>
                    <a:pt x="36" y="47"/>
                  </a:lnTo>
                  <a:lnTo>
                    <a:pt x="45" y="37"/>
                  </a:lnTo>
                  <a:lnTo>
                    <a:pt x="56" y="28"/>
                  </a:lnTo>
                  <a:lnTo>
                    <a:pt x="68" y="19"/>
                  </a:lnTo>
                  <a:lnTo>
                    <a:pt x="79" y="14"/>
                  </a:lnTo>
                  <a:lnTo>
                    <a:pt x="94" y="9"/>
                  </a:lnTo>
                  <a:lnTo>
                    <a:pt x="91" y="0"/>
                  </a:lnTo>
                  <a:lnTo>
                    <a:pt x="74" y="5"/>
                  </a:lnTo>
                  <a:lnTo>
                    <a:pt x="59" y="13"/>
                  </a:lnTo>
                  <a:lnTo>
                    <a:pt x="47" y="22"/>
                  </a:lnTo>
                  <a:lnTo>
                    <a:pt x="36" y="32"/>
                  </a:lnTo>
                  <a:lnTo>
                    <a:pt x="27" y="43"/>
                  </a:lnTo>
                  <a:lnTo>
                    <a:pt x="17" y="54"/>
                  </a:lnTo>
                  <a:lnTo>
                    <a:pt x="9" y="66"/>
                  </a:lnTo>
                  <a:lnTo>
                    <a:pt x="0" y="78"/>
                  </a:lnTo>
                  <a:lnTo>
                    <a:pt x="12"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6" name="Freeform 1589"/>
            <p:cNvSpPr>
              <a:spLocks/>
            </p:cNvSpPr>
            <p:nvPr/>
          </p:nvSpPr>
          <p:spPr bwMode="auto">
            <a:xfrm>
              <a:off x="978" y="2314"/>
              <a:ext cx="10" cy="11"/>
            </a:xfrm>
            <a:custGeom>
              <a:avLst/>
              <a:gdLst>
                <a:gd name="T0" fmla="*/ 0 w 31"/>
                <a:gd name="T1" fmla="*/ 1 h 21"/>
                <a:gd name="T2" fmla="*/ 0 w 31"/>
                <a:gd name="T3" fmla="*/ 1 h 21"/>
                <a:gd name="T4" fmla="*/ 0 w 31"/>
                <a:gd name="T5" fmla="*/ 1 h 21"/>
                <a:gd name="T6" fmla="*/ 0 w 31"/>
                <a:gd name="T7" fmla="*/ 1 h 21"/>
                <a:gd name="T8" fmla="*/ 0 w 31"/>
                <a:gd name="T9" fmla="*/ 1 h 21"/>
                <a:gd name="T10" fmla="*/ 0 w 31"/>
                <a:gd name="T11" fmla="*/ 1 h 21"/>
                <a:gd name="T12" fmla="*/ 0 w 31"/>
                <a:gd name="T13" fmla="*/ 0 h 21"/>
                <a:gd name="T14" fmla="*/ 0 w 31"/>
                <a:gd name="T15" fmla="*/ 1 h 21"/>
                <a:gd name="T16" fmla="*/ 0 w 31"/>
                <a:gd name="T17" fmla="*/ 1 h 21"/>
                <a:gd name="T18" fmla="*/ 0 w 31"/>
                <a:gd name="T19" fmla="*/ 1 h 21"/>
                <a:gd name="T20" fmla="*/ 0 w 31"/>
                <a:gd name="T21" fmla="*/ 1 h 21"/>
                <a:gd name="T22" fmla="*/ 0 w 31"/>
                <a:gd name="T23" fmla="*/ 1 h 21"/>
                <a:gd name="T24" fmla="*/ 0 w 31"/>
                <a:gd name="T25" fmla="*/ 1 h 21"/>
                <a:gd name="T26" fmla="*/ 0 w 31"/>
                <a:gd name="T27" fmla="*/ 1 h 21"/>
                <a:gd name="T28" fmla="*/ 0 w 31"/>
                <a:gd name="T29" fmla="*/ 1 h 21"/>
                <a:gd name="T30" fmla="*/ 0 w 31"/>
                <a:gd name="T31" fmla="*/ 1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21"/>
                <a:gd name="T50" fmla="*/ 31 w 31"/>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21">
                  <a:moveTo>
                    <a:pt x="12" y="20"/>
                  </a:moveTo>
                  <a:lnTo>
                    <a:pt x="12" y="19"/>
                  </a:lnTo>
                  <a:lnTo>
                    <a:pt x="13" y="17"/>
                  </a:lnTo>
                  <a:lnTo>
                    <a:pt x="18" y="13"/>
                  </a:lnTo>
                  <a:lnTo>
                    <a:pt x="25" y="8"/>
                  </a:lnTo>
                  <a:lnTo>
                    <a:pt x="31" y="4"/>
                  </a:lnTo>
                  <a:lnTo>
                    <a:pt x="19" y="0"/>
                  </a:lnTo>
                  <a:lnTo>
                    <a:pt x="16" y="2"/>
                  </a:lnTo>
                  <a:lnTo>
                    <a:pt x="9" y="6"/>
                  </a:lnTo>
                  <a:lnTo>
                    <a:pt x="1" y="13"/>
                  </a:lnTo>
                  <a:lnTo>
                    <a:pt x="0" y="21"/>
                  </a:lnTo>
                  <a:lnTo>
                    <a:pt x="0" y="20"/>
                  </a:lnTo>
                  <a:lnTo>
                    <a:pt x="12" y="20"/>
                  </a:lnTo>
                  <a:lnTo>
                    <a:pt x="12" y="19"/>
                  </a:lnTo>
                  <a:lnTo>
                    <a:pt x="1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7" name="Freeform 1590"/>
            <p:cNvSpPr>
              <a:spLocks/>
            </p:cNvSpPr>
            <p:nvPr/>
          </p:nvSpPr>
          <p:spPr bwMode="auto">
            <a:xfrm>
              <a:off x="973" y="2325"/>
              <a:ext cx="9" cy="50"/>
            </a:xfrm>
            <a:custGeom>
              <a:avLst/>
              <a:gdLst>
                <a:gd name="T0" fmla="*/ 0 w 28"/>
                <a:gd name="T1" fmla="*/ 0 h 101"/>
                <a:gd name="T2" fmla="*/ 0 w 28"/>
                <a:gd name="T3" fmla="*/ 0 h 101"/>
                <a:gd name="T4" fmla="*/ 0 w 28"/>
                <a:gd name="T5" fmla="*/ 0 h 101"/>
                <a:gd name="T6" fmla="*/ 0 w 28"/>
                <a:gd name="T7" fmla="*/ 0 h 101"/>
                <a:gd name="T8" fmla="*/ 0 w 28"/>
                <a:gd name="T9" fmla="*/ 0 h 101"/>
                <a:gd name="T10" fmla="*/ 0 w 28"/>
                <a:gd name="T11" fmla="*/ 0 h 101"/>
                <a:gd name="T12" fmla="*/ 0 w 28"/>
                <a:gd name="T13" fmla="*/ 0 h 101"/>
                <a:gd name="T14" fmla="*/ 0 w 28"/>
                <a:gd name="T15" fmla="*/ 0 h 101"/>
                <a:gd name="T16" fmla="*/ 0 w 28"/>
                <a:gd name="T17" fmla="*/ 0 h 101"/>
                <a:gd name="T18" fmla="*/ 0 w 28"/>
                <a:gd name="T19" fmla="*/ 0 h 101"/>
                <a:gd name="T20" fmla="*/ 0 w 28"/>
                <a:gd name="T21" fmla="*/ 0 h 101"/>
                <a:gd name="T22" fmla="*/ 0 w 28"/>
                <a:gd name="T23" fmla="*/ 0 h 101"/>
                <a:gd name="T24" fmla="*/ 0 w 28"/>
                <a:gd name="T25" fmla="*/ 0 h 101"/>
                <a:gd name="T26" fmla="*/ 0 w 28"/>
                <a:gd name="T27" fmla="*/ 0 h 101"/>
                <a:gd name="T28" fmla="*/ 0 w 28"/>
                <a:gd name="T29" fmla="*/ 0 h 101"/>
                <a:gd name="T30" fmla="*/ 0 w 28"/>
                <a:gd name="T31" fmla="*/ 0 h 101"/>
                <a:gd name="T32" fmla="*/ 0 w 28"/>
                <a:gd name="T33" fmla="*/ 0 h 101"/>
                <a:gd name="T34" fmla="*/ 0 w 28"/>
                <a:gd name="T35" fmla="*/ 0 h 101"/>
                <a:gd name="T36" fmla="*/ 0 w 28"/>
                <a:gd name="T37" fmla="*/ 0 h 101"/>
                <a:gd name="T38" fmla="*/ 0 w 28"/>
                <a:gd name="T39" fmla="*/ 0 h 101"/>
                <a:gd name="T40" fmla="*/ 0 w 28"/>
                <a:gd name="T41" fmla="*/ 0 h 101"/>
                <a:gd name="T42" fmla="*/ 0 w 28"/>
                <a:gd name="T43" fmla="*/ 0 h 101"/>
                <a:gd name="T44" fmla="*/ 0 w 28"/>
                <a:gd name="T45" fmla="*/ 0 h 101"/>
                <a:gd name="T46" fmla="*/ 0 w 28"/>
                <a:gd name="T47" fmla="*/ 0 h 1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101"/>
                <a:gd name="T74" fmla="*/ 28 w 28"/>
                <a:gd name="T75" fmla="*/ 101 h 1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101">
                  <a:moveTo>
                    <a:pt x="9" y="92"/>
                  </a:moveTo>
                  <a:lnTo>
                    <a:pt x="12" y="96"/>
                  </a:lnTo>
                  <a:lnTo>
                    <a:pt x="12" y="89"/>
                  </a:lnTo>
                  <a:lnTo>
                    <a:pt x="13" y="82"/>
                  </a:lnTo>
                  <a:lnTo>
                    <a:pt x="18" y="75"/>
                  </a:lnTo>
                  <a:lnTo>
                    <a:pt x="21" y="65"/>
                  </a:lnTo>
                  <a:lnTo>
                    <a:pt x="25" y="54"/>
                  </a:lnTo>
                  <a:lnTo>
                    <a:pt x="27" y="40"/>
                  </a:lnTo>
                  <a:lnTo>
                    <a:pt x="28" y="22"/>
                  </a:lnTo>
                  <a:lnTo>
                    <a:pt x="27" y="0"/>
                  </a:lnTo>
                  <a:lnTo>
                    <a:pt x="15" y="0"/>
                  </a:lnTo>
                  <a:lnTo>
                    <a:pt x="16" y="22"/>
                  </a:lnTo>
                  <a:lnTo>
                    <a:pt x="15" y="40"/>
                  </a:lnTo>
                  <a:lnTo>
                    <a:pt x="13" y="52"/>
                  </a:lnTo>
                  <a:lnTo>
                    <a:pt x="9" y="63"/>
                  </a:lnTo>
                  <a:lnTo>
                    <a:pt x="6" y="73"/>
                  </a:lnTo>
                  <a:lnTo>
                    <a:pt x="1" y="80"/>
                  </a:lnTo>
                  <a:lnTo>
                    <a:pt x="0" y="89"/>
                  </a:lnTo>
                  <a:lnTo>
                    <a:pt x="0" y="96"/>
                  </a:lnTo>
                  <a:lnTo>
                    <a:pt x="3" y="101"/>
                  </a:lnTo>
                  <a:lnTo>
                    <a:pt x="0" y="96"/>
                  </a:lnTo>
                  <a:lnTo>
                    <a:pt x="0" y="100"/>
                  </a:lnTo>
                  <a:lnTo>
                    <a:pt x="3" y="101"/>
                  </a:lnTo>
                  <a:lnTo>
                    <a:pt x="9"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8" name="Freeform 1591"/>
            <p:cNvSpPr>
              <a:spLocks/>
            </p:cNvSpPr>
            <p:nvPr/>
          </p:nvSpPr>
          <p:spPr bwMode="auto">
            <a:xfrm>
              <a:off x="974" y="2371"/>
              <a:ext cx="6" cy="10"/>
            </a:xfrm>
            <a:custGeom>
              <a:avLst/>
              <a:gdLst>
                <a:gd name="T0" fmla="*/ 0 w 19"/>
                <a:gd name="T1" fmla="*/ 0 h 22"/>
                <a:gd name="T2" fmla="*/ 0 w 19"/>
                <a:gd name="T3" fmla="*/ 0 h 22"/>
                <a:gd name="T4" fmla="*/ 0 w 19"/>
                <a:gd name="T5" fmla="*/ 0 h 22"/>
                <a:gd name="T6" fmla="*/ 0 w 19"/>
                <a:gd name="T7" fmla="*/ 0 h 22"/>
                <a:gd name="T8" fmla="*/ 0 w 19"/>
                <a:gd name="T9" fmla="*/ 0 h 22"/>
                <a:gd name="T10" fmla="*/ 0 w 19"/>
                <a:gd name="T11" fmla="*/ 0 h 22"/>
                <a:gd name="T12" fmla="*/ 0 w 19"/>
                <a:gd name="T13" fmla="*/ 0 h 22"/>
                <a:gd name="T14" fmla="*/ 0 w 19"/>
                <a:gd name="T15" fmla="*/ 0 h 22"/>
                <a:gd name="T16" fmla="*/ 0 w 19"/>
                <a:gd name="T17" fmla="*/ 0 h 22"/>
                <a:gd name="T18" fmla="*/ 0 w 19"/>
                <a:gd name="T19" fmla="*/ 0 h 22"/>
                <a:gd name="T20" fmla="*/ 0 w 19"/>
                <a:gd name="T21" fmla="*/ 0 h 22"/>
                <a:gd name="T22" fmla="*/ 0 w 19"/>
                <a:gd name="T23" fmla="*/ 0 h 22"/>
                <a:gd name="T24" fmla="*/ 0 w 19"/>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2"/>
                <a:gd name="T41" fmla="*/ 19 w 1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2">
                  <a:moveTo>
                    <a:pt x="16" y="22"/>
                  </a:moveTo>
                  <a:lnTo>
                    <a:pt x="16" y="22"/>
                  </a:lnTo>
                  <a:lnTo>
                    <a:pt x="19" y="17"/>
                  </a:lnTo>
                  <a:lnTo>
                    <a:pt x="19" y="11"/>
                  </a:lnTo>
                  <a:lnTo>
                    <a:pt x="13" y="4"/>
                  </a:lnTo>
                  <a:lnTo>
                    <a:pt x="6" y="0"/>
                  </a:lnTo>
                  <a:lnTo>
                    <a:pt x="0" y="9"/>
                  </a:lnTo>
                  <a:lnTo>
                    <a:pt x="4" y="11"/>
                  </a:lnTo>
                  <a:lnTo>
                    <a:pt x="7" y="13"/>
                  </a:lnTo>
                  <a:lnTo>
                    <a:pt x="7" y="15"/>
                  </a:lnTo>
                  <a:lnTo>
                    <a:pt x="7" y="17"/>
                  </a:lnTo>
                  <a:lnTo>
                    <a:pt x="16"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9" name="Freeform 1592"/>
            <p:cNvSpPr>
              <a:spLocks/>
            </p:cNvSpPr>
            <p:nvPr/>
          </p:nvSpPr>
          <p:spPr bwMode="auto">
            <a:xfrm>
              <a:off x="974" y="2379"/>
              <a:ext cx="11" cy="23"/>
            </a:xfrm>
            <a:custGeom>
              <a:avLst/>
              <a:gdLst>
                <a:gd name="T0" fmla="*/ 0 w 34"/>
                <a:gd name="T1" fmla="*/ 0 h 47"/>
                <a:gd name="T2" fmla="*/ 0 w 34"/>
                <a:gd name="T3" fmla="*/ 0 h 47"/>
                <a:gd name="T4" fmla="*/ 0 w 34"/>
                <a:gd name="T5" fmla="*/ 0 h 47"/>
                <a:gd name="T6" fmla="*/ 0 w 34"/>
                <a:gd name="T7" fmla="*/ 0 h 47"/>
                <a:gd name="T8" fmla="*/ 0 w 34"/>
                <a:gd name="T9" fmla="*/ 0 h 47"/>
                <a:gd name="T10" fmla="*/ 0 w 34"/>
                <a:gd name="T11" fmla="*/ 0 h 47"/>
                <a:gd name="T12" fmla="*/ 0 w 34"/>
                <a:gd name="T13" fmla="*/ 0 h 47"/>
                <a:gd name="T14" fmla="*/ 0 w 34"/>
                <a:gd name="T15" fmla="*/ 0 h 47"/>
                <a:gd name="T16" fmla="*/ 0 w 34"/>
                <a:gd name="T17" fmla="*/ 0 h 47"/>
                <a:gd name="T18" fmla="*/ 0 w 34"/>
                <a:gd name="T19" fmla="*/ 0 h 47"/>
                <a:gd name="T20" fmla="*/ 0 w 34"/>
                <a:gd name="T21" fmla="*/ 0 h 47"/>
                <a:gd name="T22" fmla="*/ 0 w 34"/>
                <a:gd name="T23" fmla="*/ 0 h 47"/>
                <a:gd name="T24" fmla="*/ 0 w 34"/>
                <a:gd name="T25" fmla="*/ 0 h 47"/>
                <a:gd name="T26" fmla="*/ 0 w 34"/>
                <a:gd name="T27" fmla="*/ 0 h 47"/>
                <a:gd name="T28" fmla="*/ 0 w 34"/>
                <a:gd name="T29" fmla="*/ 0 h 47"/>
                <a:gd name="T30" fmla="*/ 0 w 34"/>
                <a:gd name="T31" fmla="*/ 0 h 47"/>
                <a:gd name="T32" fmla="*/ 0 w 34"/>
                <a:gd name="T33" fmla="*/ 0 h 47"/>
                <a:gd name="T34" fmla="*/ 0 w 34"/>
                <a:gd name="T35" fmla="*/ 0 h 47"/>
                <a:gd name="T36" fmla="*/ 0 w 34"/>
                <a:gd name="T37" fmla="*/ 0 h 47"/>
                <a:gd name="T38" fmla="*/ 0 w 34"/>
                <a:gd name="T39" fmla="*/ 0 h 47"/>
                <a:gd name="T40" fmla="*/ 0 w 34"/>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47"/>
                <a:gd name="T65" fmla="*/ 34 w 34"/>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47">
                  <a:moveTo>
                    <a:pt x="33" y="47"/>
                  </a:moveTo>
                  <a:lnTo>
                    <a:pt x="33" y="46"/>
                  </a:lnTo>
                  <a:lnTo>
                    <a:pt x="34" y="39"/>
                  </a:lnTo>
                  <a:lnTo>
                    <a:pt x="30" y="34"/>
                  </a:lnTo>
                  <a:lnTo>
                    <a:pt x="24" y="31"/>
                  </a:lnTo>
                  <a:lnTo>
                    <a:pt x="18" y="26"/>
                  </a:lnTo>
                  <a:lnTo>
                    <a:pt x="15" y="21"/>
                  </a:lnTo>
                  <a:lnTo>
                    <a:pt x="12" y="17"/>
                  </a:lnTo>
                  <a:lnTo>
                    <a:pt x="12" y="11"/>
                  </a:lnTo>
                  <a:lnTo>
                    <a:pt x="16" y="5"/>
                  </a:lnTo>
                  <a:lnTo>
                    <a:pt x="7" y="0"/>
                  </a:lnTo>
                  <a:lnTo>
                    <a:pt x="0" y="9"/>
                  </a:lnTo>
                  <a:lnTo>
                    <a:pt x="0" y="19"/>
                  </a:lnTo>
                  <a:lnTo>
                    <a:pt x="3" y="25"/>
                  </a:lnTo>
                  <a:lnTo>
                    <a:pt x="9" y="31"/>
                  </a:lnTo>
                  <a:lnTo>
                    <a:pt x="15" y="37"/>
                  </a:lnTo>
                  <a:lnTo>
                    <a:pt x="21" y="40"/>
                  </a:lnTo>
                  <a:lnTo>
                    <a:pt x="22" y="41"/>
                  </a:lnTo>
                  <a:lnTo>
                    <a:pt x="24" y="41"/>
                  </a:lnTo>
                  <a:lnTo>
                    <a:pt x="24" y="40"/>
                  </a:lnTo>
                  <a:lnTo>
                    <a:pt x="3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0" name="Freeform 1593"/>
            <p:cNvSpPr>
              <a:spLocks/>
            </p:cNvSpPr>
            <p:nvPr/>
          </p:nvSpPr>
          <p:spPr bwMode="auto">
            <a:xfrm>
              <a:off x="978" y="2399"/>
              <a:ext cx="7" cy="38"/>
            </a:xfrm>
            <a:custGeom>
              <a:avLst/>
              <a:gdLst>
                <a:gd name="T0" fmla="*/ 0 w 21"/>
                <a:gd name="T1" fmla="*/ 1 h 76"/>
                <a:gd name="T2" fmla="*/ 0 w 21"/>
                <a:gd name="T3" fmla="*/ 1 h 76"/>
                <a:gd name="T4" fmla="*/ 0 w 21"/>
                <a:gd name="T5" fmla="*/ 1 h 76"/>
                <a:gd name="T6" fmla="*/ 0 w 21"/>
                <a:gd name="T7" fmla="*/ 1 h 76"/>
                <a:gd name="T8" fmla="*/ 0 w 21"/>
                <a:gd name="T9" fmla="*/ 1 h 76"/>
                <a:gd name="T10" fmla="*/ 0 w 21"/>
                <a:gd name="T11" fmla="*/ 1 h 76"/>
                <a:gd name="T12" fmla="*/ 0 w 21"/>
                <a:gd name="T13" fmla="*/ 1 h 76"/>
                <a:gd name="T14" fmla="*/ 0 w 21"/>
                <a:gd name="T15" fmla="*/ 1 h 76"/>
                <a:gd name="T16" fmla="*/ 0 w 21"/>
                <a:gd name="T17" fmla="*/ 1 h 76"/>
                <a:gd name="T18" fmla="*/ 0 w 21"/>
                <a:gd name="T19" fmla="*/ 1 h 76"/>
                <a:gd name="T20" fmla="*/ 0 w 21"/>
                <a:gd name="T21" fmla="*/ 0 h 76"/>
                <a:gd name="T22" fmla="*/ 0 w 21"/>
                <a:gd name="T23" fmla="*/ 1 h 76"/>
                <a:gd name="T24" fmla="*/ 0 w 21"/>
                <a:gd name="T25" fmla="*/ 1 h 76"/>
                <a:gd name="T26" fmla="*/ 0 w 21"/>
                <a:gd name="T27" fmla="*/ 1 h 76"/>
                <a:gd name="T28" fmla="*/ 0 w 21"/>
                <a:gd name="T29" fmla="*/ 1 h 76"/>
                <a:gd name="T30" fmla="*/ 0 w 21"/>
                <a:gd name="T31" fmla="*/ 1 h 76"/>
                <a:gd name="T32" fmla="*/ 0 w 21"/>
                <a:gd name="T33" fmla="*/ 1 h 76"/>
                <a:gd name="T34" fmla="*/ 0 w 21"/>
                <a:gd name="T35" fmla="*/ 1 h 76"/>
                <a:gd name="T36" fmla="*/ 0 w 21"/>
                <a:gd name="T37" fmla="*/ 1 h 76"/>
                <a:gd name="T38" fmla="*/ 0 w 21"/>
                <a:gd name="T39" fmla="*/ 1 h 76"/>
                <a:gd name="T40" fmla="*/ 0 w 21"/>
                <a:gd name="T41" fmla="*/ 1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76"/>
                <a:gd name="T65" fmla="*/ 21 w 21"/>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76">
                  <a:moveTo>
                    <a:pt x="21" y="76"/>
                  </a:moveTo>
                  <a:lnTo>
                    <a:pt x="21" y="76"/>
                  </a:lnTo>
                  <a:lnTo>
                    <a:pt x="20" y="67"/>
                  </a:lnTo>
                  <a:lnTo>
                    <a:pt x="18" y="56"/>
                  </a:lnTo>
                  <a:lnTo>
                    <a:pt x="15" y="47"/>
                  </a:lnTo>
                  <a:lnTo>
                    <a:pt x="14" y="38"/>
                  </a:lnTo>
                  <a:lnTo>
                    <a:pt x="12" y="28"/>
                  </a:lnTo>
                  <a:lnTo>
                    <a:pt x="12" y="19"/>
                  </a:lnTo>
                  <a:lnTo>
                    <a:pt x="15" y="13"/>
                  </a:lnTo>
                  <a:lnTo>
                    <a:pt x="20" y="7"/>
                  </a:lnTo>
                  <a:lnTo>
                    <a:pt x="11" y="0"/>
                  </a:lnTo>
                  <a:lnTo>
                    <a:pt x="3" y="9"/>
                  </a:lnTo>
                  <a:lnTo>
                    <a:pt x="0" y="19"/>
                  </a:lnTo>
                  <a:lnTo>
                    <a:pt x="0" y="28"/>
                  </a:lnTo>
                  <a:lnTo>
                    <a:pt x="2" y="38"/>
                  </a:lnTo>
                  <a:lnTo>
                    <a:pt x="3" y="49"/>
                  </a:lnTo>
                  <a:lnTo>
                    <a:pt x="6" y="59"/>
                  </a:lnTo>
                  <a:lnTo>
                    <a:pt x="8" y="67"/>
                  </a:lnTo>
                  <a:lnTo>
                    <a:pt x="9" y="76"/>
                  </a:lnTo>
                  <a:lnTo>
                    <a:pt x="21"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1" name="Freeform 1594"/>
            <p:cNvSpPr>
              <a:spLocks/>
            </p:cNvSpPr>
            <p:nvPr/>
          </p:nvSpPr>
          <p:spPr bwMode="auto">
            <a:xfrm>
              <a:off x="977" y="2437"/>
              <a:ext cx="8" cy="138"/>
            </a:xfrm>
            <a:custGeom>
              <a:avLst/>
              <a:gdLst>
                <a:gd name="T0" fmla="*/ 0 w 25"/>
                <a:gd name="T1" fmla="*/ 1 h 275"/>
                <a:gd name="T2" fmla="*/ 0 w 25"/>
                <a:gd name="T3" fmla="*/ 1 h 275"/>
                <a:gd name="T4" fmla="*/ 0 w 25"/>
                <a:gd name="T5" fmla="*/ 1 h 275"/>
                <a:gd name="T6" fmla="*/ 0 w 25"/>
                <a:gd name="T7" fmla="*/ 1 h 275"/>
                <a:gd name="T8" fmla="*/ 0 w 25"/>
                <a:gd name="T9" fmla="*/ 1 h 275"/>
                <a:gd name="T10" fmla="*/ 0 w 25"/>
                <a:gd name="T11" fmla="*/ 1 h 275"/>
                <a:gd name="T12" fmla="*/ 0 w 25"/>
                <a:gd name="T13" fmla="*/ 1 h 275"/>
                <a:gd name="T14" fmla="*/ 0 w 25"/>
                <a:gd name="T15" fmla="*/ 1 h 275"/>
                <a:gd name="T16" fmla="*/ 0 w 25"/>
                <a:gd name="T17" fmla="*/ 1 h 275"/>
                <a:gd name="T18" fmla="*/ 0 w 25"/>
                <a:gd name="T19" fmla="*/ 1 h 275"/>
                <a:gd name="T20" fmla="*/ 0 w 25"/>
                <a:gd name="T21" fmla="*/ 1 h 275"/>
                <a:gd name="T22" fmla="*/ 0 w 25"/>
                <a:gd name="T23" fmla="*/ 1 h 275"/>
                <a:gd name="T24" fmla="*/ 0 w 25"/>
                <a:gd name="T25" fmla="*/ 1 h 275"/>
                <a:gd name="T26" fmla="*/ 0 w 25"/>
                <a:gd name="T27" fmla="*/ 1 h 275"/>
                <a:gd name="T28" fmla="*/ 0 w 25"/>
                <a:gd name="T29" fmla="*/ 1 h 275"/>
                <a:gd name="T30" fmla="*/ 0 w 25"/>
                <a:gd name="T31" fmla="*/ 1 h 275"/>
                <a:gd name="T32" fmla="*/ 0 w 25"/>
                <a:gd name="T33" fmla="*/ 1 h 275"/>
                <a:gd name="T34" fmla="*/ 0 w 25"/>
                <a:gd name="T35" fmla="*/ 0 h 275"/>
                <a:gd name="T36" fmla="*/ 0 w 25"/>
                <a:gd name="T37" fmla="*/ 0 h 275"/>
                <a:gd name="T38" fmla="*/ 0 w 25"/>
                <a:gd name="T39" fmla="*/ 1 h 275"/>
                <a:gd name="T40" fmla="*/ 0 w 25"/>
                <a:gd name="T41" fmla="*/ 1 h 275"/>
                <a:gd name="T42" fmla="*/ 0 w 25"/>
                <a:gd name="T43" fmla="*/ 1 h 275"/>
                <a:gd name="T44" fmla="*/ 0 w 25"/>
                <a:gd name="T45" fmla="*/ 1 h 275"/>
                <a:gd name="T46" fmla="*/ 0 w 25"/>
                <a:gd name="T47" fmla="*/ 1 h 275"/>
                <a:gd name="T48" fmla="*/ 0 w 25"/>
                <a:gd name="T49" fmla="*/ 1 h 275"/>
                <a:gd name="T50" fmla="*/ 0 w 25"/>
                <a:gd name="T51" fmla="*/ 1 h 275"/>
                <a:gd name="T52" fmla="*/ 0 w 25"/>
                <a:gd name="T53" fmla="*/ 1 h 275"/>
                <a:gd name="T54" fmla="*/ 0 w 25"/>
                <a:gd name="T55" fmla="*/ 1 h 275"/>
                <a:gd name="T56" fmla="*/ 0 w 25"/>
                <a:gd name="T57" fmla="*/ 1 h 275"/>
                <a:gd name="T58" fmla="*/ 0 w 25"/>
                <a:gd name="T59" fmla="*/ 1 h 275"/>
                <a:gd name="T60" fmla="*/ 0 w 25"/>
                <a:gd name="T61" fmla="*/ 1 h 275"/>
                <a:gd name="T62" fmla="*/ 0 w 25"/>
                <a:gd name="T63" fmla="*/ 1 h 275"/>
                <a:gd name="T64" fmla="*/ 0 w 25"/>
                <a:gd name="T65" fmla="*/ 1 h 275"/>
                <a:gd name="T66" fmla="*/ 0 w 25"/>
                <a:gd name="T67" fmla="*/ 1 h 275"/>
                <a:gd name="T68" fmla="*/ 0 w 25"/>
                <a:gd name="T69" fmla="*/ 1 h 275"/>
                <a:gd name="T70" fmla="*/ 0 w 25"/>
                <a:gd name="T71" fmla="*/ 1 h 275"/>
                <a:gd name="T72" fmla="*/ 0 w 25"/>
                <a:gd name="T73" fmla="*/ 1 h 2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
                <a:gd name="T112" fmla="*/ 0 h 275"/>
                <a:gd name="T113" fmla="*/ 25 w 25"/>
                <a:gd name="T114" fmla="*/ 275 h 2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 h="275">
                  <a:moveTo>
                    <a:pt x="19" y="273"/>
                  </a:moveTo>
                  <a:lnTo>
                    <a:pt x="19" y="273"/>
                  </a:lnTo>
                  <a:lnTo>
                    <a:pt x="16" y="257"/>
                  </a:lnTo>
                  <a:lnTo>
                    <a:pt x="13" y="240"/>
                  </a:lnTo>
                  <a:lnTo>
                    <a:pt x="12" y="222"/>
                  </a:lnTo>
                  <a:lnTo>
                    <a:pt x="12" y="206"/>
                  </a:lnTo>
                  <a:lnTo>
                    <a:pt x="12" y="189"/>
                  </a:lnTo>
                  <a:lnTo>
                    <a:pt x="12" y="172"/>
                  </a:lnTo>
                  <a:lnTo>
                    <a:pt x="12" y="154"/>
                  </a:lnTo>
                  <a:lnTo>
                    <a:pt x="13" y="138"/>
                  </a:lnTo>
                  <a:lnTo>
                    <a:pt x="15" y="121"/>
                  </a:lnTo>
                  <a:lnTo>
                    <a:pt x="18" y="104"/>
                  </a:lnTo>
                  <a:lnTo>
                    <a:pt x="19" y="86"/>
                  </a:lnTo>
                  <a:lnTo>
                    <a:pt x="21" y="69"/>
                  </a:lnTo>
                  <a:lnTo>
                    <a:pt x="22" y="52"/>
                  </a:lnTo>
                  <a:lnTo>
                    <a:pt x="24" y="34"/>
                  </a:lnTo>
                  <a:lnTo>
                    <a:pt x="25" y="17"/>
                  </a:lnTo>
                  <a:lnTo>
                    <a:pt x="25" y="0"/>
                  </a:lnTo>
                  <a:lnTo>
                    <a:pt x="13" y="0"/>
                  </a:lnTo>
                  <a:lnTo>
                    <a:pt x="13" y="17"/>
                  </a:lnTo>
                  <a:lnTo>
                    <a:pt x="12" y="34"/>
                  </a:lnTo>
                  <a:lnTo>
                    <a:pt x="10" y="52"/>
                  </a:lnTo>
                  <a:lnTo>
                    <a:pt x="9" y="69"/>
                  </a:lnTo>
                  <a:lnTo>
                    <a:pt x="7" y="86"/>
                  </a:lnTo>
                  <a:lnTo>
                    <a:pt x="6" y="104"/>
                  </a:lnTo>
                  <a:lnTo>
                    <a:pt x="3" y="121"/>
                  </a:lnTo>
                  <a:lnTo>
                    <a:pt x="1" y="138"/>
                  </a:lnTo>
                  <a:lnTo>
                    <a:pt x="0" y="154"/>
                  </a:lnTo>
                  <a:lnTo>
                    <a:pt x="0" y="172"/>
                  </a:lnTo>
                  <a:lnTo>
                    <a:pt x="0" y="189"/>
                  </a:lnTo>
                  <a:lnTo>
                    <a:pt x="0" y="206"/>
                  </a:lnTo>
                  <a:lnTo>
                    <a:pt x="0" y="222"/>
                  </a:lnTo>
                  <a:lnTo>
                    <a:pt x="1" y="240"/>
                  </a:lnTo>
                  <a:lnTo>
                    <a:pt x="4" y="257"/>
                  </a:lnTo>
                  <a:lnTo>
                    <a:pt x="7" y="275"/>
                  </a:lnTo>
                  <a:lnTo>
                    <a:pt x="19"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2" name="Freeform 1595"/>
            <p:cNvSpPr>
              <a:spLocks/>
            </p:cNvSpPr>
            <p:nvPr/>
          </p:nvSpPr>
          <p:spPr bwMode="auto">
            <a:xfrm>
              <a:off x="979" y="2574"/>
              <a:ext cx="24" cy="24"/>
            </a:xfrm>
            <a:custGeom>
              <a:avLst/>
              <a:gdLst>
                <a:gd name="T0" fmla="*/ 0 w 72"/>
                <a:gd name="T1" fmla="*/ 0 h 50"/>
                <a:gd name="T2" fmla="*/ 0 w 72"/>
                <a:gd name="T3" fmla="*/ 0 h 50"/>
                <a:gd name="T4" fmla="*/ 0 w 72"/>
                <a:gd name="T5" fmla="*/ 0 h 50"/>
                <a:gd name="T6" fmla="*/ 0 w 72"/>
                <a:gd name="T7" fmla="*/ 0 h 50"/>
                <a:gd name="T8" fmla="*/ 0 w 72"/>
                <a:gd name="T9" fmla="*/ 0 h 50"/>
                <a:gd name="T10" fmla="*/ 0 w 72"/>
                <a:gd name="T11" fmla="*/ 0 h 50"/>
                <a:gd name="T12" fmla="*/ 0 w 72"/>
                <a:gd name="T13" fmla="*/ 0 h 50"/>
                <a:gd name="T14" fmla="*/ 0 w 72"/>
                <a:gd name="T15" fmla="*/ 0 h 50"/>
                <a:gd name="T16" fmla="*/ 0 w 72"/>
                <a:gd name="T17" fmla="*/ 0 h 50"/>
                <a:gd name="T18" fmla="*/ 0 w 72"/>
                <a:gd name="T19" fmla="*/ 0 h 50"/>
                <a:gd name="T20" fmla="*/ 0 w 72"/>
                <a:gd name="T21" fmla="*/ 0 h 50"/>
                <a:gd name="T22" fmla="*/ 0 w 72"/>
                <a:gd name="T23" fmla="*/ 0 h 50"/>
                <a:gd name="T24" fmla="*/ 0 w 72"/>
                <a:gd name="T25" fmla="*/ 0 h 50"/>
                <a:gd name="T26" fmla="*/ 0 w 72"/>
                <a:gd name="T27" fmla="*/ 0 h 50"/>
                <a:gd name="T28" fmla="*/ 0 w 72"/>
                <a:gd name="T29" fmla="*/ 0 h 50"/>
                <a:gd name="T30" fmla="*/ 0 w 72"/>
                <a:gd name="T31" fmla="*/ 0 h 50"/>
                <a:gd name="T32" fmla="*/ 0 w 72"/>
                <a:gd name="T33" fmla="*/ 0 h 50"/>
                <a:gd name="T34" fmla="*/ 0 w 72"/>
                <a:gd name="T35" fmla="*/ 0 h 50"/>
                <a:gd name="T36" fmla="*/ 0 w 72"/>
                <a:gd name="T37" fmla="*/ 0 h 50"/>
                <a:gd name="T38" fmla="*/ 0 w 72"/>
                <a:gd name="T39" fmla="*/ 0 h 50"/>
                <a:gd name="T40" fmla="*/ 0 w 72"/>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50"/>
                <a:gd name="T65" fmla="*/ 72 w 72"/>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50">
                  <a:moveTo>
                    <a:pt x="66" y="40"/>
                  </a:moveTo>
                  <a:lnTo>
                    <a:pt x="66" y="40"/>
                  </a:lnTo>
                  <a:lnTo>
                    <a:pt x="60" y="41"/>
                  </a:lnTo>
                  <a:lnTo>
                    <a:pt x="53" y="40"/>
                  </a:lnTo>
                  <a:lnTo>
                    <a:pt x="44" y="37"/>
                  </a:lnTo>
                  <a:lnTo>
                    <a:pt x="36" y="30"/>
                  </a:lnTo>
                  <a:lnTo>
                    <a:pt x="27" y="24"/>
                  </a:lnTo>
                  <a:lnTo>
                    <a:pt x="20" y="16"/>
                  </a:lnTo>
                  <a:lnTo>
                    <a:pt x="15" y="9"/>
                  </a:lnTo>
                  <a:lnTo>
                    <a:pt x="12" y="0"/>
                  </a:lnTo>
                  <a:lnTo>
                    <a:pt x="0" y="2"/>
                  </a:lnTo>
                  <a:lnTo>
                    <a:pt x="3" y="11"/>
                  </a:lnTo>
                  <a:lnTo>
                    <a:pt x="11" y="21"/>
                  </a:lnTo>
                  <a:lnTo>
                    <a:pt x="18" y="28"/>
                  </a:lnTo>
                  <a:lnTo>
                    <a:pt x="27" y="37"/>
                  </a:lnTo>
                  <a:lnTo>
                    <a:pt x="38" y="43"/>
                  </a:lnTo>
                  <a:lnTo>
                    <a:pt x="50" y="49"/>
                  </a:lnTo>
                  <a:lnTo>
                    <a:pt x="60" y="50"/>
                  </a:lnTo>
                  <a:lnTo>
                    <a:pt x="72" y="47"/>
                  </a:lnTo>
                  <a:lnTo>
                    <a:pt x="66"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3" name="Freeform 1596"/>
            <p:cNvSpPr>
              <a:spLocks/>
            </p:cNvSpPr>
            <p:nvPr/>
          </p:nvSpPr>
          <p:spPr bwMode="auto">
            <a:xfrm>
              <a:off x="1001" y="2550"/>
              <a:ext cx="49" cy="47"/>
            </a:xfrm>
            <a:custGeom>
              <a:avLst/>
              <a:gdLst>
                <a:gd name="T0" fmla="*/ 0 w 147"/>
                <a:gd name="T1" fmla="*/ 1 h 93"/>
                <a:gd name="T2" fmla="*/ 0 w 147"/>
                <a:gd name="T3" fmla="*/ 0 h 93"/>
                <a:gd name="T4" fmla="*/ 0 w 147"/>
                <a:gd name="T5" fmla="*/ 1 h 93"/>
                <a:gd name="T6" fmla="*/ 0 w 147"/>
                <a:gd name="T7" fmla="*/ 1 h 93"/>
                <a:gd name="T8" fmla="*/ 0 w 147"/>
                <a:gd name="T9" fmla="*/ 1 h 93"/>
                <a:gd name="T10" fmla="*/ 0 w 147"/>
                <a:gd name="T11" fmla="*/ 1 h 93"/>
                <a:gd name="T12" fmla="*/ 0 w 147"/>
                <a:gd name="T13" fmla="*/ 1 h 93"/>
                <a:gd name="T14" fmla="*/ 0 w 147"/>
                <a:gd name="T15" fmla="*/ 1 h 93"/>
                <a:gd name="T16" fmla="*/ 0 w 147"/>
                <a:gd name="T17" fmla="*/ 1 h 93"/>
                <a:gd name="T18" fmla="*/ 0 w 147"/>
                <a:gd name="T19" fmla="*/ 1 h 93"/>
                <a:gd name="T20" fmla="*/ 0 w 147"/>
                <a:gd name="T21" fmla="*/ 1 h 93"/>
                <a:gd name="T22" fmla="*/ 0 w 147"/>
                <a:gd name="T23" fmla="*/ 1 h 93"/>
                <a:gd name="T24" fmla="*/ 0 w 147"/>
                <a:gd name="T25" fmla="*/ 1 h 93"/>
                <a:gd name="T26" fmla="*/ 0 w 147"/>
                <a:gd name="T27" fmla="*/ 1 h 93"/>
                <a:gd name="T28" fmla="*/ 0 w 147"/>
                <a:gd name="T29" fmla="*/ 1 h 93"/>
                <a:gd name="T30" fmla="*/ 0 w 147"/>
                <a:gd name="T31" fmla="*/ 1 h 93"/>
                <a:gd name="T32" fmla="*/ 0 w 147"/>
                <a:gd name="T33" fmla="*/ 1 h 93"/>
                <a:gd name="T34" fmla="*/ 0 w 147"/>
                <a:gd name="T35" fmla="*/ 1 h 93"/>
                <a:gd name="T36" fmla="*/ 0 w 147"/>
                <a:gd name="T37" fmla="*/ 1 h 93"/>
                <a:gd name="T38" fmla="*/ 0 w 147"/>
                <a:gd name="T39" fmla="*/ 0 h 93"/>
                <a:gd name="T40" fmla="*/ 0 w 147"/>
                <a:gd name="T41" fmla="*/ 1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7"/>
                <a:gd name="T64" fmla="*/ 0 h 93"/>
                <a:gd name="T65" fmla="*/ 147 w 147"/>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7" h="93">
                  <a:moveTo>
                    <a:pt x="147" y="6"/>
                  </a:moveTo>
                  <a:lnTo>
                    <a:pt x="138" y="0"/>
                  </a:lnTo>
                  <a:lnTo>
                    <a:pt x="117" y="15"/>
                  </a:lnTo>
                  <a:lnTo>
                    <a:pt x="99" y="28"/>
                  </a:lnTo>
                  <a:lnTo>
                    <a:pt x="81" y="40"/>
                  </a:lnTo>
                  <a:lnTo>
                    <a:pt x="64" y="51"/>
                  </a:lnTo>
                  <a:lnTo>
                    <a:pt x="49" y="60"/>
                  </a:lnTo>
                  <a:lnTo>
                    <a:pt x="34" y="69"/>
                  </a:lnTo>
                  <a:lnTo>
                    <a:pt x="18" y="78"/>
                  </a:lnTo>
                  <a:lnTo>
                    <a:pt x="0" y="86"/>
                  </a:lnTo>
                  <a:lnTo>
                    <a:pt x="6" y="93"/>
                  </a:lnTo>
                  <a:lnTo>
                    <a:pt x="24" y="84"/>
                  </a:lnTo>
                  <a:lnTo>
                    <a:pt x="40" y="75"/>
                  </a:lnTo>
                  <a:lnTo>
                    <a:pt x="58" y="67"/>
                  </a:lnTo>
                  <a:lnTo>
                    <a:pt x="73" y="57"/>
                  </a:lnTo>
                  <a:lnTo>
                    <a:pt x="90" y="46"/>
                  </a:lnTo>
                  <a:lnTo>
                    <a:pt x="108" y="34"/>
                  </a:lnTo>
                  <a:lnTo>
                    <a:pt x="126" y="21"/>
                  </a:lnTo>
                  <a:lnTo>
                    <a:pt x="147" y="6"/>
                  </a:lnTo>
                  <a:lnTo>
                    <a:pt x="138" y="0"/>
                  </a:lnTo>
                  <a:lnTo>
                    <a:pt x="14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4" name="Freeform 1597"/>
            <p:cNvSpPr>
              <a:spLocks/>
            </p:cNvSpPr>
            <p:nvPr/>
          </p:nvSpPr>
          <p:spPr bwMode="auto">
            <a:xfrm>
              <a:off x="1046" y="2550"/>
              <a:ext cx="27" cy="175"/>
            </a:xfrm>
            <a:custGeom>
              <a:avLst/>
              <a:gdLst>
                <a:gd name="T0" fmla="*/ 0 w 80"/>
                <a:gd name="T1" fmla="*/ 1 h 350"/>
                <a:gd name="T2" fmla="*/ 0 w 80"/>
                <a:gd name="T3" fmla="*/ 1 h 350"/>
                <a:gd name="T4" fmla="*/ 0 w 80"/>
                <a:gd name="T5" fmla="*/ 1 h 350"/>
                <a:gd name="T6" fmla="*/ 0 w 80"/>
                <a:gd name="T7" fmla="*/ 1 h 350"/>
                <a:gd name="T8" fmla="*/ 0 w 80"/>
                <a:gd name="T9" fmla="*/ 1 h 350"/>
                <a:gd name="T10" fmla="*/ 0 w 80"/>
                <a:gd name="T11" fmla="*/ 1 h 350"/>
                <a:gd name="T12" fmla="*/ 0 w 80"/>
                <a:gd name="T13" fmla="*/ 1 h 350"/>
                <a:gd name="T14" fmla="*/ 0 w 80"/>
                <a:gd name="T15" fmla="*/ 1 h 350"/>
                <a:gd name="T16" fmla="*/ 0 w 80"/>
                <a:gd name="T17" fmla="*/ 1 h 350"/>
                <a:gd name="T18" fmla="*/ 0 w 80"/>
                <a:gd name="T19" fmla="*/ 1 h 350"/>
                <a:gd name="T20" fmla="*/ 0 w 80"/>
                <a:gd name="T21" fmla="*/ 1 h 350"/>
                <a:gd name="T22" fmla="*/ 0 w 80"/>
                <a:gd name="T23" fmla="*/ 1 h 350"/>
                <a:gd name="T24" fmla="*/ 0 w 80"/>
                <a:gd name="T25" fmla="*/ 1 h 350"/>
                <a:gd name="T26" fmla="*/ 0 w 80"/>
                <a:gd name="T27" fmla="*/ 1 h 350"/>
                <a:gd name="T28" fmla="*/ 0 w 80"/>
                <a:gd name="T29" fmla="*/ 1 h 350"/>
                <a:gd name="T30" fmla="*/ 0 w 80"/>
                <a:gd name="T31" fmla="*/ 1 h 350"/>
                <a:gd name="T32" fmla="*/ 0 w 80"/>
                <a:gd name="T33" fmla="*/ 1 h 350"/>
                <a:gd name="T34" fmla="*/ 0 w 80"/>
                <a:gd name="T35" fmla="*/ 1 h 350"/>
                <a:gd name="T36" fmla="*/ 0 w 80"/>
                <a:gd name="T37" fmla="*/ 0 h 350"/>
                <a:gd name="T38" fmla="*/ 0 w 80"/>
                <a:gd name="T39" fmla="*/ 1 h 350"/>
                <a:gd name="T40" fmla="*/ 0 w 80"/>
                <a:gd name="T41" fmla="*/ 1 h 350"/>
                <a:gd name="T42" fmla="*/ 0 w 80"/>
                <a:gd name="T43" fmla="*/ 1 h 350"/>
                <a:gd name="T44" fmla="*/ 0 w 80"/>
                <a:gd name="T45" fmla="*/ 1 h 350"/>
                <a:gd name="T46" fmla="*/ 0 w 80"/>
                <a:gd name="T47" fmla="*/ 1 h 350"/>
                <a:gd name="T48" fmla="*/ 0 w 80"/>
                <a:gd name="T49" fmla="*/ 1 h 350"/>
                <a:gd name="T50" fmla="*/ 0 w 80"/>
                <a:gd name="T51" fmla="*/ 1 h 350"/>
                <a:gd name="T52" fmla="*/ 0 w 80"/>
                <a:gd name="T53" fmla="*/ 1 h 350"/>
                <a:gd name="T54" fmla="*/ 0 w 80"/>
                <a:gd name="T55" fmla="*/ 1 h 350"/>
                <a:gd name="T56" fmla="*/ 0 w 80"/>
                <a:gd name="T57" fmla="*/ 1 h 350"/>
                <a:gd name="T58" fmla="*/ 0 w 80"/>
                <a:gd name="T59" fmla="*/ 1 h 350"/>
                <a:gd name="T60" fmla="*/ 0 w 80"/>
                <a:gd name="T61" fmla="*/ 1 h 350"/>
                <a:gd name="T62" fmla="*/ 0 w 80"/>
                <a:gd name="T63" fmla="*/ 1 h 350"/>
                <a:gd name="T64" fmla="*/ 0 w 80"/>
                <a:gd name="T65" fmla="*/ 1 h 350"/>
                <a:gd name="T66" fmla="*/ 0 w 80"/>
                <a:gd name="T67" fmla="*/ 1 h 350"/>
                <a:gd name="T68" fmla="*/ 0 w 80"/>
                <a:gd name="T69" fmla="*/ 1 h 350"/>
                <a:gd name="T70" fmla="*/ 0 w 80"/>
                <a:gd name="T71" fmla="*/ 1 h 350"/>
                <a:gd name="T72" fmla="*/ 0 w 80"/>
                <a:gd name="T73" fmla="*/ 1 h 3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350"/>
                <a:gd name="T113" fmla="*/ 80 w 80"/>
                <a:gd name="T114" fmla="*/ 350 h 3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350">
                  <a:moveTo>
                    <a:pt x="80" y="348"/>
                  </a:moveTo>
                  <a:lnTo>
                    <a:pt x="80" y="348"/>
                  </a:lnTo>
                  <a:lnTo>
                    <a:pt x="77" y="339"/>
                  </a:lnTo>
                  <a:lnTo>
                    <a:pt x="73" y="324"/>
                  </a:lnTo>
                  <a:lnTo>
                    <a:pt x="68" y="304"/>
                  </a:lnTo>
                  <a:lnTo>
                    <a:pt x="62" y="282"/>
                  </a:lnTo>
                  <a:lnTo>
                    <a:pt x="56" y="256"/>
                  </a:lnTo>
                  <a:lnTo>
                    <a:pt x="49" y="227"/>
                  </a:lnTo>
                  <a:lnTo>
                    <a:pt x="43" y="197"/>
                  </a:lnTo>
                  <a:lnTo>
                    <a:pt x="37" y="166"/>
                  </a:lnTo>
                  <a:lnTo>
                    <a:pt x="31" y="137"/>
                  </a:lnTo>
                  <a:lnTo>
                    <a:pt x="25" y="108"/>
                  </a:lnTo>
                  <a:lnTo>
                    <a:pt x="21" y="81"/>
                  </a:lnTo>
                  <a:lnTo>
                    <a:pt x="16" y="57"/>
                  </a:lnTo>
                  <a:lnTo>
                    <a:pt x="13" y="35"/>
                  </a:lnTo>
                  <a:lnTo>
                    <a:pt x="12" y="19"/>
                  </a:lnTo>
                  <a:lnTo>
                    <a:pt x="12" y="8"/>
                  </a:lnTo>
                  <a:lnTo>
                    <a:pt x="12" y="6"/>
                  </a:lnTo>
                  <a:lnTo>
                    <a:pt x="3" y="0"/>
                  </a:lnTo>
                  <a:lnTo>
                    <a:pt x="0" y="8"/>
                  </a:lnTo>
                  <a:lnTo>
                    <a:pt x="0" y="19"/>
                  </a:lnTo>
                  <a:lnTo>
                    <a:pt x="1" y="35"/>
                  </a:lnTo>
                  <a:lnTo>
                    <a:pt x="4" y="57"/>
                  </a:lnTo>
                  <a:lnTo>
                    <a:pt x="9" y="81"/>
                  </a:lnTo>
                  <a:lnTo>
                    <a:pt x="13" y="110"/>
                  </a:lnTo>
                  <a:lnTo>
                    <a:pt x="19" y="139"/>
                  </a:lnTo>
                  <a:lnTo>
                    <a:pt x="25" y="168"/>
                  </a:lnTo>
                  <a:lnTo>
                    <a:pt x="31" y="200"/>
                  </a:lnTo>
                  <a:lnTo>
                    <a:pt x="37" y="229"/>
                  </a:lnTo>
                  <a:lnTo>
                    <a:pt x="45" y="258"/>
                  </a:lnTo>
                  <a:lnTo>
                    <a:pt x="50" y="284"/>
                  </a:lnTo>
                  <a:lnTo>
                    <a:pt x="56" y="307"/>
                  </a:lnTo>
                  <a:lnTo>
                    <a:pt x="61" y="326"/>
                  </a:lnTo>
                  <a:lnTo>
                    <a:pt x="65" y="341"/>
                  </a:lnTo>
                  <a:lnTo>
                    <a:pt x="68" y="350"/>
                  </a:lnTo>
                  <a:lnTo>
                    <a:pt x="80" y="3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5" name="Freeform 1598"/>
            <p:cNvSpPr>
              <a:spLocks/>
            </p:cNvSpPr>
            <p:nvPr/>
          </p:nvSpPr>
          <p:spPr bwMode="auto">
            <a:xfrm>
              <a:off x="1069" y="2724"/>
              <a:ext cx="52" cy="61"/>
            </a:xfrm>
            <a:custGeom>
              <a:avLst/>
              <a:gdLst>
                <a:gd name="T0" fmla="*/ 0 w 157"/>
                <a:gd name="T1" fmla="*/ 1 h 122"/>
                <a:gd name="T2" fmla="*/ 0 w 157"/>
                <a:gd name="T3" fmla="*/ 1 h 122"/>
                <a:gd name="T4" fmla="*/ 0 w 157"/>
                <a:gd name="T5" fmla="*/ 1 h 122"/>
                <a:gd name="T6" fmla="*/ 0 w 157"/>
                <a:gd name="T7" fmla="*/ 1 h 122"/>
                <a:gd name="T8" fmla="*/ 0 w 157"/>
                <a:gd name="T9" fmla="*/ 1 h 122"/>
                <a:gd name="T10" fmla="*/ 0 w 157"/>
                <a:gd name="T11" fmla="*/ 1 h 122"/>
                <a:gd name="T12" fmla="*/ 0 w 157"/>
                <a:gd name="T13" fmla="*/ 1 h 122"/>
                <a:gd name="T14" fmla="*/ 0 w 157"/>
                <a:gd name="T15" fmla="*/ 1 h 122"/>
                <a:gd name="T16" fmla="*/ 0 w 157"/>
                <a:gd name="T17" fmla="*/ 1 h 122"/>
                <a:gd name="T18" fmla="*/ 0 w 157"/>
                <a:gd name="T19" fmla="*/ 0 h 122"/>
                <a:gd name="T20" fmla="*/ 0 w 157"/>
                <a:gd name="T21" fmla="*/ 1 h 122"/>
                <a:gd name="T22" fmla="*/ 0 w 157"/>
                <a:gd name="T23" fmla="*/ 1 h 122"/>
                <a:gd name="T24" fmla="*/ 0 w 157"/>
                <a:gd name="T25" fmla="*/ 1 h 122"/>
                <a:gd name="T26" fmla="*/ 0 w 157"/>
                <a:gd name="T27" fmla="*/ 1 h 122"/>
                <a:gd name="T28" fmla="*/ 0 w 157"/>
                <a:gd name="T29" fmla="*/ 1 h 122"/>
                <a:gd name="T30" fmla="*/ 0 w 157"/>
                <a:gd name="T31" fmla="*/ 1 h 122"/>
                <a:gd name="T32" fmla="*/ 0 w 157"/>
                <a:gd name="T33" fmla="*/ 1 h 122"/>
                <a:gd name="T34" fmla="*/ 0 w 157"/>
                <a:gd name="T35" fmla="*/ 1 h 122"/>
                <a:gd name="T36" fmla="*/ 0 w 157"/>
                <a:gd name="T37" fmla="*/ 1 h 122"/>
                <a:gd name="T38" fmla="*/ 0 w 157"/>
                <a:gd name="T39" fmla="*/ 1 h 122"/>
                <a:gd name="T40" fmla="*/ 0 w 157"/>
                <a:gd name="T41" fmla="*/ 1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22"/>
                <a:gd name="T65" fmla="*/ 157 w 157"/>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22">
                  <a:moveTo>
                    <a:pt x="157" y="113"/>
                  </a:moveTo>
                  <a:lnTo>
                    <a:pt x="157" y="113"/>
                  </a:lnTo>
                  <a:lnTo>
                    <a:pt x="132" y="105"/>
                  </a:lnTo>
                  <a:lnTo>
                    <a:pt x="107" y="96"/>
                  </a:lnTo>
                  <a:lnTo>
                    <a:pt x="86" y="83"/>
                  </a:lnTo>
                  <a:lnTo>
                    <a:pt x="65" y="68"/>
                  </a:lnTo>
                  <a:lnTo>
                    <a:pt x="47" y="53"/>
                  </a:lnTo>
                  <a:lnTo>
                    <a:pt x="33" y="34"/>
                  </a:lnTo>
                  <a:lnTo>
                    <a:pt x="21" y="17"/>
                  </a:lnTo>
                  <a:lnTo>
                    <a:pt x="12" y="0"/>
                  </a:lnTo>
                  <a:lnTo>
                    <a:pt x="0" y="2"/>
                  </a:lnTo>
                  <a:lnTo>
                    <a:pt x="9" y="21"/>
                  </a:lnTo>
                  <a:lnTo>
                    <a:pt x="21" y="38"/>
                  </a:lnTo>
                  <a:lnTo>
                    <a:pt x="38" y="57"/>
                  </a:lnTo>
                  <a:lnTo>
                    <a:pt x="56" y="74"/>
                  </a:lnTo>
                  <a:lnTo>
                    <a:pt x="77" y="89"/>
                  </a:lnTo>
                  <a:lnTo>
                    <a:pt x="101" y="102"/>
                  </a:lnTo>
                  <a:lnTo>
                    <a:pt x="126" y="114"/>
                  </a:lnTo>
                  <a:lnTo>
                    <a:pt x="154" y="122"/>
                  </a:lnTo>
                  <a:lnTo>
                    <a:pt x="157"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6" name="Freeform 1599"/>
            <p:cNvSpPr>
              <a:spLocks/>
            </p:cNvSpPr>
            <p:nvPr/>
          </p:nvSpPr>
          <p:spPr bwMode="auto">
            <a:xfrm>
              <a:off x="1120" y="2781"/>
              <a:ext cx="60" cy="22"/>
            </a:xfrm>
            <a:custGeom>
              <a:avLst/>
              <a:gdLst>
                <a:gd name="T0" fmla="*/ 0 w 181"/>
                <a:gd name="T1" fmla="*/ 1 h 44"/>
                <a:gd name="T2" fmla="*/ 0 w 181"/>
                <a:gd name="T3" fmla="*/ 1 h 44"/>
                <a:gd name="T4" fmla="*/ 0 w 181"/>
                <a:gd name="T5" fmla="*/ 1 h 44"/>
                <a:gd name="T6" fmla="*/ 0 w 181"/>
                <a:gd name="T7" fmla="*/ 1 h 44"/>
                <a:gd name="T8" fmla="*/ 0 w 181"/>
                <a:gd name="T9" fmla="*/ 1 h 44"/>
                <a:gd name="T10" fmla="*/ 0 w 181"/>
                <a:gd name="T11" fmla="*/ 1 h 44"/>
                <a:gd name="T12" fmla="*/ 0 w 181"/>
                <a:gd name="T13" fmla="*/ 1 h 44"/>
                <a:gd name="T14" fmla="*/ 0 w 181"/>
                <a:gd name="T15" fmla="*/ 1 h 44"/>
                <a:gd name="T16" fmla="*/ 0 w 181"/>
                <a:gd name="T17" fmla="*/ 1 h 44"/>
                <a:gd name="T18" fmla="*/ 0 w 181"/>
                <a:gd name="T19" fmla="*/ 0 h 44"/>
                <a:gd name="T20" fmla="*/ 0 w 181"/>
                <a:gd name="T21" fmla="*/ 1 h 44"/>
                <a:gd name="T22" fmla="*/ 0 w 181"/>
                <a:gd name="T23" fmla="*/ 1 h 44"/>
                <a:gd name="T24" fmla="*/ 0 w 181"/>
                <a:gd name="T25" fmla="*/ 1 h 44"/>
                <a:gd name="T26" fmla="*/ 0 w 181"/>
                <a:gd name="T27" fmla="*/ 1 h 44"/>
                <a:gd name="T28" fmla="*/ 0 w 181"/>
                <a:gd name="T29" fmla="*/ 1 h 44"/>
                <a:gd name="T30" fmla="*/ 0 w 181"/>
                <a:gd name="T31" fmla="*/ 1 h 44"/>
                <a:gd name="T32" fmla="*/ 0 w 181"/>
                <a:gd name="T33" fmla="*/ 1 h 44"/>
                <a:gd name="T34" fmla="*/ 0 w 181"/>
                <a:gd name="T35" fmla="*/ 1 h 44"/>
                <a:gd name="T36" fmla="*/ 0 w 181"/>
                <a:gd name="T37" fmla="*/ 1 h 44"/>
                <a:gd name="T38" fmla="*/ 0 w 181"/>
                <a:gd name="T39" fmla="*/ 1 h 44"/>
                <a:gd name="T40" fmla="*/ 0 w 181"/>
                <a:gd name="T41" fmla="*/ 1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1"/>
                <a:gd name="T64" fmla="*/ 0 h 44"/>
                <a:gd name="T65" fmla="*/ 181 w 181"/>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1" h="44">
                  <a:moveTo>
                    <a:pt x="178" y="32"/>
                  </a:moveTo>
                  <a:lnTo>
                    <a:pt x="178" y="32"/>
                  </a:lnTo>
                  <a:lnTo>
                    <a:pt x="157" y="36"/>
                  </a:lnTo>
                  <a:lnTo>
                    <a:pt x="135" y="36"/>
                  </a:lnTo>
                  <a:lnTo>
                    <a:pt x="114" y="32"/>
                  </a:lnTo>
                  <a:lnTo>
                    <a:pt x="92" y="27"/>
                  </a:lnTo>
                  <a:lnTo>
                    <a:pt x="71" y="19"/>
                  </a:lnTo>
                  <a:lnTo>
                    <a:pt x="48" y="12"/>
                  </a:lnTo>
                  <a:lnTo>
                    <a:pt x="26" y="5"/>
                  </a:lnTo>
                  <a:lnTo>
                    <a:pt x="3" y="0"/>
                  </a:lnTo>
                  <a:lnTo>
                    <a:pt x="0" y="9"/>
                  </a:lnTo>
                  <a:lnTo>
                    <a:pt x="23" y="14"/>
                  </a:lnTo>
                  <a:lnTo>
                    <a:pt x="42" y="21"/>
                  </a:lnTo>
                  <a:lnTo>
                    <a:pt x="65" y="28"/>
                  </a:lnTo>
                  <a:lnTo>
                    <a:pt x="89" y="36"/>
                  </a:lnTo>
                  <a:lnTo>
                    <a:pt x="111" y="41"/>
                  </a:lnTo>
                  <a:lnTo>
                    <a:pt x="135" y="44"/>
                  </a:lnTo>
                  <a:lnTo>
                    <a:pt x="157" y="44"/>
                  </a:lnTo>
                  <a:lnTo>
                    <a:pt x="181" y="41"/>
                  </a:lnTo>
                  <a:lnTo>
                    <a:pt x="178"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7" name="Freeform 1600"/>
            <p:cNvSpPr>
              <a:spLocks/>
            </p:cNvSpPr>
            <p:nvPr/>
          </p:nvSpPr>
          <p:spPr bwMode="auto">
            <a:xfrm>
              <a:off x="1179" y="2756"/>
              <a:ext cx="65" cy="46"/>
            </a:xfrm>
            <a:custGeom>
              <a:avLst/>
              <a:gdLst>
                <a:gd name="T0" fmla="*/ 0 w 195"/>
                <a:gd name="T1" fmla="*/ 0 h 92"/>
                <a:gd name="T2" fmla="*/ 0 w 195"/>
                <a:gd name="T3" fmla="*/ 0 h 92"/>
                <a:gd name="T4" fmla="*/ 0 w 195"/>
                <a:gd name="T5" fmla="*/ 1 h 92"/>
                <a:gd name="T6" fmla="*/ 0 w 195"/>
                <a:gd name="T7" fmla="*/ 1 h 92"/>
                <a:gd name="T8" fmla="*/ 0 w 195"/>
                <a:gd name="T9" fmla="*/ 1 h 92"/>
                <a:gd name="T10" fmla="*/ 0 w 195"/>
                <a:gd name="T11" fmla="*/ 1 h 92"/>
                <a:gd name="T12" fmla="*/ 0 w 195"/>
                <a:gd name="T13" fmla="*/ 1 h 92"/>
                <a:gd name="T14" fmla="*/ 0 w 195"/>
                <a:gd name="T15" fmla="*/ 1 h 92"/>
                <a:gd name="T16" fmla="*/ 0 w 195"/>
                <a:gd name="T17" fmla="*/ 1 h 92"/>
                <a:gd name="T18" fmla="*/ 0 w 195"/>
                <a:gd name="T19" fmla="*/ 1 h 92"/>
                <a:gd name="T20" fmla="*/ 0 w 195"/>
                <a:gd name="T21" fmla="*/ 1 h 92"/>
                <a:gd name="T22" fmla="*/ 0 w 195"/>
                <a:gd name="T23" fmla="*/ 1 h 92"/>
                <a:gd name="T24" fmla="*/ 0 w 195"/>
                <a:gd name="T25" fmla="*/ 1 h 92"/>
                <a:gd name="T26" fmla="*/ 0 w 195"/>
                <a:gd name="T27" fmla="*/ 1 h 92"/>
                <a:gd name="T28" fmla="*/ 0 w 195"/>
                <a:gd name="T29" fmla="*/ 1 h 92"/>
                <a:gd name="T30" fmla="*/ 0 w 195"/>
                <a:gd name="T31" fmla="*/ 1 h 92"/>
                <a:gd name="T32" fmla="*/ 0 w 195"/>
                <a:gd name="T33" fmla="*/ 1 h 92"/>
                <a:gd name="T34" fmla="*/ 0 w 195"/>
                <a:gd name="T35" fmla="*/ 1 h 92"/>
                <a:gd name="T36" fmla="*/ 0 w 195"/>
                <a:gd name="T37" fmla="*/ 1 h 92"/>
                <a:gd name="T38" fmla="*/ 0 w 195"/>
                <a:gd name="T39" fmla="*/ 1 h 92"/>
                <a:gd name="T40" fmla="*/ 0 w 195"/>
                <a:gd name="T41" fmla="*/ 0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92"/>
                <a:gd name="T65" fmla="*/ 195 w 195"/>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92">
                  <a:moveTo>
                    <a:pt x="186" y="0"/>
                  </a:moveTo>
                  <a:lnTo>
                    <a:pt x="186" y="0"/>
                  </a:lnTo>
                  <a:lnTo>
                    <a:pt x="166" y="14"/>
                  </a:lnTo>
                  <a:lnTo>
                    <a:pt x="147" y="27"/>
                  </a:lnTo>
                  <a:lnTo>
                    <a:pt x="124" y="39"/>
                  </a:lnTo>
                  <a:lnTo>
                    <a:pt x="101" y="50"/>
                  </a:lnTo>
                  <a:lnTo>
                    <a:pt x="77" y="60"/>
                  </a:lnTo>
                  <a:lnTo>
                    <a:pt x="51" y="68"/>
                  </a:lnTo>
                  <a:lnTo>
                    <a:pt x="27" y="76"/>
                  </a:lnTo>
                  <a:lnTo>
                    <a:pt x="0" y="83"/>
                  </a:lnTo>
                  <a:lnTo>
                    <a:pt x="3" y="92"/>
                  </a:lnTo>
                  <a:lnTo>
                    <a:pt x="30" y="84"/>
                  </a:lnTo>
                  <a:lnTo>
                    <a:pt x="57" y="77"/>
                  </a:lnTo>
                  <a:lnTo>
                    <a:pt x="83" y="68"/>
                  </a:lnTo>
                  <a:lnTo>
                    <a:pt x="107" y="56"/>
                  </a:lnTo>
                  <a:lnTo>
                    <a:pt x="130" y="46"/>
                  </a:lnTo>
                  <a:lnTo>
                    <a:pt x="153" y="34"/>
                  </a:lnTo>
                  <a:lnTo>
                    <a:pt x="175" y="21"/>
                  </a:lnTo>
                  <a:lnTo>
                    <a:pt x="195" y="7"/>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8" name="Freeform 1601"/>
            <p:cNvSpPr>
              <a:spLocks/>
            </p:cNvSpPr>
            <p:nvPr/>
          </p:nvSpPr>
          <p:spPr bwMode="auto">
            <a:xfrm>
              <a:off x="1241" y="2713"/>
              <a:ext cx="26" cy="46"/>
            </a:xfrm>
            <a:custGeom>
              <a:avLst/>
              <a:gdLst>
                <a:gd name="T0" fmla="*/ 0 w 76"/>
                <a:gd name="T1" fmla="*/ 0 h 92"/>
                <a:gd name="T2" fmla="*/ 0 w 76"/>
                <a:gd name="T3" fmla="*/ 0 h 92"/>
                <a:gd name="T4" fmla="*/ 0 w 76"/>
                <a:gd name="T5" fmla="*/ 1 h 92"/>
                <a:gd name="T6" fmla="*/ 0 w 76"/>
                <a:gd name="T7" fmla="*/ 1 h 92"/>
                <a:gd name="T8" fmla="*/ 0 w 76"/>
                <a:gd name="T9" fmla="*/ 1 h 92"/>
                <a:gd name="T10" fmla="*/ 0 w 76"/>
                <a:gd name="T11" fmla="*/ 1 h 92"/>
                <a:gd name="T12" fmla="*/ 0 w 76"/>
                <a:gd name="T13" fmla="*/ 1 h 92"/>
                <a:gd name="T14" fmla="*/ 0 w 76"/>
                <a:gd name="T15" fmla="*/ 1 h 92"/>
                <a:gd name="T16" fmla="*/ 0 w 76"/>
                <a:gd name="T17" fmla="*/ 1 h 92"/>
                <a:gd name="T18" fmla="*/ 0 w 76"/>
                <a:gd name="T19" fmla="*/ 1 h 92"/>
                <a:gd name="T20" fmla="*/ 0 w 76"/>
                <a:gd name="T21" fmla="*/ 1 h 92"/>
                <a:gd name="T22" fmla="*/ 0 w 76"/>
                <a:gd name="T23" fmla="*/ 1 h 92"/>
                <a:gd name="T24" fmla="*/ 0 w 76"/>
                <a:gd name="T25" fmla="*/ 1 h 92"/>
                <a:gd name="T26" fmla="*/ 0 w 76"/>
                <a:gd name="T27" fmla="*/ 1 h 92"/>
                <a:gd name="T28" fmla="*/ 0 w 76"/>
                <a:gd name="T29" fmla="*/ 1 h 92"/>
                <a:gd name="T30" fmla="*/ 0 w 76"/>
                <a:gd name="T31" fmla="*/ 1 h 92"/>
                <a:gd name="T32" fmla="*/ 0 w 76"/>
                <a:gd name="T33" fmla="*/ 1 h 92"/>
                <a:gd name="T34" fmla="*/ 0 w 76"/>
                <a:gd name="T35" fmla="*/ 1 h 92"/>
                <a:gd name="T36" fmla="*/ 0 w 76"/>
                <a:gd name="T37" fmla="*/ 1 h 92"/>
                <a:gd name="T38" fmla="*/ 0 w 76"/>
                <a:gd name="T39" fmla="*/ 1 h 92"/>
                <a:gd name="T40" fmla="*/ 0 w 76"/>
                <a:gd name="T41" fmla="*/ 0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92"/>
                <a:gd name="T65" fmla="*/ 76 w 76"/>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92">
                  <a:moveTo>
                    <a:pt x="67" y="0"/>
                  </a:moveTo>
                  <a:lnTo>
                    <a:pt x="67" y="0"/>
                  </a:lnTo>
                  <a:lnTo>
                    <a:pt x="57" y="11"/>
                  </a:lnTo>
                  <a:lnTo>
                    <a:pt x="48" y="22"/>
                  </a:lnTo>
                  <a:lnTo>
                    <a:pt x="40" y="33"/>
                  </a:lnTo>
                  <a:lnTo>
                    <a:pt x="33" y="44"/>
                  </a:lnTo>
                  <a:lnTo>
                    <a:pt x="25" y="55"/>
                  </a:lnTo>
                  <a:lnTo>
                    <a:pt x="18" y="66"/>
                  </a:lnTo>
                  <a:lnTo>
                    <a:pt x="10" y="77"/>
                  </a:lnTo>
                  <a:lnTo>
                    <a:pt x="0" y="85"/>
                  </a:lnTo>
                  <a:lnTo>
                    <a:pt x="9" y="92"/>
                  </a:lnTo>
                  <a:lnTo>
                    <a:pt x="19" y="81"/>
                  </a:lnTo>
                  <a:lnTo>
                    <a:pt x="30" y="70"/>
                  </a:lnTo>
                  <a:lnTo>
                    <a:pt x="37" y="59"/>
                  </a:lnTo>
                  <a:lnTo>
                    <a:pt x="45" y="49"/>
                  </a:lnTo>
                  <a:lnTo>
                    <a:pt x="52" y="38"/>
                  </a:lnTo>
                  <a:lnTo>
                    <a:pt x="60" y="26"/>
                  </a:lnTo>
                  <a:lnTo>
                    <a:pt x="66" y="15"/>
                  </a:lnTo>
                  <a:lnTo>
                    <a:pt x="76" y="4"/>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9" name="Freeform 1602"/>
            <p:cNvSpPr>
              <a:spLocks/>
            </p:cNvSpPr>
            <p:nvPr/>
          </p:nvSpPr>
          <p:spPr bwMode="auto">
            <a:xfrm>
              <a:off x="1264" y="2693"/>
              <a:ext cx="25" cy="22"/>
            </a:xfrm>
            <a:custGeom>
              <a:avLst/>
              <a:gdLst>
                <a:gd name="T0" fmla="*/ 0 w 76"/>
                <a:gd name="T1" fmla="*/ 0 h 44"/>
                <a:gd name="T2" fmla="*/ 0 w 76"/>
                <a:gd name="T3" fmla="*/ 1 h 44"/>
                <a:gd name="T4" fmla="*/ 0 w 76"/>
                <a:gd name="T5" fmla="*/ 1 h 44"/>
                <a:gd name="T6" fmla="*/ 0 w 76"/>
                <a:gd name="T7" fmla="*/ 1 h 44"/>
                <a:gd name="T8" fmla="*/ 0 w 76"/>
                <a:gd name="T9" fmla="*/ 1 h 44"/>
                <a:gd name="T10" fmla="*/ 0 w 76"/>
                <a:gd name="T11" fmla="*/ 1 h 44"/>
                <a:gd name="T12" fmla="*/ 0 w 76"/>
                <a:gd name="T13" fmla="*/ 1 h 44"/>
                <a:gd name="T14" fmla="*/ 0 w 76"/>
                <a:gd name="T15" fmla="*/ 1 h 44"/>
                <a:gd name="T16" fmla="*/ 0 w 76"/>
                <a:gd name="T17" fmla="*/ 1 h 44"/>
                <a:gd name="T18" fmla="*/ 0 w 76"/>
                <a:gd name="T19" fmla="*/ 1 h 44"/>
                <a:gd name="T20" fmla="*/ 0 w 76"/>
                <a:gd name="T21" fmla="*/ 1 h 44"/>
                <a:gd name="T22" fmla="*/ 0 w 76"/>
                <a:gd name="T23" fmla="*/ 1 h 44"/>
                <a:gd name="T24" fmla="*/ 0 w 76"/>
                <a:gd name="T25" fmla="*/ 1 h 44"/>
                <a:gd name="T26" fmla="*/ 0 w 76"/>
                <a:gd name="T27" fmla="*/ 1 h 44"/>
                <a:gd name="T28" fmla="*/ 0 w 76"/>
                <a:gd name="T29" fmla="*/ 1 h 44"/>
                <a:gd name="T30" fmla="*/ 0 w 76"/>
                <a:gd name="T31" fmla="*/ 1 h 44"/>
                <a:gd name="T32" fmla="*/ 0 w 76"/>
                <a:gd name="T33" fmla="*/ 1 h 44"/>
                <a:gd name="T34" fmla="*/ 0 w 76"/>
                <a:gd name="T35" fmla="*/ 1 h 44"/>
                <a:gd name="T36" fmla="*/ 0 w 76"/>
                <a:gd name="T37" fmla="*/ 1 h 44"/>
                <a:gd name="T38" fmla="*/ 0 w 76"/>
                <a:gd name="T39" fmla="*/ 1 h 44"/>
                <a:gd name="T40" fmla="*/ 0 w 76"/>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44"/>
                <a:gd name="T65" fmla="*/ 76 w 76"/>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44">
                  <a:moveTo>
                    <a:pt x="64" y="0"/>
                  </a:moveTo>
                  <a:lnTo>
                    <a:pt x="64" y="1"/>
                  </a:lnTo>
                  <a:lnTo>
                    <a:pt x="63" y="5"/>
                  </a:lnTo>
                  <a:lnTo>
                    <a:pt x="57" y="9"/>
                  </a:lnTo>
                  <a:lnTo>
                    <a:pt x="51" y="14"/>
                  </a:lnTo>
                  <a:lnTo>
                    <a:pt x="40" y="18"/>
                  </a:lnTo>
                  <a:lnTo>
                    <a:pt x="30" y="23"/>
                  </a:lnTo>
                  <a:lnTo>
                    <a:pt x="20" y="27"/>
                  </a:lnTo>
                  <a:lnTo>
                    <a:pt x="9" y="32"/>
                  </a:lnTo>
                  <a:lnTo>
                    <a:pt x="0" y="40"/>
                  </a:lnTo>
                  <a:lnTo>
                    <a:pt x="9" y="44"/>
                  </a:lnTo>
                  <a:lnTo>
                    <a:pt x="18" y="39"/>
                  </a:lnTo>
                  <a:lnTo>
                    <a:pt x="26" y="33"/>
                  </a:lnTo>
                  <a:lnTo>
                    <a:pt x="36" y="29"/>
                  </a:lnTo>
                  <a:lnTo>
                    <a:pt x="46" y="25"/>
                  </a:lnTo>
                  <a:lnTo>
                    <a:pt x="57" y="20"/>
                  </a:lnTo>
                  <a:lnTo>
                    <a:pt x="66" y="15"/>
                  </a:lnTo>
                  <a:lnTo>
                    <a:pt x="72" y="10"/>
                  </a:lnTo>
                  <a:lnTo>
                    <a:pt x="76" y="1"/>
                  </a:lnTo>
                  <a:lnTo>
                    <a:pt x="76" y="2"/>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0" name="Freeform 1603"/>
            <p:cNvSpPr>
              <a:spLocks/>
            </p:cNvSpPr>
            <p:nvPr/>
          </p:nvSpPr>
          <p:spPr bwMode="auto">
            <a:xfrm>
              <a:off x="1267" y="2607"/>
              <a:ext cx="23" cy="87"/>
            </a:xfrm>
            <a:custGeom>
              <a:avLst/>
              <a:gdLst>
                <a:gd name="T0" fmla="*/ 0 w 67"/>
                <a:gd name="T1" fmla="*/ 1 h 174"/>
                <a:gd name="T2" fmla="*/ 0 w 67"/>
                <a:gd name="T3" fmla="*/ 1 h 174"/>
                <a:gd name="T4" fmla="*/ 0 w 67"/>
                <a:gd name="T5" fmla="*/ 1 h 174"/>
                <a:gd name="T6" fmla="*/ 0 w 67"/>
                <a:gd name="T7" fmla="*/ 1 h 174"/>
                <a:gd name="T8" fmla="*/ 0 w 67"/>
                <a:gd name="T9" fmla="*/ 1 h 174"/>
                <a:gd name="T10" fmla="*/ 0 w 67"/>
                <a:gd name="T11" fmla="*/ 1 h 174"/>
                <a:gd name="T12" fmla="*/ 0 w 67"/>
                <a:gd name="T13" fmla="*/ 1 h 174"/>
                <a:gd name="T14" fmla="*/ 0 w 67"/>
                <a:gd name="T15" fmla="*/ 1 h 174"/>
                <a:gd name="T16" fmla="*/ 0 w 67"/>
                <a:gd name="T17" fmla="*/ 1 h 174"/>
                <a:gd name="T18" fmla="*/ 0 w 67"/>
                <a:gd name="T19" fmla="*/ 1 h 174"/>
                <a:gd name="T20" fmla="*/ 0 w 67"/>
                <a:gd name="T21" fmla="*/ 1 h 174"/>
                <a:gd name="T22" fmla="*/ 0 w 67"/>
                <a:gd name="T23" fmla="*/ 1 h 174"/>
                <a:gd name="T24" fmla="*/ 0 w 67"/>
                <a:gd name="T25" fmla="*/ 1 h 174"/>
                <a:gd name="T26" fmla="*/ 0 w 67"/>
                <a:gd name="T27" fmla="*/ 1 h 174"/>
                <a:gd name="T28" fmla="*/ 0 w 67"/>
                <a:gd name="T29" fmla="*/ 1 h 174"/>
                <a:gd name="T30" fmla="*/ 0 w 67"/>
                <a:gd name="T31" fmla="*/ 1 h 174"/>
                <a:gd name="T32" fmla="*/ 0 w 67"/>
                <a:gd name="T33" fmla="*/ 1 h 174"/>
                <a:gd name="T34" fmla="*/ 0 w 67"/>
                <a:gd name="T35" fmla="*/ 1 h 174"/>
                <a:gd name="T36" fmla="*/ 0 w 67"/>
                <a:gd name="T37" fmla="*/ 0 h 174"/>
                <a:gd name="T38" fmla="*/ 0 w 67"/>
                <a:gd name="T39" fmla="*/ 0 h 174"/>
                <a:gd name="T40" fmla="*/ 0 w 67"/>
                <a:gd name="T41" fmla="*/ 1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74"/>
                <a:gd name="T65" fmla="*/ 67 w 67"/>
                <a:gd name="T66" fmla="*/ 174 h 1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74">
                  <a:moveTo>
                    <a:pt x="0" y="2"/>
                  </a:moveTo>
                  <a:lnTo>
                    <a:pt x="0" y="2"/>
                  </a:lnTo>
                  <a:lnTo>
                    <a:pt x="10" y="24"/>
                  </a:lnTo>
                  <a:lnTo>
                    <a:pt x="20" y="44"/>
                  </a:lnTo>
                  <a:lnTo>
                    <a:pt x="31" y="66"/>
                  </a:lnTo>
                  <a:lnTo>
                    <a:pt x="40" y="88"/>
                  </a:lnTo>
                  <a:lnTo>
                    <a:pt x="49" y="108"/>
                  </a:lnTo>
                  <a:lnTo>
                    <a:pt x="53" y="129"/>
                  </a:lnTo>
                  <a:lnTo>
                    <a:pt x="55" y="151"/>
                  </a:lnTo>
                  <a:lnTo>
                    <a:pt x="53" y="172"/>
                  </a:lnTo>
                  <a:lnTo>
                    <a:pt x="65" y="174"/>
                  </a:lnTo>
                  <a:lnTo>
                    <a:pt x="67" y="151"/>
                  </a:lnTo>
                  <a:lnTo>
                    <a:pt x="65" y="129"/>
                  </a:lnTo>
                  <a:lnTo>
                    <a:pt x="61" y="106"/>
                  </a:lnTo>
                  <a:lnTo>
                    <a:pt x="52" y="86"/>
                  </a:lnTo>
                  <a:lnTo>
                    <a:pt x="43" y="64"/>
                  </a:lnTo>
                  <a:lnTo>
                    <a:pt x="32" y="42"/>
                  </a:lnTo>
                  <a:lnTo>
                    <a:pt x="22" y="22"/>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1" name="Freeform 1604"/>
            <p:cNvSpPr>
              <a:spLocks/>
            </p:cNvSpPr>
            <p:nvPr/>
          </p:nvSpPr>
          <p:spPr bwMode="auto">
            <a:xfrm>
              <a:off x="1266" y="2575"/>
              <a:ext cx="7" cy="33"/>
            </a:xfrm>
            <a:custGeom>
              <a:avLst/>
              <a:gdLst>
                <a:gd name="T0" fmla="*/ 0 w 21"/>
                <a:gd name="T1" fmla="*/ 0 h 66"/>
                <a:gd name="T2" fmla="*/ 0 w 21"/>
                <a:gd name="T3" fmla="*/ 0 h 66"/>
                <a:gd name="T4" fmla="*/ 0 w 21"/>
                <a:gd name="T5" fmla="*/ 1 h 66"/>
                <a:gd name="T6" fmla="*/ 0 w 21"/>
                <a:gd name="T7" fmla="*/ 1 h 66"/>
                <a:gd name="T8" fmla="*/ 0 w 21"/>
                <a:gd name="T9" fmla="*/ 1 h 66"/>
                <a:gd name="T10" fmla="*/ 0 w 21"/>
                <a:gd name="T11" fmla="*/ 1 h 66"/>
                <a:gd name="T12" fmla="*/ 0 w 21"/>
                <a:gd name="T13" fmla="*/ 1 h 66"/>
                <a:gd name="T14" fmla="*/ 0 w 21"/>
                <a:gd name="T15" fmla="*/ 1 h 66"/>
                <a:gd name="T16" fmla="*/ 0 w 21"/>
                <a:gd name="T17" fmla="*/ 1 h 66"/>
                <a:gd name="T18" fmla="*/ 0 w 21"/>
                <a:gd name="T19" fmla="*/ 1 h 66"/>
                <a:gd name="T20" fmla="*/ 0 w 21"/>
                <a:gd name="T21" fmla="*/ 1 h 66"/>
                <a:gd name="T22" fmla="*/ 0 w 21"/>
                <a:gd name="T23" fmla="*/ 1 h 66"/>
                <a:gd name="T24" fmla="*/ 0 w 21"/>
                <a:gd name="T25" fmla="*/ 1 h 66"/>
                <a:gd name="T26" fmla="*/ 0 w 21"/>
                <a:gd name="T27" fmla="*/ 1 h 66"/>
                <a:gd name="T28" fmla="*/ 0 w 21"/>
                <a:gd name="T29" fmla="*/ 1 h 66"/>
                <a:gd name="T30" fmla="*/ 0 w 21"/>
                <a:gd name="T31" fmla="*/ 1 h 66"/>
                <a:gd name="T32" fmla="*/ 0 w 21"/>
                <a:gd name="T33" fmla="*/ 1 h 66"/>
                <a:gd name="T34" fmla="*/ 0 w 21"/>
                <a:gd name="T35" fmla="*/ 1 h 66"/>
                <a:gd name="T36" fmla="*/ 0 w 21"/>
                <a:gd name="T37" fmla="*/ 1 h 66"/>
                <a:gd name="T38" fmla="*/ 0 w 21"/>
                <a:gd name="T39" fmla="*/ 1 h 66"/>
                <a:gd name="T40" fmla="*/ 0 w 21"/>
                <a:gd name="T41" fmla="*/ 0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66"/>
                <a:gd name="T65" fmla="*/ 21 w 21"/>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66">
                  <a:moveTo>
                    <a:pt x="9" y="0"/>
                  </a:moveTo>
                  <a:lnTo>
                    <a:pt x="9" y="0"/>
                  </a:lnTo>
                  <a:lnTo>
                    <a:pt x="6" y="9"/>
                  </a:lnTo>
                  <a:lnTo>
                    <a:pt x="5" y="17"/>
                  </a:lnTo>
                  <a:lnTo>
                    <a:pt x="3" y="25"/>
                  </a:lnTo>
                  <a:lnTo>
                    <a:pt x="2" y="33"/>
                  </a:lnTo>
                  <a:lnTo>
                    <a:pt x="0" y="43"/>
                  </a:lnTo>
                  <a:lnTo>
                    <a:pt x="0" y="50"/>
                  </a:lnTo>
                  <a:lnTo>
                    <a:pt x="2" y="59"/>
                  </a:lnTo>
                  <a:lnTo>
                    <a:pt x="5" y="66"/>
                  </a:lnTo>
                  <a:lnTo>
                    <a:pt x="17" y="64"/>
                  </a:lnTo>
                  <a:lnTo>
                    <a:pt x="14" y="57"/>
                  </a:lnTo>
                  <a:lnTo>
                    <a:pt x="12" y="50"/>
                  </a:lnTo>
                  <a:lnTo>
                    <a:pt x="12" y="43"/>
                  </a:lnTo>
                  <a:lnTo>
                    <a:pt x="14" y="35"/>
                  </a:lnTo>
                  <a:lnTo>
                    <a:pt x="15" y="27"/>
                  </a:lnTo>
                  <a:lnTo>
                    <a:pt x="17" y="19"/>
                  </a:lnTo>
                  <a:lnTo>
                    <a:pt x="18" y="11"/>
                  </a:lnTo>
                  <a:lnTo>
                    <a:pt x="21" y="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2" name="Freeform 1605"/>
            <p:cNvSpPr>
              <a:spLocks/>
            </p:cNvSpPr>
            <p:nvPr/>
          </p:nvSpPr>
          <p:spPr bwMode="auto">
            <a:xfrm>
              <a:off x="1251" y="2426"/>
              <a:ext cx="25" cy="150"/>
            </a:xfrm>
            <a:custGeom>
              <a:avLst/>
              <a:gdLst>
                <a:gd name="T0" fmla="*/ 0 w 73"/>
                <a:gd name="T1" fmla="*/ 0 h 301"/>
                <a:gd name="T2" fmla="*/ 0 w 73"/>
                <a:gd name="T3" fmla="*/ 0 h 301"/>
                <a:gd name="T4" fmla="*/ 0 w 73"/>
                <a:gd name="T5" fmla="*/ 0 h 301"/>
                <a:gd name="T6" fmla="*/ 0 w 73"/>
                <a:gd name="T7" fmla="*/ 0 h 301"/>
                <a:gd name="T8" fmla="*/ 0 w 73"/>
                <a:gd name="T9" fmla="*/ 0 h 301"/>
                <a:gd name="T10" fmla="*/ 0 w 73"/>
                <a:gd name="T11" fmla="*/ 0 h 301"/>
                <a:gd name="T12" fmla="*/ 0 w 73"/>
                <a:gd name="T13" fmla="*/ 0 h 301"/>
                <a:gd name="T14" fmla="*/ 0 w 73"/>
                <a:gd name="T15" fmla="*/ 0 h 301"/>
                <a:gd name="T16" fmla="*/ 0 w 73"/>
                <a:gd name="T17" fmla="*/ 0 h 301"/>
                <a:gd name="T18" fmla="*/ 0 w 73"/>
                <a:gd name="T19" fmla="*/ 0 h 301"/>
                <a:gd name="T20" fmla="*/ 0 w 73"/>
                <a:gd name="T21" fmla="*/ 0 h 301"/>
                <a:gd name="T22" fmla="*/ 0 w 73"/>
                <a:gd name="T23" fmla="*/ 0 h 301"/>
                <a:gd name="T24" fmla="*/ 0 w 73"/>
                <a:gd name="T25" fmla="*/ 0 h 301"/>
                <a:gd name="T26" fmla="*/ 0 w 73"/>
                <a:gd name="T27" fmla="*/ 0 h 301"/>
                <a:gd name="T28" fmla="*/ 0 w 73"/>
                <a:gd name="T29" fmla="*/ 0 h 301"/>
                <a:gd name="T30" fmla="*/ 0 w 73"/>
                <a:gd name="T31" fmla="*/ 0 h 301"/>
                <a:gd name="T32" fmla="*/ 0 w 73"/>
                <a:gd name="T33" fmla="*/ 0 h 301"/>
                <a:gd name="T34" fmla="*/ 0 w 73"/>
                <a:gd name="T35" fmla="*/ 0 h 301"/>
                <a:gd name="T36" fmla="*/ 0 w 73"/>
                <a:gd name="T37" fmla="*/ 0 h 301"/>
                <a:gd name="T38" fmla="*/ 0 w 73"/>
                <a:gd name="T39" fmla="*/ 0 h 301"/>
                <a:gd name="T40" fmla="*/ 0 w 73"/>
                <a:gd name="T41" fmla="*/ 0 h 301"/>
                <a:gd name="T42" fmla="*/ 0 w 73"/>
                <a:gd name="T43" fmla="*/ 0 h 301"/>
                <a:gd name="T44" fmla="*/ 0 w 73"/>
                <a:gd name="T45" fmla="*/ 0 h 301"/>
                <a:gd name="T46" fmla="*/ 0 w 73"/>
                <a:gd name="T47" fmla="*/ 0 h 301"/>
                <a:gd name="T48" fmla="*/ 0 w 73"/>
                <a:gd name="T49" fmla="*/ 0 h 301"/>
                <a:gd name="T50" fmla="*/ 0 w 73"/>
                <a:gd name="T51" fmla="*/ 0 h 301"/>
                <a:gd name="T52" fmla="*/ 0 w 73"/>
                <a:gd name="T53" fmla="*/ 0 h 301"/>
                <a:gd name="T54" fmla="*/ 0 w 73"/>
                <a:gd name="T55" fmla="*/ 0 h 301"/>
                <a:gd name="T56" fmla="*/ 0 w 73"/>
                <a:gd name="T57" fmla="*/ 0 h 301"/>
                <a:gd name="T58" fmla="*/ 0 w 73"/>
                <a:gd name="T59" fmla="*/ 0 h 301"/>
                <a:gd name="T60" fmla="*/ 0 w 73"/>
                <a:gd name="T61" fmla="*/ 0 h 301"/>
                <a:gd name="T62" fmla="*/ 0 w 73"/>
                <a:gd name="T63" fmla="*/ 0 h 301"/>
                <a:gd name="T64" fmla="*/ 0 w 73"/>
                <a:gd name="T65" fmla="*/ 0 h 301"/>
                <a:gd name="T66" fmla="*/ 0 w 73"/>
                <a:gd name="T67" fmla="*/ 0 h 301"/>
                <a:gd name="T68" fmla="*/ 0 w 73"/>
                <a:gd name="T69" fmla="*/ 0 h 301"/>
                <a:gd name="T70" fmla="*/ 0 w 73"/>
                <a:gd name="T71" fmla="*/ 0 h 301"/>
                <a:gd name="T72" fmla="*/ 0 w 73"/>
                <a:gd name="T73" fmla="*/ 0 h 3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301"/>
                <a:gd name="T113" fmla="*/ 73 w 73"/>
                <a:gd name="T114" fmla="*/ 301 h 3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301">
                  <a:moveTo>
                    <a:pt x="0" y="2"/>
                  </a:moveTo>
                  <a:lnTo>
                    <a:pt x="0" y="2"/>
                  </a:lnTo>
                  <a:lnTo>
                    <a:pt x="7" y="22"/>
                  </a:lnTo>
                  <a:lnTo>
                    <a:pt x="15" y="40"/>
                  </a:lnTo>
                  <a:lnTo>
                    <a:pt x="21" y="60"/>
                  </a:lnTo>
                  <a:lnTo>
                    <a:pt x="28" y="78"/>
                  </a:lnTo>
                  <a:lnTo>
                    <a:pt x="34" y="98"/>
                  </a:lnTo>
                  <a:lnTo>
                    <a:pt x="40" y="116"/>
                  </a:lnTo>
                  <a:lnTo>
                    <a:pt x="46" y="134"/>
                  </a:lnTo>
                  <a:lnTo>
                    <a:pt x="51" y="153"/>
                  </a:lnTo>
                  <a:lnTo>
                    <a:pt x="55" y="172"/>
                  </a:lnTo>
                  <a:lnTo>
                    <a:pt x="58" y="189"/>
                  </a:lnTo>
                  <a:lnTo>
                    <a:pt x="60" y="208"/>
                  </a:lnTo>
                  <a:lnTo>
                    <a:pt x="61" y="226"/>
                  </a:lnTo>
                  <a:lnTo>
                    <a:pt x="61" y="244"/>
                  </a:lnTo>
                  <a:lnTo>
                    <a:pt x="60" y="263"/>
                  </a:lnTo>
                  <a:lnTo>
                    <a:pt x="57" y="280"/>
                  </a:lnTo>
                  <a:lnTo>
                    <a:pt x="52" y="298"/>
                  </a:lnTo>
                  <a:lnTo>
                    <a:pt x="64" y="301"/>
                  </a:lnTo>
                  <a:lnTo>
                    <a:pt x="68" y="282"/>
                  </a:lnTo>
                  <a:lnTo>
                    <a:pt x="71" y="263"/>
                  </a:lnTo>
                  <a:lnTo>
                    <a:pt x="73" y="244"/>
                  </a:lnTo>
                  <a:lnTo>
                    <a:pt x="73" y="226"/>
                  </a:lnTo>
                  <a:lnTo>
                    <a:pt x="71" y="208"/>
                  </a:lnTo>
                  <a:lnTo>
                    <a:pt x="70" y="189"/>
                  </a:lnTo>
                  <a:lnTo>
                    <a:pt x="67" y="170"/>
                  </a:lnTo>
                  <a:lnTo>
                    <a:pt x="63" y="150"/>
                  </a:lnTo>
                  <a:lnTo>
                    <a:pt x="58" y="132"/>
                  </a:lnTo>
                  <a:lnTo>
                    <a:pt x="52" y="114"/>
                  </a:lnTo>
                  <a:lnTo>
                    <a:pt x="46" y="95"/>
                  </a:lnTo>
                  <a:lnTo>
                    <a:pt x="40" y="76"/>
                  </a:lnTo>
                  <a:lnTo>
                    <a:pt x="33" y="58"/>
                  </a:lnTo>
                  <a:lnTo>
                    <a:pt x="27" y="38"/>
                  </a:lnTo>
                  <a:lnTo>
                    <a:pt x="19" y="20"/>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3" name="Freeform 1606"/>
            <p:cNvSpPr>
              <a:spLocks/>
            </p:cNvSpPr>
            <p:nvPr/>
          </p:nvSpPr>
          <p:spPr bwMode="auto">
            <a:xfrm>
              <a:off x="1251" y="2390"/>
              <a:ext cx="5" cy="37"/>
            </a:xfrm>
            <a:custGeom>
              <a:avLst/>
              <a:gdLst>
                <a:gd name="T0" fmla="*/ 0 w 17"/>
                <a:gd name="T1" fmla="*/ 1 h 74"/>
                <a:gd name="T2" fmla="*/ 0 w 17"/>
                <a:gd name="T3" fmla="*/ 1 h 74"/>
                <a:gd name="T4" fmla="*/ 0 w 17"/>
                <a:gd name="T5" fmla="*/ 1 h 74"/>
                <a:gd name="T6" fmla="*/ 0 w 17"/>
                <a:gd name="T7" fmla="*/ 1 h 74"/>
                <a:gd name="T8" fmla="*/ 0 w 17"/>
                <a:gd name="T9" fmla="*/ 1 h 74"/>
                <a:gd name="T10" fmla="*/ 0 w 17"/>
                <a:gd name="T11" fmla="*/ 1 h 74"/>
                <a:gd name="T12" fmla="*/ 0 w 17"/>
                <a:gd name="T13" fmla="*/ 1 h 74"/>
                <a:gd name="T14" fmla="*/ 0 w 17"/>
                <a:gd name="T15" fmla="*/ 1 h 74"/>
                <a:gd name="T16" fmla="*/ 0 w 17"/>
                <a:gd name="T17" fmla="*/ 1 h 74"/>
                <a:gd name="T18" fmla="*/ 0 w 17"/>
                <a:gd name="T19" fmla="*/ 1 h 74"/>
                <a:gd name="T20" fmla="*/ 0 w 17"/>
                <a:gd name="T21" fmla="*/ 1 h 74"/>
                <a:gd name="T22" fmla="*/ 0 w 17"/>
                <a:gd name="T23" fmla="*/ 1 h 74"/>
                <a:gd name="T24" fmla="*/ 0 w 17"/>
                <a:gd name="T25" fmla="*/ 1 h 74"/>
                <a:gd name="T26" fmla="*/ 0 w 17"/>
                <a:gd name="T27" fmla="*/ 1 h 74"/>
                <a:gd name="T28" fmla="*/ 0 w 17"/>
                <a:gd name="T29" fmla="*/ 1 h 74"/>
                <a:gd name="T30" fmla="*/ 0 w 17"/>
                <a:gd name="T31" fmla="*/ 1 h 74"/>
                <a:gd name="T32" fmla="*/ 0 w 17"/>
                <a:gd name="T33" fmla="*/ 1 h 74"/>
                <a:gd name="T34" fmla="*/ 0 w 17"/>
                <a:gd name="T35" fmla="*/ 1 h 74"/>
                <a:gd name="T36" fmla="*/ 0 w 17"/>
                <a:gd name="T37" fmla="*/ 0 h 74"/>
                <a:gd name="T38" fmla="*/ 0 w 17"/>
                <a:gd name="T39" fmla="*/ 0 h 74"/>
                <a:gd name="T40" fmla="*/ 0 w 17"/>
                <a:gd name="T41" fmla="*/ 1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74"/>
                <a:gd name="T65" fmla="*/ 17 w 17"/>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74">
                  <a:moveTo>
                    <a:pt x="2" y="2"/>
                  </a:moveTo>
                  <a:lnTo>
                    <a:pt x="2" y="2"/>
                  </a:lnTo>
                  <a:lnTo>
                    <a:pt x="5" y="11"/>
                  </a:lnTo>
                  <a:lnTo>
                    <a:pt x="5" y="19"/>
                  </a:lnTo>
                  <a:lnTo>
                    <a:pt x="3" y="29"/>
                  </a:lnTo>
                  <a:lnTo>
                    <a:pt x="2" y="39"/>
                  </a:lnTo>
                  <a:lnTo>
                    <a:pt x="0" y="49"/>
                  </a:lnTo>
                  <a:lnTo>
                    <a:pt x="0" y="57"/>
                  </a:lnTo>
                  <a:lnTo>
                    <a:pt x="0" y="66"/>
                  </a:lnTo>
                  <a:lnTo>
                    <a:pt x="2" y="74"/>
                  </a:lnTo>
                  <a:lnTo>
                    <a:pt x="14" y="72"/>
                  </a:lnTo>
                  <a:lnTo>
                    <a:pt x="12" y="66"/>
                  </a:lnTo>
                  <a:lnTo>
                    <a:pt x="12" y="57"/>
                  </a:lnTo>
                  <a:lnTo>
                    <a:pt x="12" y="49"/>
                  </a:lnTo>
                  <a:lnTo>
                    <a:pt x="14" y="39"/>
                  </a:lnTo>
                  <a:lnTo>
                    <a:pt x="15" y="29"/>
                  </a:lnTo>
                  <a:lnTo>
                    <a:pt x="17" y="19"/>
                  </a:lnTo>
                  <a:lnTo>
                    <a:pt x="17" y="11"/>
                  </a:lnTo>
                  <a:lnTo>
                    <a:pt x="14" y="0"/>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4" name="Freeform 1607"/>
            <p:cNvSpPr>
              <a:spLocks/>
            </p:cNvSpPr>
            <p:nvPr/>
          </p:nvSpPr>
          <p:spPr bwMode="auto">
            <a:xfrm>
              <a:off x="1248" y="2381"/>
              <a:ext cx="7" cy="10"/>
            </a:xfrm>
            <a:custGeom>
              <a:avLst/>
              <a:gdLst>
                <a:gd name="T0" fmla="*/ 0 w 21"/>
                <a:gd name="T1" fmla="*/ 1 h 19"/>
                <a:gd name="T2" fmla="*/ 0 w 21"/>
                <a:gd name="T3" fmla="*/ 1 h 19"/>
                <a:gd name="T4" fmla="*/ 0 w 21"/>
                <a:gd name="T5" fmla="*/ 1 h 19"/>
                <a:gd name="T6" fmla="*/ 0 w 21"/>
                <a:gd name="T7" fmla="*/ 1 h 19"/>
                <a:gd name="T8" fmla="*/ 0 w 21"/>
                <a:gd name="T9" fmla="*/ 1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0 h 19"/>
                <a:gd name="T22" fmla="*/ 0 w 21"/>
                <a:gd name="T23" fmla="*/ 0 h 19"/>
                <a:gd name="T24" fmla="*/ 0 w 21"/>
                <a:gd name="T25" fmla="*/ 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9"/>
                <a:gd name="T41" fmla="*/ 21 w 21"/>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9">
                  <a:moveTo>
                    <a:pt x="0" y="2"/>
                  </a:moveTo>
                  <a:lnTo>
                    <a:pt x="0" y="2"/>
                  </a:lnTo>
                  <a:lnTo>
                    <a:pt x="1" y="6"/>
                  </a:lnTo>
                  <a:lnTo>
                    <a:pt x="4" y="10"/>
                  </a:lnTo>
                  <a:lnTo>
                    <a:pt x="6" y="15"/>
                  </a:lnTo>
                  <a:lnTo>
                    <a:pt x="9" y="19"/>
                  </a:lnTo>
                  <a:lnTo>
                    <a:pt x="21" y="17"/>
                  </a:lnTo>
                  <a:lnTo>
                    <a:pt x="18" y="13"/>
                  </a:lnTo>
                  <a:lnTo>
                    <a:pt x="16" y="8"/>
                  </a:lnTo>
                  <a:lnTo>
                    <a:pt x="13" y="4"/>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5" name="Freeform 1608"/>
            <p:cNvSpPr>
              <a:spLocks/>
            </p:cNvSpPr>
            <p:nvPr/>
          </p:nvSpPr>
          <p:spPr bwMode="auto">
            <a:xfrm>
              <a:off x="1247" y="2347"/>
              <a:ext cx="7" cy="35"/>
            </a:xfrm>
            <a:custGeom>
              <a:avLst/>
              <a:gdLst>
                <a:gd name="T0" fmla="*/ 0 w 19"/>
                <a:gd name="T1" fmla="*/ 1 h 70"/>
                <a:gd name="T2" fmla="*/ 0 w 19"/>
                <a:gd name="T3" fmla="*/ 1 h 70"/>
                <a:gd name="T4" fmla="*/ 0 w 19"/>
                <a:gd name="T5" fmla="*/ 1 h 70"/>
                <a:gd name="T6" fmla="*/ 0 w 19"/>
                <a:gd name="T7" fmla="*/ 1 h 70"/>
                <a:gd name="T8" fmla="*/ 0 w 19"/>
                <a:gd name="T9" fmla="*/ 1 h 70"/>
                <a:gd name="T10" fmla="*/ 0 w 19"/>
                <a:gd name="T11" fmla="*/ 1 h 70"/>
                <a:gd name="T12" fmla="*/ 0 w 19"/>
                <a:gd name="T13" fmla="*/ 1 h 70"/>
                <a:gd name="T14" fmla="*/ 0 w 19"/>
                <a:gd name="T15" fmla="*/ 1 h 70"/>
                <a:gd name="T16" fmla="*/ 0 w 19"/>
                <a:gd name="T17" fmla="*/ 1 h 70"/>
                <a:gd name="T18" fmla="*/ 0 w 19"/>
                <a:gd name="T19" fmla="*/ 1 h 70"/>
                <a:gd name="T20" fmla="*/ 0 w 19"/>
                <a:gd name="T21" fmla="*/ 1 h 70"/>
                <a:gd name="T22" fmla="*/ 0 w 19"/>
                <a:gd name="T23" fmla="*/ 1 h 70"/>
                <a:gd name="T24" fmla="*/ 0 w 19"/>
                <a:gd name="T25" fmla="*/ 1 h 70"/>
                <a:gd name="T26" fmla="*/ 0 w 19"/>
                <a:gd name="T27" fmla="*/ 1 h 70"/>
                <a:gd name="T28" fmla="*/ 0 w 19"/>
                <a:gd name="T29" fmla="*/ 1 h 70"/>
                <a:gd name="T30" fmla="*/ 0 w 19"/>
                <a:gd name="T31" fmla="*/ 1 h 70"/>
                <a:gd name="T32" fmla="*/ 0 w 19"/>
                <a:gd name="T33" fmla="*/ 1 h 70"/>
                <a:gd name="T34" fmla="*/ 0 w 19"/>
                <a:gd name="T35" fmla="*/ 1 h 70"/>
                <a:gd name="T36" fmla="*/ 0 w 19"/>
                <a:gd name="T37" fmla="*/ 0 h 70"/>
                <a:gd name="T38" fmla="*/ 0 w 19"/>
                <a:gd name="T39" fmla="*/ 0 h 70"/>
                <a:gd name="T40" fmla="*/ 0 w 19"/>
                <a:gd name="T41" fmla="*/ 1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70"/>
                <a:gd name="T65" fmla="*/ 19 w 1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70">
                  <a:moveTo>
                    <a:pt x="0" y="4"/>
                  </a:moveTo>
                  <a:lnTo>
                    <a:pt x="0" y="4"/>
                  </a:lnTo>
                  <a:lnTo>
                    <a:pt x="4" y="11"/>
                  </a:lnTo>
                  <a:lnTo>
                    <a:pt x="7" y="18"/>
                  </a:lnTo>
                  <a:lnTo>
                    <a:pt x="7" y="26"/>
                  </a:lnTo>
                  <a:lnTo>
                    <a:pt x="6" y="33"/>
                  </a:lnTo>
                  <a:lnTo>
                    <a:pt x="4" y="43"/>
                  </a:lnTo>
                  <a:lnTo>
                    <a:pt x="3" y="51"/>
                  </a:lnTo>
                  <a:lnTo>
                    <a:pt x="3" y="60"/>
                  </a:lnTo>
                  <a:lnTo>
                    <a:pt x="3" y="70"/>
                  </a:lnTo>
                  <a:lnTo>
                    <a:pt x="15" y="68"/>
                  </a:lnTo>
                  <a:lnTo>
                    <a:pt x="15" y="60"/>
                  </a:lnTo>
                  <a:lnTo>
                    <a:pt x="15" y="51"/>
                  </a:lnTo>
                  <a:lnTo>
                    <a:pt x="16" y="43"/>
                  </a:lnTo>
                  <a:lnTo>
                    <a:pt x="18" y="33"/>
                  </a:lnTo>
                  <a:lnTo>
                    <a:pt x="19" y="26"/>
                  </a:lnTo>
                  <a:lnTo>
                    <a:pt x="19" y="16"/>
                  </a:lnTo>
                  <a:lnTo>
                    <a:pt x="16" y="7"/>
                  </a:lnTo>
                  <a:lnTo>
                    <a:pt x="9"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6" name="Freeform 1609"/>
            <p:cNvSpPr>
              <a:spLocks/>
            </p:cNvSpPr>
            <p:nvPr/>
          </p:nvSpPr>
          <p:spPr bwMode="auto">
            <a:xfrm>
              <a:off x="1229" y="2279"/>
              <a:ext cx="21" cy="70"/>
            </a:xfrm>
            <a:custGeom>
              <a:avLst/>
              <a:gdLst>
                <a:gd name="T0" fmla="*/ 0 w 65"/>
                <a:gd name="T1" fmla="*/ 0 h 142"/>
                <a:gd name="T2" fmla="*/ 0 w 65"/>
                <a:gd name="T3" fmla="*/ 0 h 142"/>
                <a:gd name="T4" fmla="*/ 0 w 65"/>
                <a:gd name="T5" fmla="*/ 0 h 142"/>
                <a:gd name="T6" fmla="*/ 0 w 65"/>
                <a:gd name="T7" fmla="*/ 0 h 142"/>
                <a:gd name="T8" fmla="*/ 0 w 65"/>
                <a:gd name="T9" fmla="*/ 0 h 142"/>
                <a:gd name="T10" fmla="*/ 0 w 65"/>
                <a:gd name="T11" fmla="*/ 0 h 142"/>
                <a:gd name="T12" fmla="*/ 0 w 65"/>
                <a:gd name="T13" fmla="*/ 0 h 142"/>
                <a:gd name="T14" fmla="*/ 0 w 65"/>
                <a:gd name="T15" fmla="*/ 0 h 142"/>
                <a:gd name="T16" fmla="*/ 0 w 65"/>
                <a:gd name="T17" fmla="*/ 0 h 142"/>
                <a:gd name="T18" fmla="*/ 0 w 65"/>
                <a:gd name="T19" fmla="*/ 0 h 142"/>
                <a:gd name="T20" fmla="*/ 0 w 65"/>
                <a:gd name="T21" fmla="*/ 0 h 142"/>
                <a:gd name="T22" fmla="*/ 0 w 65"/>
                <a:gd name="T23" fmla="*/ 0 h 142"/>
                <a:gd name="T24" fmla="*/ 0 w 65"/>
                <a:gd name="T25" fmla="*/ 0 h 142"/>
                <a:gd name="T26" fmla="*/ 0 w 65"/>
                <a:gd name="T27" fmla="*/ 0 h 142"/>
                <a:gd name="T28" fmla="*/ 0 w 65"/>
                <a:gd name="T29" fmla="*/ 0 h 142"/>
                <a:gd name="T30" fmla="*/ 0 w 65"/>
                <a:gd name="T31" fmla="*/ 0 h 142"/>
                <a:gd name="T32" fmla="*/ 0 w 65"/>
                <a:gd name="T33" fmla="*/ 0 h 142"/>
                <a:gd name="T34" fmla="*/ 0 w 65"/>
                <a:gd name="T35" fmla="*/ 0 h 142"/>
                <a:gd name="T36" fmla="*/ 0 w 65"/>
                <a:gd name="T37" fmla="*/ 0 h 142"/>
                <a:gd name="T38" fmla="*/ 0 w 65"/>
                <a:gd name="T39" fmla="*/ 0 h 142"/>
                <a:gd name="T40" fmla="*/ 0 w 65"/>
                <a:gd name="T41" fmla="*/ 0 h 1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142"/>
                <a:gd name="T65" fmla="*/ 65 w 65"/>
                <a:gd name="T66" fmla="*/ 142 h 1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142">
                  <a:moveTo>
                    <a:pt x="0" y="3"/>
                  </a:moveTo>
                  <a:lnTo>
                    <a:pt x="0" y="3"/>
                  </a:lnTo>
                  <a:lnTo>
                    <a:pt x="3" y="20"/>
                  </a:lnTo>
                  <a:lnTo>
                    <a:pt x="6" y="37"/>
                  </a:lnTo>
                  <a:lnTo>
                    <a:pt x="9" y="57"/>
                  </a:lnTo>
                  <a:lnTo>
                    <a:pt x="14" y="74"/>
                  </a:lnTo>
                  <a:lnTo>
                    <a:pt x="20" y="91"/>
                  </a:lnTo>
                  <a:lnTo>
                    <a:pt x="27" y="108"/>
                  </a:lnTo>
                  <a:lnTo>
                    <a:pt x="41" y="126"/>
                  </a:lnTo>
                  <a:lnTo>
                    <a:pt x="56" y="142"/>
                  </a:lnTo>
                  <a:lnTo>
                    <a:pt x="65" y="138"/>
                  </a:lnTo>
                  <a:lnTo>
                    <a:pt x="50" y="121"/>
                  </a:lnTo>
                  <a:lnTo>
                    <a:pt x="39" y="104"/>
                  </a:lnTo>
                  <a:lnTo>
                    <a:pt x="32" y="89"/>
                  </a:lnTo>
                  <a:lnTo>
                    <a:pt x="26" y="72"/>
                  </a:lnTo>
                  <a:lnTo>
                    <a:pt x="21" y="54"/>
                  </a:lnTo>
                  <a:lnTo>
                    <a:pt x="18" y="37"/>
                  </a:lnTo>
                  <a:lnTo>
                    <a:pt x="15" y="20"/>
                  </a:lnTo>
                  <a:lnTo>
                    <a:pt x="12"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7" name="Freeform 1610"/>
            <p:cNvSpPr>
              <a:spLocks/>
            </p:cNvSpPr>
            <p:nvPr/>
          </p:nvSpPr>
          <p:spPr bwMode="auto">
            <a:xfrm>
              <a:off x="1218" y="2271"/>
              <a:ext cx="15" cy="9"/>
            </a:xfrm>
            <a:custGeom>
              <a:avLst/>
              <a:gdLst>
                <a:gd name="T0" fmla="*/ 0 w 43"/>
                <a:gd name="T1" fmla="*/ 1 h 18"/>
                <a:gd name="T2" fmla="*/ 0 w 43"/>
                <a:gd name="T3" fmla="*/ 1 h 18"/>
                <a:gd name="T4" fmla="*/ 0 w 43"/>
                <a:gd name="T5" fmla="*/ 1 h 18"/>
                <a:gd name="T6" fmla="*/ 0 w 43"/>
                <a:gd name="T7" fmla="*/ 1 h 18"/>
                <a:gd name="T8" fmla="*/ 0 w 43"/>
                <a:gd name="T9" fmla="*/ 1 h 18"/>
                <a:gd name="T10" fmla="*/ 0 w 43"/>
                <a:gd name="T11" fmla="*/ 1 h 18"/>
                <a:gd name="T12" fmla="*/ 0 w 43"/>
                <a:gd name="T13" fmla="*/ 1 h 18"/>
                <a:gd name="T14" fmla="*/ 0 w 43"/>
                <a:gd name="T15" fmla="*/ 1 h 18"/>
                <a:gd name="T16" fmla="*/ 0 w 43"/>
                <a:gd name="T17" fmla="*/ 1 h 18"/>
                <a:gd name="T18" fmla="*/ 0 w 43"/>
                <a:gd name="T19" fmla="*/ 1 h 18"/>
                <a:gd name="T20" fmla="*/ 0 w 43"/>
                <a:gd name="T21" fmla="*/ 0 h 18"/>
                <a:gd name="T22" fmla="*/ 0 w 43"/>
                <a:gd name="T23" fmla="*/ 0 h 18"/>
                <a:gd name="T24" fmla="*/ 0 w 43"/>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8"/>
                <a:gd name="T41" fmla="*/ 43 w 43"/>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8">
                  <a:moveTo>
                    <a:pt x="2" y="7"/>
                  </a:moveTo>
                  <a:lnTo>
                    <a:pt x="0" y="7"/>
                  </a:lnTo>
                  <a:lnTo>
                    <a:pt x="12" y="10"/>
                  </a:lnTo>
                  <a:lnTo>
                    <a:pt x="22" y="12"/>
                  </a:lnTo>
                  <a:lnTo>
                    <a:pt x="28" y="13"/>
                  </a:lnTo>
                  <a:lnTo>
                    <a:pt x="31" y="18"/>
                  </a:lnTo>
                  <a:lnTo>
                    <a:pt x="43" y="15"/>
                  </a:lnTo>
                  <a:lnTo>
                    <a:pt x="37" y="7"/>
                  </a:lnTo>
                  <a:lnTo>
                    <a:pt x="25" y="4"/>
                  </a:lnTo>
                  <a:lnTo>
                    <a:pt x="15" y="1"/>
                  </a:lnTo>
                  <a:lnTo>
                    <a:pt x="9" y="0"/>
                  </a:lnTo>
                  <a:lnTo>
                    <a:pt x="7" y="0"/>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8" name="Freeform 1611"/>
            <p:cNvSpPr>
              <a:spLocks/>
            </p:cNvSpPr>
            <p:nvPr/>
          </p:nvSpPr>
          <p:spPr bwMode="auto">
            <a:xfrm>
              <a:off x="1181" y="2246"/>
              <a:ext cx="40" cy="28"/>
            </a:xfrm>
            <a:custGeom>
              <a:avLst/>
              <a:gdLst>
                <a:gd name="T0" fmla="*/ 0 w 118"/>
                <a:gd name="T1" fmla="*/ 1 h 56"/>
                <a:gd name="T2" fmla="*/ 0 w 118"/>
                <a:gd name="T3" fmla="*/ 1 h 56"/>
                <a:gd name="T4" fmla="*/ 0 w 118"/>
                <a:gd name="T5" fmla="*/ 1 h 56"/>
                <a:gd name="T6" fmla="*/ 0 w 118"/>
                <a:gd name="T7" fmla="*/ 1 h 56"/>
                <a:gd name="T8" fmla="*/ 0 w 118"/>
                <a:gd name="T9" fmla="*/ 1 h 56"/>
                <a:gd name="T10" fmla="*/ 0 w 118"/>
                <a:gd name="T11" fmla="*/ 1 h 56"/>
                <a:gd name="T12" fmla="*/ 0 w 118"/>
                <a:gd name="T13" fmla="*/ 1 h 56"/>
                <a:gd name="T14" fmla="*/ 0 w 118"/>
                <a:gd name="T15" fmla="*/ 1 h 56"/>
                <a:gd name="T16" fmla="*/ 0 w 118"/>
                <a:gd name="T17" fmla="*/ 1 h 56"/>
                <a:gd name="T18" fmla="*/ 0 w 118"/>
                <a:gd name="T19" fmla="*/ 1 h 56"/>
                <a:gd name="T20" fmla="*/ 0 w 118"/>
                <a:gd name="T21" fmla="*/ 1 h 56"/>
                <a:gd name="T22" fmla="*/ 0 w 118"/>
                <a:gd name="T23" fmla="*/ 1 h 56"/>
                <a:gd name="T24" fmla="*/ 0 w 118"/>
                <a:gd name="T25" fmla="*/ 1 h 56"/>
                <a:gd name="T26" fmla="*/ 0 w 118"/>
                <a:gd name="T27" fmla="*/ 1 h 56"/>
                <a:gd name="T28" fmla="*/ 0 w 118"/>
                <a:gd name="T29" fmla="*/ 1 h 56"/>
                <a:gd name="T30" fmla="*/ 0 w 118"/>
                <a:gd name="T31" fmla="*/ 1 h 56"/>
                <a:gd name="T32" fmla="*/ 0 w 118"/>
                <a:gd name="T33" fmla="*/ 1 h 56"/>
                <a:gd name="T34" fmla="*/ 0 w 118"/>
                <a:gd name="T35" fmla="*/ 1 h 56"/>
                <a:gd name="T36" fmla="*/ 0 w 118"/>
                <a:gd name="T37" fmla="*/ 0 h 56"/>
                <a:gd name="T38" fmla="*/ 0 w 118"/>
                <a:gd name="T39" fmla="*/ 0 h 56"/>
                <a:gd name="T40" fmla="*/ 0 w 118"/>
                <a:gd name="T41" fmla="*/ 1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56"/>
                <a:gd name="T65" fmla="*/ 118 w 118"/>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56">
                  <a:moveTo>
                    <a:pt x="2" y="8"/>
                  </a:moveTo>
                  <a:lnTo>
                    <a:pt x="0" y="8"/>
                  </a:lnTo>
                  <a:lnTo>
                    <a:pt x="17" y="11"/>
                  </a:lnTo>
                  <a:lnTo>
                    <a:pt x="30" y="16"/>
                  </a:lnTo>
                  <a:lnTo>
                    <a:pt x="45" y="20"/>
                  </a:lnTo>
                  <a:lnTo>
                    <a:pt x="59" y="27"/>
                  </a:lnTo>
                  <a:lnTo>
                    <a:pt x="72" y="33"/>
                  </a:lnTo>
                  <a:lnTo>
                    <a:pt x="86" y="41"/>
                  </a:lnTo>
                  <a:lnTo>
                    <a:pt x="99" y="48"/>
                  </a:lnTo>
                  <a:lnTo>
                    <a:pt x="113" y="56"/>
                  </a:lnTo>
                  <a:lnTo>
                    <a:pt x="118" y="49"/>
                  </a:lnTo>
                  <a:lnTo>
                    <a:pt x="105" y="42"/>
                  </a:lnTo>
                  <a:lnTo>
                    <a:pt x="92" y="34"/>
                  </a:lnTo>
                  <a:lnTo>
                    <a:pt x="78" y="27"/>
                  </a:lnTo>
                  <a:lnTo>
                    <a:pt x="65" y="20"/>
                  </a:lnTo>
                  <a:lnTo>
                    <a:pt x="51" y="14"/>
                  </a:lnTo>
                  <a:lnTo>
                    <a:pt x="36" y="7"/>
                  </a:lnTo>
                  <a:lnTo>
                    <a:pt x="20" y="3"/>
                  </a:lnTo>
                  <a:lnTo>
                    <a:pt x="3" y="0"/>
                  </a:lnTo>
                  <a:lnTo>
                    <a:pt x="2" y="0"/>
                  </a:lnTo>
                  <a:lnTo>
                    <a:pt x="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9" name="Freeform 1612"/>
            <p:cNvSpPr>
              <a:spLocks/>
            </p:cNvSpPr>
            <p:nvPr/>
          </p:nvSpPr>
          <p:spPr bwMode="auto">
            <a:xfrm>
              <a:off x="1172" y="2238"/>
              <a:ext cx="10" cy="13"/>
            </a:xfrm>
            <a:custGeom>
              <a:avLst/>
              <a:gdLst>
                <a:gd name="T0" fmla="*/ 0 w 29"/>
                <a:gd name="T1" fmla="*/ 1 h 26"/>
                <a:gd name="T2" fmla="*/ 0 w 29"/>
                <a:gd name="T3" fmla="*/ 1 h 26"/>
                <a:gd name="T4" fmla="*/ 0 w 29"/>
                <a:gd name="T5" fmla="*/ 1 h 26"/>
                <a:gd name="T6" fmla="*/ 0 w 29"/>
                <a:gd name="T7" fmla="*/ 1 h 26"/>
                <a:gd name="T8" fmla="*/ 0 w 29"/>
                <a:gd name="T9" fmla="*/ 1 h 26"/>
                <a:gd name="T10" fmla="*/ 0 w 29"/>
                <a:gd name="T11" fmla="*/ 1 h 26"/>
                <a:gd name="T12" fmla="*/ 0 w 29"/>
                <a:gd name="T13" fmla="*/ 1 h 26"/>
                <a:gd name="T14" fmla="*/ 0 w 29"/>
                <a:gd name="T15" fmla="*/ 1 h 26"/>
                <a:gd name="T16" fmla="*/ 0 w 29"/>
                <a:gd name="T17" fmla="*/ 1 h 26"/>
                <a:gd name="T18" fmla="*/ 0 w 29"/>
                <a:gd name="T19" fmla="*/ 1 h 26"/>
                <a:gd name="T20" fmla="*/ 0 w 29"/>
                <a:gd name="T21" fmla="*/ 0 h 26"/>
                <a:gd name="T22" fmla="*/ 0 w 29"/>
                <a:gd name="T23" fmla="*/ 0 h 26"/>
                <a:gd name="T24" fmla="*/ 0 w 29"/>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6"/>
                <a:gd name="T41" fmla="*/ 29 w 29"/>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6">
                  <a:moveTo>
                    <a:pt x="0" y="9"/>
                  </a:moveTo>
                  <a:lnTo>
                    <a:pt x="0" y="9"/>
                  </a:lnTo>
                  <a:lnTo>
                    <a:pt x="6" y="12"/>
                  </a:lnTo>
                  <a:lnTo>
                    <a:pt x="14" y="18"/>
                  </a:lnTo>
                  <a:lnTo>
                    <a:pt x="20" y="23"/>
                  </a:lnTo>
                  <a:lnTo>
                    <a:pt x="29" y="26"/>
                  </a:lnTo>
                  <a:lnTo>
                    <a:pt x="29" y="18"/>
                  </a:lnTo>
                  <a:lnTo>
                    <a:pt x="29" y="17"/>
                  </a:lnTo>
                  <a:lnTo>
                    <a:pt x="23" y="11"/>
                  </a:lnTo>
                  <a:lnTo>
                    <a:pt x="15" y="6"/>
                  </a:lnTo>
                  <a:lnTo>
                    <a:pt x="3"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0" name="Freeform 1613"/>
            <p:cNvSpPr>
              <a:spLocks/>
            </p:cNvSpPr>
            <p:nvPr/>
          </p:nvSpPr>
          <p:spPr bwMode="auto">
            <a:xfrm>
              <a:off x="1100" y="2212"/>
              <a:ext cx="73" cy="30"/>
            </a:xfrm>
            <a:custGeom>
              <a:avLst/>
              <a:gdLst>
                <a:gd name="T0" fmla="*/ 0 w 221"/>
                <a:gd name="T1" fmla="*/ 0 h 61"/>
                <a:gd name="T2" fmla="*/ 0 w 221"/>
                <a:gd name="T3" fmla="*/ 0 h 61"/>
                <a:gd name="T4" fmla="*/ 0 w 221"/>
                <a:gd name="T5" fmla="*/ 0 h 61"/>
                <a:gd name="T6" fmla="*/ 0 w 221"/>
                <a:gd name="T7" fmla="*/ 0 h 61"/>
                <a:gd name="T8" fmla="*/ 0 w 221"/>
                <a:gd name="T9" fmla="*/ 0 h 61"/>
                <a:gd name="T10" fmla="*/ 0 w 221"/>
                <a:gd name="T11" fmla="*/ 0 h 61"/>
                <a:gd name="T12" fmla="*/ 0 w 221"/>
                <a:gd name="T13" fmla="*/ 0 h 61"/>
                <a:gd name="T14" fmla="*/ 0 w 221"/>
                <a:gd name="T15" fmla="*/ 0 h 61"/>
                <a:gd name="T16" fmla="*/ 0 w 221"/>
                <a:gd name="T17" fmla="*/ 0 h 61"/>
                <a:gd name="T18" fmla="*/ 0 w 221"/>
                <a:gd name="T19" fmla="*/ 0 h 61"/>
                <a:gd name="T20" fmla="*/ 0 w 221"/>
                <a:gd name="T21" fmla="*/ 0 h 61"/>
                <a:gd name="T22" fmla="*/ 0 w 221"/>
                <a:gd name="T23" fmla="*/ 0 h 61"/>
                <a:gd name="T24" fmla="*/ 0 w 221"/>
                <a:gd name="T25" fmla="*/ 0 h 61"/>
                <a:gd name="T26" fmla="*/ 0 w 221"/>
                <a:gd name="T27" fmla="*/ 0 h 61"/>
                <a:gd name="T28" fmla="*/ 0 w 221"/>
                <a:gd name="T29" fmla="*/ 0 h 61"/>
                <a:gd name="T30" fmla="*/ 0 w 221"/>
                <a:gd name="T31" fmla="*/ 0 h 61"/>
                <a:gd name="T32" fmla="*/ 0 w 221"/>
                <a:gd name="T33" fmla="*/ 0 h 61"/>
                <a:gd name="T34" fmla="*/ 0 w 221"/>
                <a:gd name="T35" fmla="*/ 0 h 61"/>
                <a:gd name="T36" fmla="*/ 0 w 221"/>
                <a:gd name="T37" fmla="*/ 0 h 61"/>
                <a:gd name="T38" fmla="*/ 0 w 221"/>
                <a:gd name="T39" fmla="*/ 0 h 61"/>
                <a:gd name="T40" fmla="*/ 0 w 221"/>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1"/>
                <a:gd name="T64" fmla="*/ 0 h 61"/>
                <a:gd name="T65" fmla="*/ 221 w 221"/>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1" h="61">
                  <a:moveTo>
                    <a:pt x="0" y="9"/>
                  </a:moveTo>
                  <a:lnTo>
                    <a:pt x="0" y="9"/>
                  </a:lnTo>
                  <a:lnTo>
                    <a:pt x="29" y="14"/>
                  </a:lnTo>
                  <a:lnTo>
                    <a:pt x="57" y="20"/>
                  </a:lnTo>
                  <a:lnTo>
                    <a:pt x="84" y="26"/>
                  </a:lnTo>
                  <a:lnTo>
                    <a:pt x="111" y="33"/>
                  </a:lnTo>
                  <a:lnTo>
                    <a:pt x="138" y="39"/>
                  </a:lnTo>
                  <a:lnTo>
                    <a:pt x="165" y="47"/>
                  </a:lnTo>
                  <a:lnTo>
                    <a:pt x="192" y="53"/>
                  </a:lnTo>
                  <a:lnTo>
                    <a:pt x="218" y="61"/>
                  </a:lnTo>
                  <a:lnTo>
                    <a:pt x="221" y="52"/>
                  </a:lnTo>
                  <a:lnTo>
                    <a:pt x="195" y="45"/>
                  </a:lnTo>
                  <a:lnTo>
                    <a:pt x="168" y="38"/>
                  </a:lnTo>
                  <a:lnTo>
                    <a:pt x="141" y="31"/>
                  </a:lnTo>
                  <a:lnTo>
                    <a:pt x="114" y="24"/>
                  </a:lnTo>
                  <a:lnTo>
                    <a:pt x="87" y="18"/>
                  </a:lnTo>
                  <a:lnTo>
                    <a:pt x="60" y="11"/>
                  </a:lnTo>
                  <a:lnTo>
                    <a:pt x="32" y="6"/>
                  </a:lnTo>
                  <a:lnTo>
                    <a:pt x="3"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1" name="Freeform 1614"/>
            <p:cNvSpPr>
              <a:spLocks/>
            </p:cNvSpPr>
            <p:nvPr/>
          </p:nvSpPr>
          <p:spPr bwMode="auto">
            <a:xfrm>
              <a:off x="1090" y="2212"/>
              <a:ext cx="11" cy="10"/>
            </a:xfrm>
            <a:custGeom>
              <a:avLst/>
              <a:gdLst>
                <a:gd name="T0" fmla="*/ 0 w 31"/>
                <a:gd name="T1" fmla="*/ 0 h 21"/>
                <a:gd name="T2" fmla="*/ 0 w 31"/>
                <a:gd name="T3" fmla="*/ 0 h 21"/>
                <a:gd name="T4" fmla="*/ 0 w 31"/>
                <a:gd name="T5" fmla="*/ 0 h 21"/>
                <a:gd name="T6" fmla="*/ 0 w 31"/>
                <a:gd name="T7" fmla="*/ 0 h 21"/>
                <a:gd name="T8" fmla="*/ 0 w 31"/>
                <a:gd name="T9" fmla="*/ 0 h 21"/>
                <a:gd name="T10" fmla="*/ 0 w 31"/>
                <a:gd name="T11" fmla="*/ 0 h 21"/>
                <a:gd name="T12" fmla="*/ 0 w 31"/>
                <a:gd name="T13" fmla="*/ 0 h 21"/>
                <a:gd name="T14" fmla="*/ 0 w 31"/>
                <a:gd name="T15" fmla="*/ 0 h 21"/>
                <a:gd name="T16" fmla="*/ 0 w 31"/>
                <a:gd name="T17" fmla="*/ 0 h 21"/>
                <a:gd name="T18" fmla="*/ 0 w 31"/>
                <a:gd name="T19" fmla="*/ 0 h 21"/>
                <a:gd name="T20" fmla="*/ 0 w 31"/>
                <a:gd name="T21" fmla="*/ 0 h 21"/>
                <a:gd name="T22" fmla="*/ 0 w 31"/>
                <a:gd name="T23" fmla="*/ 0 h 21"/>
                <a:gd name="T24" fmla="*/ 0 w 3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1"/>
                <a:gd name="T41" fmla="*/ 31 w 31"/>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1">
                  <a:moveTo>
                    <a:pt x="9" y="14"/>
                  </a:moveTo>
                  <a:lnTo>
                    <a:pt x="7" y="14"/>
                  </a:lnTo>
                  <a:lnTo>
                    <a:pt x="9" y="16"/>
                  </a:lnTo>
                  <a:lnTo>
                    <a:pt x="15" y="12"/>
                  </a:lnTo>
                  <a:lnTo>
                    <a:pt x="24" y="10"/>
                  </a:lnTo>
                  <a:lnTo>
                    <a:pt x="28" y="9"/>
                  </a:lnTo>
                  <a:lnTo>
                    <a:pt x="31" y="0"/>
                  </a:lnTo>
                  <a:lnTo>
                    <a:pt x="21" y="2"/>
                  </a:lnTo>
                  <a:lnTo>
                    <a:pt x="9" y="6"/>
                  </a:lnTo>
                  <a:lnTo>
                    <a:pt x="0" y="11"/>
                  </a:lnTo>
                  <a:lnTo>
                    <a:pt x="1" y="21"/>
                  </a:lnTo>
                  <a:lnTo>
                    <a:pt x="0" y="21"/>
                  </a:lnTo>
                  <a:lnTo>
                    <a:pt x="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2" name="Freeform 1615"/>
            <p:cNvSpPr>
              <a:spLocks/>
            </p:cNvSpPr>
            <p:nvPr/>
          </p:nvSpPr>
          <p:spPr bwMode="auto">
            <a:xfrm>
              <a:off x="1089" y="2219"/>
              <a:ext cx="17" cy="84"/>
            </a:xfrm>
            <a:custGeom>
              <a:avLst/>
              <a:gdLst>
                <a:gd name="T0" fmla="*/ 0 w 49"/>
                <a:gd name="T1" fmla="*/ 0 h 169"/>
                <a:gd name="T2" fmla="*/ 0 w 49"/>
                <a:gd name="T3" fmla="*/ 0 h 169"/>
                <a:gd name="T4" fmla="*/ 0 w 49"/>
                <a:gd name="T5" fmla="*/ 0 h 169"/>
                <a:gd name="T6" fmla="*/ 0 w 49"/>
                <a:gd name="T7" fmla="*/ 0 h 169"/>
                <a:gd name="T8" fmla="*/ 0 w 49"/>
                <a:gd name="T9" fmla="*/ 0 h 169"/>
                <a:gd name="T10" fmla="*/ 0 w 49"/>
                <a:gd name="T11" fmla="*/ 0 h 169"/>
                <a:gd name="T12" fmla="*/ 0 w 49"/>
                <a:gd name="T13" fmla="*/ 0 h 169"/>
                <a:gd name="T14" fmla="*/ 0 w 49"/>
                <a:gd name="T15" fmla="*/ 0 h 169"/>
                <a:gd name="T16" fmla="*/ 0 w 49"/>
                <a:gd name="T17" fmla="*/ 0 h 169"/>
                <a:gd name="T18" fmla="*/ 0 w 49"/>
                <a:gd name="T19" fmla="*/ 0 h 169"/>
                <a:gd name="T20" fmla="*/ 0 w 49"/>
                <a:gd name="T21" fmla="*/ 0 h 169"/>
                <a:gd name="T22" fmla="*/ 0 w 49"/>
                <a:gd name="T23" fmla="*/ 0 h 169"/>
                <a:gd name="T24" fmla="*/ 0 w 49"/>
                <a:gd name="T25" fmla="*/ 0 h 169"/>
                <a:gd name="T26" fmla="*/ 0 w 49"/>
                <a:gd name="T27" fmla="*/ 0 h 169"/>
                <a:gd name="T28" fmla="*/ 0 w 49"/>
                <a:gd name="T29" fmla="*/ 0 h 169"/>
                <a:gd name="T30" fmla="*/ 0 w 49"/>
                <a:gd name="T31" fmla="*/ 0 h 169"/>
                <a:gd name="T32" fmla="*/ 0 w 49"/>
                <a:gd name="T33" fmla="*/ 0 h 169"/>
                <a:gd name="T34" fmla="*/ 0 w 49"/>
                <a:gd name="T35" fmla="*/ 0 h 169"/>
                <a:gd name="T36" fmla="*/ 0 w 49"/>
                <a:gd name="T37" fmla="*/ 0 h 169"/>
                <a:gd name="T38" fmla="*/ 0 w 49"/>
                <a:gd name="T39" fmla="*/ 0 h 169"/>
                <a:gd name="T40" fmla="*/ 0 w 49"/>
                <a:gd name="T41" fmla="*/ 0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69"/>
                <a:gd name="T65" fmla="*/ 49 w 49"/>
                <a:gd name="T66" fmla="*/ 169 h 1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69">
                  <a:moveTo>
                    <a:pt x="12" y="169"/>
                  </a:moveTo>
                  <a:lnTo>
                    <a:pt x="12" y="169"/>
                  </a:lnTo>
                  <a:lnTo>
                    <a:pt x="19" y="150"/>
                  </a:lnTo>
                  <a:lnTo>
                    <a:pt x="30" y="129"/>
                  </a:lnTo>
                  <a:lnTo>
                    <a:pt x="39" y="107"/>
                  </a:lnTo>
                  <a:lnTo>
                    <a:pt x="46" y="85"/>
                  </a:lnTo>
                  <a:lnTo>
                    <a:pt x="49" y="62"/>
                  </a:lnTo>
                  <a:lnTo>
                    <a:pt x="45" y="39"/>
                  </a:lnTo>
                  <a:lnTo>
                    <a:pt x="33" y="19"/>
                  </a:lnTo>
                  <a:lnTo>
                    <a:pt x="12" y="0"/>
                  </a:lnTo>
                  <a:lnTo>
                    <a:pt x="3" y="7"/>
                  </a:lnTo>
                  <a:lnTo>
                    <a:pt x="24" y="23"/>
                  </a:lnTo>
                  <a:lnTo>
                    <a:pt x="33" y="42"/>
                  </a:lnTo>
                  <a:lnTo>
                    <a:pt x="37" y="62"/>
                  </a:lnTo>
                  <a:lnTo>
                    <a:pt x="34" y="83"/>
                  </a:lnTo>
                  <a:lnTo>
                    <a:pt x="27" y="105"/>
                  </a:lnTo>
                  <a:lnTo>
                    <a:pt x="18" y="127"/>
                  </a:lnTo>
                  <a:lnTo>
                    <a:pt x="7" y="147"/>
                  </a:lnTo>
                  <a:lnTo>
                    <a:pt x="0" y="167"/>
                  </a:lnTo>
                  <a:lnTo>
                    <a:pt x="12"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3" name="Freeform 1616"/>
            <p:cNvSpPr>
              <a:spLocks/>
            </p:cNvSpPr>
            <p:nvPr/>
          </p:nvSpPr>
          <p:spPr bwMode="auto">
            <a:xfrm>
              <a:off x="1072" y="2302"/>
              <a:ext cx="21" cy="151"/>
            </a:xfrm>
            <a:custGeom>
              <a:avLst/>
              <a:gdLst>
                <a:gd name="T0" fmla="*/ 0 w 63"/>
                <a:gd name="T1" fmla="*/ 1 h 302"/>
                <a:gd name="T2" fmla="*/ 0 w 63"/>
                <a:gd name="T3" fmla="*/ 1 h 302"/>
                <a:gd name="T4" fmla="*/ 0 w 63"/>
                <a:gd name="T5" fmla="*/ 1 h 302"/>
                <a:gd name="T6" fmla="*/ 0 w 63"/>
                <a:gd name="T7" fmla="*/ 1 h 302"/>
                <a:gd name="T8" fmla="*/ 0 w 63"/>
                <a:gd name="T9" fmla="*/ 1 h 302"/>
                <a:gd name="T10" fmla="*/ 0 w 63"/>
                <a:gd name="T11" fmla="*/ 1 h 302"/>
                <a:gd name="T12" fmla="*/ 0 w 63"/>
                <a:gd name="T13" fmla="*/ 1 h 302"/>
                <a:gd name="T14" fmla="*/ 0 w 63"/>
                <a:gd name="T15" fmla="*/ 1 h 302"/>
                <a:gd name="T16" fmla="*/ 0 w 63"/>
                <a:gd name="T17" fmla="*/ 1 h 302"/>
                <a:gd name="T18" fmla="*/ 0 w 63"/>
                <a:gd name="T19" fmla="*/ 1 h 302"/>
                <a:gd name="T20" fmla="*/ 0 w 63"/>
                <a:gd name="T21" fmla="*/ 1 h 302"/>
                <a:gd name="T22" fmla="*/ 0 w 63"/>
                <a:gd name="T23" fmla="*/ 1 h 302"/>
                <a:gd name="T24" fmla="*/ 0 w 63"/>
                <a:gd name="T25" fmla="*/ 1 h 302"/>
                <a:gd name="T26" fmla="*/ 0 w 63"/>
                <a:gd name="T27" fmla="*/ 1 h 302"/>
                <a:gd name="T28" fmla="*/ 0 w 63"/>
                <a:gd name="T29" fmla="*/ 1 h 302"/>
                <a:gd name="T30" fmla="*/ 0 w 63"/>
                <a:gd name="T31" fmla="*/ 1 h 302"/>
                <a:gd name="T32" fmla="*/ 0 w 63"/>
                <a:gd name="T33" fmla="*/ 1 h 302"/>
                <a:gd name="T34" fmla="*/ 0 w 63"/>
                <a:gd name="T35" fmla="*/ 1 h 302"/>
                <a:gd name="T36" fmla="*/ 0 w 63"/>
                <a:gd name="T37" fmla="*/ 0 h 302"/>
                <a:gd name="T38" fmla="*/ 0 w 63"/>
                <a:gd name="T39" fmla="*/ 1 h 302"/>
                <a:gd name="T40" fmla="*/ 0 w 63"/>
                <a:gd name="T41" fmla="*/ 1 h 302"/>
                <a:gd name="T42" fmla="*/ 0 w 63"/>
                <a:gd name="T43" fmla="*/ 1 h 302"/>
                <a:gd name="T44" fmla="*/ 0 w 63"/>
                <a:gd name="T45" fmla="*/ 1 h 302"/>
                <a:gd name="T46" fmla="*/ 0 w 63"/>
                <a:gd name="T47" fmla="*/ 1 h 302"/>
                <a:gd name="T48" fmla="*/ 0 w 63"/>
                <a:gd name="T49" fmla="*/ 1 h 302"/>
                <a:gd name="T50" fmla="*/ 0 w 63"/>
                <a:gd name="T51" fmla="*/ 1 h 302"/>
                <a:gd name="T52" fmla="*/ 0 w 63"/>
                <a:gd name="T53" fmla="*/ 1 h 302"/>
                <a:gd name="T54" fmla="*/ 0 w 63"/>
                <a:gd name="T55" fmla="*/ 1 h 302"/>
                <a:gd name="T56" fmla="*/ 0 w 63"/>
                <a:gd name="T57" fmla="*/ 1 h 302"/>
                <a:gd name="T58" fmla="*/ 0 w 63"/>
                <a:gd name="T59" fmla="*/ 1 h 302"/>
                <a:gd name="T60" fmla="*/ 0 w 63"/>
                <a:gd name="T61" fmla="*/ 1 h 302"/>
                <a:gd name="T62" fmla="*/ 0 w 63"/>
                <a:gd name="T63" fmla="*/ 1 h 302"/>
                <a:gd name="T64" fmla="*/ 0 w 63"/>
                <a:gd name="T65" fmla="*/ 1 h 302"/>
                <a:gd name="T66" fmla="*/ 0 w 63"/>
                <a:gd name="T67" fmla="*/ 1 h 302"/>
                <a:gd name="T68" fmla="*/ 0 w 63"/>
                <a:gd name="T69" fmla="*/ 1 h 302"/>
                <a:gd name="T70" fmla="*/ 0 w 63"/>
                <a:gd name="T71" fmla="*/ 1 h 302"/>
                <a:gd name="T72" fmla="*/ 0 w 63"/>
                <a:gd name="T73" fmla="*/ 1 h 302"/>
                <a:gd name="T74" fmla="*/ 0 w 63"/>
                <a:gd name="T75" fmla="*/ 1 h 302"/>
                <a:gd name="T76" fmla="*/ 0 w 63"/>
                <a:gd name="T77" fmla="*/ 1 h 302"/>
                <a:gd name="T78" fmla="*/ 0 w 63"/>
                <a:gd name="T79" fmla="*/ 1 h 3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302"/>
                <a:gd name="T122" fmla="*/ 63 w 63"/>
                <a:gd name="T123" fmla="*/ 302 h 3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302">
                  <a:moveTo>
                    <a:pt x="4" y="301"/>
                  </a:moveTo>
                  <a:lnTo>
                    <a:pt x="12" y="297"/>
                  </a:lnTo>
                  <a:lnTo>
                    <a:pt x="13" y="277"/>
                  </a:lnTo>
                  <a:lnTo>
                    <a:pt x="15" y="258"/>
                  </a:lnTo>
                  <a:lnTo>
                    <a:pt x="16" y="239"/>
                  </a:lnTo>
                  <a:lnTo>
                    <a:pt x="18" y="220"/>
                  </a:lnTo>
                  <a:lnTo>
                    <a:pt x="19" y="202"/>
                  </a:lnTo>
                  <a:lnTo>
                    <a:pt x="21" y="185"/>
                  </a:lnTo>
                  <a:lnTo>
                    <a:pt x="24" y="166"/>
                  </a:lnTo>
                  <a:lnTo>
                    <a:pt x="25" y="149"/>
                  </a:lnTo>
                  <a:lnTo>
                    <a:pt x="28" y="131"/>
                  </a:lnTo>
                  <a:lnTo>
                    <a:pt x="31" y="113"/>
                  </a:lnTo>
                  <a:lnTo>
                    <a:pt x="34" y="96"/>
                  </a:lnTo>
                  <a:lnTo>
                    <a:pt x="39" y="78"/>
                  </a:lnTo>
                  <a:lnTo>
                    <a:pt x="43" y="59"/>
                  </a:lnTo>
                  <a:lnTo>
                    <a:pt x="49" y="41"/>
                  </a:lnTo>
                  <a:lnTo>
                    <a:pt x="55" y="21"/>
                  </a:lnTo>
                  <a:lnTo>
                    <a:pt x="63" y="2"/>
                  </a:lnTo>
                  <a:lnTo>
                    <a:pt x="51" y="0"/>
                  </a:lnTo>
                  <a:lnTo>
                    <a:pt x="43" y="19"/>
                  </a:lnTo>
                  <a:lnTo>
                    <a:pt x="37" y="39"/>
                  </a:lnTo>
                  <a:lnTo>
                    <a:pt x="31" y="57"/>
                  </a:lnTo>
                  <a:lnTo>
                    <a:pt x="27" y="75"/>
                  </a:lnTo>
                  <a:lnTo>
                    <a:pt x="22" y="94"/>
                  </a:lnTo>
                  <a:lnTo>
                    <a:pt x="19" y="113"/>
                  </a:lnTo>
                  <a:lnTo>
                    <a:pt x="16" y="131"/>
                  </a:lnTo>
                  <a:lnTo>
                    <a:pt x="13" y="149"/>
                  </a:lnTo>
                  <a:lnTo>
                    <a:pt x="12" y="166"/>
                  </a:lnTo>
                  <a:lnTo>
                    <a:pt x="9" y="185"/>
                  </a:lnTo>
                  <a:lnTo>
                    <a:pt x="7" y="202"/>
                  </a:lnTo>
                  <a:lnTo>
                    <a:pt x="6" y="220"/>
                  </a:lnTo>
                  <a:lnTo>
                    <a:pt x="4" y="239"/>
                  </a:lnTo>
                  <a:lnTo>
                    <a:pt x="3" y="258"/>
                  </a:lnTo>
                  <a:lnTo>
                    <a:pt x="1" y="277"/>
                  </a:lnTo>
                  <a:lnTo>
                    <a:pt x="0" y="297"/>
                  </a:lnTo>
                  <a:lnTo>
                    <a:pt x="7" y="293"/>
                  </a:lnTo>
                  <a:lnTo>
                    <a:pt x="4" y="301"/>
                  </a:lnTo>
                  <a:lnTo>
                    <a:pt x="12" y="302"/>
                  </a:lnTo>
                  <a:lnTo>
                    <a:pt x="12" y="297"/>
                  </a:lnTo>
                  <a:lnTo>
                    <a:pt x="4" y="3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4" name="Freeform 1617"/>
            <p:cNvSpPr>
              <a:spLocks/>
            </p:cNvSpPr>
            <p:nvPr/>
          </p:nvSpPr>
          <p:spPr bwMode="auto">
            <a:xfrm>
              <a:off x="1067" y="2447"/>
              <a:ext cx="8" cy="6"/>
            </a:xfrm>
            <a:custGeom>
              <a:avLst/>
              <a:gdLst>
                <a:gd name="T0" fmla="*/ 0 w 22"/>
                <a:gd name="T1" fmla="*/ 1 h 12"/>
                <a:gd name="T2" fmla="*/ 0 w 22"/>
                <a:gd name="T3" fmla="*/ 1 h 12"/>
                <a:gd name="T4" fmla="*/ 0 w 22"/>
                <a:gd name="T5" fmla="*/ 1 h 12"/>
                <a:gd name="T6" fmla="*/ 0 w 22"/>
                <a:gd name="T7" fmla="*/ 1 h 12"/>
                <a:gd name="T8" fmla="*/ 0 w 22"/>
                <a:gd name="T9" fmla="*/ 0 h 12"/>
                <a:gd name="T10" fmla="*/ 0 w 22"/>
                <a:gd name="T11" fmla="*/ 1 h 12"/>
                <a:gd name="T12" fmla="*/ 0 w 22"/>
                <a:gd name="T13" fmla="*/ 1 h 12"/>
                <a:gd name="T14" fmla="*/ 0 w 22"/>
                <a:gd name="T15" fmla="*/ 1 h 12"/>
                <a:gd name="T16" fmla="*/ 0 w 22"/>
                <a:gd name="T17" fmla="*/ 1 h 12"/>
                <a:gd name="T18" fmla="*/ 0 w 2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2"/>
                <a:gd name="T32" fmla="*/ 22 w 2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2">
                  <a:moveTo>
                    <a:pt x="0" y="6"/>
                  </a:moveTo>
                  <a:lnTo>
                    <a:pt x="4" y="9"/>
                  </a:lnTo>
                  <a:lnTo>
                    <a:pt x="19" y="12"/>
                  </a:lnTo>
                  <a:lnTo>
                    <a:pt x="22" y="4"/>
                  </a:lnTo>
                  <a:lnTo>
                    <a:pt x="7" y="0"/>
                  </a:lnTo>
                  <a:lnTo>
                    <a:pt x="12" y="4"/>
                  </a:lnTo>
                  <a:lnTo>
                    <a:pt x="0" y="6"/>
                  </a:lnTo>
                  <a:lnTo>
                    <a:pt x="0" y="8"/>
                  </a:lnTo>
                  <a:lnTo>
                    <a:pt x="4" y="9"/>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5" name="Freeform 1618"/>
            <p:cNvSpPr>
              <a:spLocks/>
            </p:cNvSpPr>
            <p:nvPr/>
          </p:nvSpPr>
          <p:spPr bwMode="auto">
            <a:xfrm>
              <a:off x="1001" y="2427"/>
              <a:ext cx="287" cy="374"/>
            </a:xfrm>
            <a:custGeom>
              <a:avLst/>
              <a:gdLst>
                <a:gd name="T0" fmla="*/ 0 w 861"/>
                <a:gd name="T1" fmla="*/ 0 h 749"/>
                <a:gd name="T2" fmla="*/ 0 w 861"/>
                <a:gd name="T3" fmla="*/ 0 h 749"/>
                <a:gd name="T4" fmla="*/ 0 w 861"/>
                <a:gd name="T5" fmla="*/ 0 h 749"/>
                <a:gd name="T6" fmla="*/ 0 w 861"/>
                <a:gd name="T7" fmla="*/ 0 h 749"/>
                <a:gd name="T8" fmla="*/ 0 w 861"/>
                <a:gd name="T9" fmla="*/ 0 h 749"/>
                <a:gd name="T10" fmla="*/ 0 w 861"/>
                <a:gd name="T11" fmla="*/ 0 h 749"/>
                <a:gd name="T12" fmla="*/ 0 w 861"/>
                <a:gd name="T13" fmla="*/ 0 h 749"/>
                <a:gd name="T14" fmla="*/ 0 w 861"/>
                <a:gd name="T15" fmla="*/ 0 h 749"/>
                <a:gd name="T16" fmla="*/ 0 w 861"/>
                <a:gd name="T17" fmla="*/ 0 h 749"/>
                <a:gd name="T18" fmla="*/ 0 w 861"/>
                <a:gd name="T19" fmla="*/ 0 h 749"/>
                <a:gd name="T20" fmla="*/ 0 w 861"/>
                <a:gd name="T21" fmla="*/ 0 h 749"/>
                <a:gd name="T22" fmla="*/ 0 w 861"/>
                <a:gd name="T23" fmla="*/ 0 h 749"/>
                <a:gd name="T24" fmla="*/ 0 w 861"/>
                <a:gd name="T25" fmla="*/ 0 h 749"/>
                <a:gd name="T26" fmla="*/ 0 w 861"/>
                <a:gd name="T27" fmla="*/ 0 h 749"/>
                <a:gd name="T28" fmla="*/ 0 w 861"/>
                <a:gd name="T29" fmla="*/ 0 h 749"/>
                <a:gd name="T30" fmla="*/ 0 w 861"/>
                <a:gd name="T31" fmla="*/ 0 h 749"/>
                <a:gd name="T32" fmla="*/ 0 w 861"/>
                <a:gd name="T33" fmla="*/ 0 h 749"/>
                <a:gd name="T34" fmla="*/ 0 w 861"/>
                <a:gd name="T35" fmla="*/ 0 h 749"/>
                <a:gd name="T36" fmla="*/ 0 w 861"/>
                <a:gd name="T37" fmla="*/ 0 h 749"/>
                <a:gd name="T38" fmla="*/ 0 w 861"/>
                <a:gd name="T39" fmla="*/ 0 h 749"/>
                <a:gd name="T40" fmla="*/ 0 w 861"/>
                <a:gd name="T41" fmla="*/ 0 h 749"/>
                <a:gd name="T42" fmla="*/ 0 w 861"/>
                <a:gd name="T43" fmla="*/ 0 h 749"/>
                <a:gd name="T44" fmla="*/ 0 w 861"/>
                <a:gd name="T45" fmla="*/ 0 h 749"/>
                <a:gd name="T46" fmla="*/ 0 w 861"/>
                <a:gd name="T47" fmla="*/ 0 h 749"/>
                <a:gd name="T48" fmla="*/ 0 w 861"/>
                <a:gd name="T49" fmla="*/ 0 h 749"/>
                <a:gd name="T50" fmla="*/ 0 w 861"/>
                <a:gd name="T51" fmla="*/ 0 h 749"/>
                <a:gd name="T52" fmla="*/ 0 w 861"/>
                <a:gd name="T53" fmla="*/ 0 h 749"/>
                <a:gd name="T54" fmla="*/ 0 w 861"/>
                <a:gd name="T55" fmla="*/ 0 h 749"/>
                <a:gd name="T56" fmla="*/ 0 w 861"/>
                <a:gd name="T57" fmla="*/ 0 h 749"/>
                <a:gd name="T58" fmla="*/ 0 w 861"/>
                <a:gd name="T59" fmla="*/ 0 h 749"/>
                <a:gd name="T60" fmla="*/ 0 w 861"/>
                <a:gd name="T61" fmla="*/ 0 h 749"/>
                <a:gd name="T62" fmla="*/ 0 w 861"/>
                <a:gd name="T63" fmla="*/ 0 h 749"/>
                <a:gd name="T64" fmla="*/ 0 w 861"/>
                <a:gd name="T65" fmla="*/ 0 h 749"/>
                <a:gd name="T66" fmla="*/ 0 w 861"/>
                <a:gd name="T67" fmla="*/ 0 h 749"/>
                <a:gd name="T68" fmla="*/ 0 w 861"/>
                <a:gd name="T69" fmla="*/ 0 h 749"/>
                <a:gd name="T70" fmla="*/ 0 w 861"/>
                <a:gd name="T71" fmla="*/ 0 h 749"/>
                <a:gd name="T72" fmla="*/ 0 w 861"/>
                <a:gd name="T73" fmla="*/ 0 h 749"/>
                <a:gd name="T74" fmla="*/ 0 w 861"/>
                <a:gd name="T75" fmla="*/ 0 h 749"/>
                <a:gd name="T76" fmla="*/ 0 w 861"/>
                <a:gd name="T77" fmla="*/ 0 h 749"/>
                <a:gd name="T78" fmla="*/ 0 w 861"/>
                <a:gd name="T79" fmla="*/ 0 h 749"/>
                <a:gd name="T80" fmla="*/ 0 w 861"/>
                <a:gd name="T81" fmla="*/ 0 h 749"/>
                <a:gd name="T82" fmla="*/ 0 w 861"/>
                <a:gd name="T83" fmla="*/ 0 h 749"/>
                <a:gd name="T84" fmla="*/ 0 w 861"/>
                <a:gd name="T85" fmla="*/ 0 h 749"/>
                <a:gd name="T86" fmla="*/ 0 w 861"/>
                <a:gd name="T87" fmla="*/ 0 h 749"/>
                <a:gd name="T88" fmla="*/ 0 w 861"/>
                <a:gd name="T89" fmla="*/ 0 h 749"/>
                <a:gd name="T90" fmla="*/ 0 w 861"/>
                <a:gd name="T91" fmla="*/ 0 h 749"/>
                <a:gd name="T92" fmla="*/ 0 w 861"/>
                <a:gd name="T93" fmla="*/ 0 h 749"/>
                <a:gd name="T94" fmla="*/ 0 w 861"/>
                <a:gd name="T95" fmla="*/ 0 h 749"/>
                <a:gd name="T96" fmla="*/ 0 w 861"/>
                <a:gd name="T97" fmla="*/ 0 h 749"/>
                <a:gd name="T98" fmla="*/ 0 w 861"/>
                <a:gd name="T99" fmla="*/ 0 h 749"/>
                <a:gd name="T100" fmla="*/ 0 w 861"/>
                <a:gd name="T101" fmla="*/ 0 h 749"/>
                <a:gd name="T102" fmla="*/ 0 w 861"/>
                <a:gd name="T103" fmla="*/ 0 h 749"/>
                <a:gd name="T104" fmla="*/ 0 w 861"/>
                <a:gd name="T105" fmla="*/ 0 h 749"/>
                <a:gd name="T106" fmla="*/ 0 w 861"/>
                <a:gd name="T107" fmla="*/ 0 h 7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1"/>
                <a:gd name="T163" fmla="*/ 0 h 749"/>
                <a:gd name="T164" fmla="*/ 861 w 861"/>
                <a:gd name="T165" fmla="*/ 749 h 7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1" h="749">
                  <a:moveTo>
                    <a:pt x="143" y="251"/>
                  </a:moveTo>
                  <a:lnTo>
                    <a:pt x="142" y="256"/>
                  </a:lnTo>
                  <a:lnTo>
                    <a:pt x="142" y="267"/>
                  </a:lnTo>
                  <a:lnTo>
                    <a:pt x="143" y="283"/>
                  </a:lnTo>
                  <a:lnTo>
                    <a:pt x="146" y="305"/>
                  </a:lnTo>
                  <a:lnTo>
                    <a:pt x="151" y="329"/>
                  </a:lnTo>
                  <a:lnTo>
                    <a:pt x="155" y="357"/>
                  </a:lnTo>
                  <a:lnTo>
                    <a:pt x="161" y="386"/>
                  </a:lnTo>
                  <a:lnTo>
                    <a:pt x="167" y="415"/>
                  </a:lnTo>
                  <a:lnTo>
                    <a:pt x="173" y="447"/>
                  </a:lnTo>
                  <a:lnTo>
                    <a:pt x="179" y="476"/>
                  </a:lnTo>
                  <a:lnTo>
                    <a:pt x="186" y="505"/>
                  </a:lnTo>
                  <a:lnTo>
                    <a:pt x="192" y="531"/>
                  </a:lnTo>
                  <a:lnTo>
                    <a:pt x="198" y="553"/>
                  </a:lnTo>
                  <a:lnTo>
                    <a:pt x="203" y="573"/>
                  </a:lnTo>
                  <a:lnTo>
                    <a:pt x="207" y="588"/>
                  </a:lnTo>
                  <a:lnTo>
                    <a:pt x="210" y="597"/>
                  </a:lnTo>
                  <a:lnTo>
                    <a:pt x="219" y="615"/>
                  </a:lnTo>
                  <a:lnTo>
                    <a:pt x="231" y="632"/>
                  </a:lnTo>
                  <a:lnTo>
                    <a:pt x="246" y="651"/>
                  </a:lnTo>
                  <a:lnTo>
                    <a:pt x="264" y="667"/>
                  </a:lnTo>
                  <a:lnTo>
                    <a:pt x="285" y="682"/>
                  </a:lnTo>
                  <a:lnTo>
                    <a:pt x="308" y="695"/>
                  </a:lnTo>
                  <a:lnTo>
                    <a:pt x="333" y="706"/>
                  </a:lnTo>
                  <a:lnTo>
                    <a:pt x="360" y="713"/>
                  </a:lnTo>
                  <a:lnTo>
                    <a:pt x="382" y="719"/>
                  </a:lnTo>
                  <a:lnTo>
                    <a:pt x="403" y="725"/>
                  </a:lnTo>
                  <a:lnTo>
                    <a:pt x="426" y="733"/>
                  </a:lnTo>
                  <a:lnTo>
                    <a:pt x="448" y="740"/>
                  </a:lnTo>
                  <a:lnTo>
                    <a:pt x="471" y="746"/>
                  </a:lnTo>
                  <a:lnTo>
                    <a:pt x="493" y="749"/>
                  </a:lnTo>
                  <a:lnTo>
                    <a:pt x="515" y="749"/>
                  </a:lnTo>
                  <a:lnTo>
                    <a:pt x="538" y="746"/>
                  </a:lnTo>
                  <a:lnTo>
                    <a:pt x="565" y="738"/>
                  </a:lnTo>
                  <a:lnTo>
                    <a:pt x="590" y="731"/>
                  </a:lnTo>
                  <a:lnTo>
                    <a:pt x="616" y="722"/>
                  </a:lnTo>
                  <a:lnTo>
                    <a:pt x="640" y="711"/>
                  </a:lnTo>
                  <a:lnTo>
                    <a:pt x="663" y="700"/>
                  </a:lnTo>
                  <a:lnTo>
                    <a:pt x="686" y="688"/>
                  </a:lnTo>
                  <a:lnTo>
                    <a:pt x="707" y="676"/>
                  </a:lnTo>
                  <a:lnTo>
                    <a:pt x="726" y="661"/>
                  </a:lnTo>
                  <a:lnTo>
                    <a:pt x="737" y="652"/>
                  </a:lnTo>
                  <a:lnTo>
                    <a:pt x="746" y="641"/>
                  </a:lnTo>
                  <a:lnTo>
                    <a:pt x="753" y="630"/>
                  </a:lnTo>
                  <a:lnTo>
                    <a:pt x="761" y="619"/>
                  </a:lnTo>
                  <a:lnTo>
                    <a:pt x="768" y="609"/>
                  </a:lnTo>
                  <a:lnTo>
                    <a:pt x="776" y="597"/>
                  </a:lnTo>
                  <a:lnTo>
                    <a:pt x="783" y="586"/>
                  </a:lnTo>
                  <a:lnTo>
                    <a:pt x="794" y="575"/>
                  </a:lnTo>
                  <a:lnTo>
                    <a:pt x="803" y="569"/>
                  </a:lnTo>
                  <a:lnTo>
                    <a:pt x="812" y="563"/>
                  </a:lnTo>
                  <a:lnTo>
                    <a:pt x="822" y="559"/>
                  </a:lnTo>
                  <a:lnTo>
                    <a:pt x="832" y="555"/>
                  </a:lnTo>
                  <a:lnTo>
                    <a:pt x="843" y="550"/>
                  </a:lnTo>
                  <a:lnTo>
                    <a:pt x="850" y="545"/>
                  </a:lnTo>
                  <a:lnTo>
                    <a:pt x="856" y="540"/>
                  </a:lnTo>
                  <a:lnTo>
                    <a:pt x="859" y="534"/>
                  </a:lnTo>
                  <a:lnTo>
                    <a:pt x="861" y="512"/>
                  </a:lnTo>
                  <a:lnTo>
                    <a:pt x="859" y="490"/>
                  </a:lnTo>
                  <a:lnTo>
                    <a:pt x="855" y="468"/>
                  </a:lnTo>
                  <a:lnTo>
                    <a:pt x="846" y="448"/>
                  </a:lnTo>
                  <a:lnTo>
                    <a:pt x="837" y="426"/>
                  </a:lnTo>
                  <a:lnTo>
                    <a:pt x="826" y="404"/>
                  </a:lnTo>
                  <a:lnTo>
                    <a:pt x="816" y="384"/>
                  </a:lnTo>
                  <a:lnTo>
                    <a:pt x="806" y="362"/>
                  </a:lnTo>
                  <a:lnTo>
                    <a:pt x="803" y="355"/>
                  </a:lnTo>
                  <a:lnTo>
                    <a:pt x="801" y="347"/>
                  </a:lnTo>
                  <a:lnTo>
                    <a:pt x="801" y="340"/>
                  </a:lnTo>
                  <a:lnTo>
                    <a:pt x="803" y="331"/>
                  </a:lnTo>
                  <a:lnTo>
                    <a:pt x="804" y="323"/>
                  </a:lnTo>
                  <a:lnTo>
                    <a:pt x="806" y="315"/>
                  </a:lnTo>
                  <a:lnTo>
                    <a:pt x="807" y="307"/>
                  </a:lnTo>
                  <a:lnTo>
                    <a:pt x="810" y="299"/>
                  </a:lnTo>
                  <a:lnTo>
                    <a:pt x="815" y="280"/>
                  </a:lnTo>
                  <a:lnTo>
                    <a:pt x="817" y="262"/>
                  </a:lnTo>
                  <a:lnTo>
                    <a:pt x="819" y="243"/>
                  </a:lnTo>
                  <a:lnTo>
                    <a:pt x="819" y="225"/>
                  </a:lnTo>
                  <a:lnTo>
                    <a:pt x="817" y="207"/>
                  </a:lnTo>
                  <a:lnTo>
                    <a:pt x="816" y="188"/>
                  </a:lnTo>
                  <a:lnTo>
                    <a:pt x="813" y="170"/>
                  </a:lnTo>
                  <a:lnTo>
                    <a:pt x="809" y="151"/>
                  </a:lnTo>
                  <a:lnTo>
                    <a:pt x="804" y="132"/>
                  </a:lnTo>
                  <a:lnTo>
                    <a:pt x="798" y="114"/>
                  </a:lnTo>
                  <a:lnTo>
                    <a:pt x="792" y="95"/>
                  </a:lnTo>
                  <a:lnTo>
                    <a:pt x="786" y="76"/>
                  </a:lnTo>
                  <a:lnTo>
                    <a:pt x="779" y="58"/>
                  </a:lnTo>
                  <a:lnTo>
                    <a:pt x="773" y="38"/>
                  </a:lnTo>
                  <a:lnTo>
                    <a:pt x="765" y="20"/>
                  </a:lnTo>
                  <a:lnTo>
                    <a:pt x="758" y="0"/>
                  </a:lnTo>
                  <a:lnTo>
                    <a:pt x="761" y="6"/>
                  </a:lnTo>
                  <a:lnTo>
                    <a:pt x="764" y="10"/>
                  </a:lnTo>
                  <a:lnTo>
                    <a:pt x="767" y="16"/>
                  </a:lnTo>
                  <a:lnTo>
                    <a:pt x="768" y="20"/>
                  </a:lnTo>
                  <a:lnTo>
                    <a:pt x="771" y="24"/>
                  </a:lnTo>
                  <a:lnTo>
                    <a:pt x="771" y="28"/>
                  </a:lnTo>
                  <a:lnTo>
                    <a:pt x="771" y="33"/>
                  </a:lnTo>
                  <a:lnTo>
                    <a:pt x="770" y="36"/>
                  </a:lnTo>
                  <a:lnTo>
                    <a:pt x="756" y="55"/>
                  </a:lnTo>
                  <a:lnTo>
                    <a:pt x="746" y="76"/>
                  </a:lnTo>
                  <a:lnTo>
                    <a:pt x="735" y="97"/>
                  </a:lnTo>
                  <a:lnTo>
                    <a:pt x="725" y="116"/>
                  </a:lnTo>
                  <a:lnTo>
                    <a:pt x="714" y="136"/>
                  </a:lnTo>
                  <a:lnTo>
                    <a:pt x="701" y="156"/>
                  </a:lnTo>
                  <a:lnTo>
                    <a:pt x="687" y="174"/>
                  </a:lnTo>
                  <a:lnTo>
                    <a:pt x="669" y="192"/>
                  </a:lnTo>
                  <a:lnTo>
                    <a:pt x="649" y="194"/>
                  </a:lnTo>
                  <a:lnTo>
                    <a:pt x="626" y="196"/>
                  </a:lnTo>
                  <a:lnTo>
                    <a:pt x="605" y="199"/>
                  </a:lnTo>
                  <a:lnTo>
                    <a:pt x="584" y="202"/>
                  </a:lnTo>
                  <a:lnTo>
                    <a:pt x="563" y="206"/>
                  </a:lnTo>
                  <a:lnTo>
                    <a:pt x="542" y="210"/>
                  </a:lnTo>
                  <a:lnTo>
                    <a:pt x="521" y="214"/>
                  </a:lnTo>
                  <a:lnTo>
                    <a:pt x="500" y="219"/>
                  </a:lnTo>
                  <a:lnTo>
                    <a:pt x="480" y="223"/>
                  </a:lnTo>
                  <a:lnTo>
                    <a:pt x="459" y="226"/>
                  </a:lnTo>
                  <a:lnTo>
                    <a:pt x="439" y="230"/>
                  </a:lnTo>
                  <a:lnTo>
                    <a:pt x="418" y="234"/>
                  </a:lnTo>
                  <a:lnTo>
                    <a:pt x="399" y="237"/>
                  </a:lnTo>
                  <a:lnTo>
                    <a:pt x="379" y="240"/>
                  </a:lnTo>
                  <a:lnTo>
                    <a:pt x="361" y="242"/>
                  </a:lnTo>
                  <a:lnTo>
                    <a:pt x="342" y="243"/>
                  </a:lnTo>
                  <a:lnTo>
                    <a:pt x="333" y="243"/>
                  </a:lnTo>
                  <a:lnTo>
                    <a:pt x="323" y="241"/>
                  </a:lnTo>
                  <a:lnTo>
                    <a:pt x="314" y="239"/>
                  </a:lnTo>
                  <a:lnTo>
                    <a:pt x="305" y="235"/>
                  </a:lnTo>
                  <a:lnTo>
                    <a:pt x="296" y="230"/>
                  </a:lnTo>
                  <a:lnTo>
                    <a:pt x="287" y="225"/>
                  </a:lnTo>
                  <a:lnTo>
                    <a:pt x="278" y="219"/>
                  </a:lnTo>
                  <a:lnTo>
                    <a:pt x="269" y="213"/>
                  </a:lnTo>
                  <a:lnTo>
                    <a:pt x="261" y="208"/>
                  </a:lnTo>
                  <a:lnTo>
                    <a:pt x="252" y="202"/>
                  </a:lnTo>
                  <a:lnTo>
                    <a:pt x="243" y="197"/>
                  </a:lnTo>
                  <a:lnTo>
                    <a:pt x="236" y="190"/>
                  </a:lnTo>
                  <a:lnTo>
                    <a:pt x="228" y="185"/>
                  </a:lnTo>
                  <a:lnTo>
                    <a:pt x="222" y="179"/>
                  </a:lnTo>
                  <a:lnTo>
                    <a:pt x="218" y="172"/>
                  </a:lnTo>
                  <a:lnTo>
                    <a:pt x="215" y="166"/>
                  </a:lnTo>
                  <a:lnTo>
                    <a:pt x="204" y="149"/>
                  </a:lnTo>
                  <a:lnTo>
                    <a:pt x="185" y="140"/>
                  </a:lnTo>
                  <a:lnTo>
                    <a:pt x="160" y="133"/>
                  </a:lnTo>
                  <a:lnTo>
                    <a:pt x="128" y="132"/>
                  </a:lnTo>
                  <a:lnTo>
                    <a:pt x="94" y="133"/>
                  </a:lnTo>
                  <a:lnTo>
                    <a:pt x="61" y="139"/>
                  </a:lnTo>
                  <a:lnTo>
                    <a:pt x="28" y="145"/>
                  </a:lnTo>
                  <a:lnTo>
                    <a:pt x="0" y="153"/>
                  </a:lnTo>
                  <a:lnTo>
                    <a:pt x="16" y="155"/>
                  </a:lnTo>
                  <a:lnTo>
                    <a:pt x="32" y="158"/>
                  </a:lnTo>
                  <a:lnTo>
                    <a:pt x="47" y="163"/>
                  </a:lnTo>
                  <a:lnTo>
                    <a:pt x="61" y="170"/>
                  </a:lnTo>
                  <a:lnTo>
                    <a:pt x="74" y="178"/>
                  </a:lnTo>
                  <a:lnTo>
                    <a:pt x="89" y="184"/>
                  </a:lnTo>
                  <a:lnTo>
                    <a:pt x="103" y="192"/>
                  </a:lnTo>
                  <a:lnTo>
                    <a:pt x="118" y="197"/>
                  </a:lnTo>
                  <a:lnTo>
                    <a:pt x="127" y="200"/>
                  </a:lnTo>
                  <a:lnTo>
                    <a:pt x="133" y="206"/>
                  </a:lnTo>
                  <a:lnTo>
                    <a:pt x="139" y="210"/>
                  </a:lnTo>
                  <a:lnTo>
                    <a:pt x="143" y="216"/>
                  </a:lnTo>
                  <a:lnTo>
                    <a:pt x="146" y="222"/>
                  </a:lnTo>
                  <a:lnTo>
                    <a:pt x="148" y="228"/>
                  </a:lnTo>
                  <a:lnTo>
                    <a:pt x="148" y="236"/>
                  </a:lnTo>
                  <a:lnTo>
                    <a:pt x="146" y="242"/>
                  </a:lnTo>
                  <a:lnTo>
                    <a:pt x="143" y="25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6" name="Freeform 1619"/>
            <p:cNvSpPr>
              <a:spLocks/>
            </p:cNvSpPr>
            <p:nvPr/>
          </p:nvSpPr>
          <p:spPr bwMode="auto">
            <a:xfrm>
              <a:off x="1047" y="2546"/>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1" y="2"/>
                  </a:lnTo>
                  <a:lnTo>
                    <a:pt x="8"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7" name="Freeform 1620"/>
            <p:cNvSpPr>
              <a:spLocks/>
            </p:cNvSpPr>
            <p:nvPr/>
          </p:nvSpPr>
          <p:spPr bwMode="auto">
            <a:xfrm>
              <a:off x="1046" y="2547"/>
              <a:ext cx="5" cy="7"/>
            </a:xfrm>
            <a:custGeom>
              <a:avLst/>
              <a:gdLst>
                <a:gd name="T0" fmla="*/ 0 w 15"/>
                <a:gd name="T1" fmla="*/ 1 h 13"/>
                <a:gd name="T2" fmla="*/ 0 w 15"/>
                <a:gd name="T3" fmla="*/ 1 h 13"/>
                <a:gd name="T4" fmla="*/ 0 w 15"/>
                <a:gd name="T5" fmla="*/ 1 h 13"/>
                <a:gd name="T6" fmla="*/ 0 w 15"/>
                <a:gd name="T7" fmla="*/ 0 h 13"/>
                <a:gd name="T8" fmla="*/ 0 w 15"/>
                <a:gd name="T9" fmla="*/ 1 h 13"/>
                <a:gd name="T10" fmla="*/ 0 w 15"/>
                <a:gd name="T11" fmla="*/ 1 h 13"/>
                <a:gd name="T12" fmla="*/ 0 w 15"/>
                <a:gd name="T13" fmla="*/ 1 h 13"/>
                <a:gd name="T14" fmla="*/ 0 w 15"/>
                <a:gd name="T15" fmla="*/ 1 h 13"/>
                <a:gd name="T16" fmla="*/ 0 w 15"/>
                <a:gd name="T17" fmla="*/ 1 h 13"/>
                <a:gd name="T18" fmla="*/ 0 w 15"/>
                <a:gd name="T19" fmla="*/ 1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3"/>
                <a:gd name="T32" fmla="*/ 15 w 15"/>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3">
                  <a:moveTo>
                    <a:pt x="11" y="13"/>
                  </a:moveTo>
                  <a:lnTo>
                    <a:pt x="12" y="11"/>
                  </a:lnTo>
                  <a:lnTo>
                    <a:pt x="15" y="2"/>
                  </a:lnTo>
                  <a:lnTo>
                    <a:pt x="3" y="0"/>
                  </a:lnTo>
                  <a:lnTo>
                    <a:pt x="0" y="9"/>
                  </a:lnTo>
                  <a:lnTo>
                    <a:pt x="2" y="7"/>
                  </a:lnTo>
                  <a:lnTo>
                    <a:pt x="11" y="13"/>
                  </a:lnTo>
                  <a:lnTo>
                    <a:pt x="12" y="12"/>
                  </a:lnTo>
                  <a:lnTo>
                    <a:pt x="12" y="11"/>
                  </a:lnTo>
                  <a:lnTo>
                    <a:pt x="1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8" name="Freeform 1621"/>
            <p:cNvSpPr>
              <a:spLocks/>
            </p:cNvSpPr>
            <p:nvPr/>
          </p:nvSpPr>
          <p:spPr bwMode="auto">
            <a:xfrm>
              <a:off x="1046" y="2550"/>
              <a:ext cx="27" cy="176"/>
            </a:xfrm>
            <a:custGeom>
              <a:avLst/>
              <a:gdLst>
                <a:gd name="T0" fmla="*/ 0 w 80"/>
                <a:gd name="T1" fmla="*/ 1 h 351"/>
                <a:gd name="T2" fmla="*/ 0 w 80"/>
                <a:gd name="T3" fmla="*/ 1 h 351"/>
                <a:gd name="T4" fmla="*/ 0 w 80"/>
                <a:gd name="T5" fmla="*/ 1 h 351"/>
                <a:gd name="T6" fmla="*/ 0 w 80"/>
                <a:gd name="T7" fmla="*/ 1 h 351"/>
                <a:gd name="T8" fmla="*/ 0 w 80"/>
                <a:gd name="T9" fmla="*/ 1 h 351"/>
                <a:gd name="T10" fmla="*/ 0 w 80"/>
                <a:gd name="T11" fmla="*/ 1 h 351"/>
                <a:gd name="T12" fmla="*/ 0 w 80"/>
                <a:gd name="T13" fmla="*/ 1 h 351"/>
                <a:gd name="T14" fmla="*/ 0 w 80"/>
                <a:gd name="T15" fmla="*/ 1 h 351"/>
                <a:gd name="T16" fmla="*/ 0 w 80"/>
                <a:gd name="T17" fmla="*/ 1 h 351"/>
                <a:gd name="T18" fmla="*/ 0 w 80"/>
                <a:gd name="T19" fmla="*/ 1 h 351"/>
                <a:gd name="T20" fmla="*/ 0 w 80"/>
                <a:gd name="T21" fmla="*/ 1 h 351"/>
                <a:gd name="T22" fmla="*/ 0 w 80"/>
                <a:gd name="T23" fmla="*/ 1 h 351"/>
                <a:gd name="T24" fmla="*/ 0 w 80"/>
                <a:gd name="T25" fmla="*/ 1 h 351"/>
                <a:gd name="T26" fmla="*/ 0 w 80"/>
                <a:gd name="T27" fmla="*/ 1 h 351"/>
                <a:gd name="T28" fmla="*/ 0 w 80"/>
                <a:gd name="T29" fmla="*/ 1 h 351"/>
                <a:gd name="T30" fmla="*/ 0 w 80"/>
                <a:gd name="T31" fmla="*/ 1 h 351"/>
                <a:gd name="T32" fmla="*/ 0 w 80"/>
                <a:gd name="T33" fmla="*/ 1 h 351"/>
                <a:gd name="T34" fmla="*/ 0 w 80"/>
                <a:gd name="T35" fmla="*/ 1 h 351"/>
                <a:gd name="T36" fmla="*/ 0 w 80"/>
                <a:gd name="T37" fmla="*/ 0 h 351"/>
                <a:gd name="T38" fmla="*/ 0 w 80"/>
                <a:gd name="T39" fmla="*/ 1 h 351"/>
                <a:gd name="T40" fmla="*/ 0 w 80"/>
                <a:gd name="T41" fmla="*/ 1 h 351"/>
                <a:gd name="T42" fmla="*/ 0 w 80"/>
                <a:gd name="T43" fmla="*/ 1 h 351"/>
                <a:gd name="T44" fmla="*/ 0 w 80"/>
                <a:gd name="T45" fmla="*/ 1 h 351"/>
                <a:gd name="T46" fmla="*/ 0 w 80"/>
                <a:gd name="T47" fmla="*/ 1 h 351"/>
                <a:gd name="T48" fmla="*/ 0 w 80"/>
                <a:gd name="T49" fmla="*/ 1 h 351"/>
                <a:gd name="T50" fmla="*/ 0 w 80"/>
                <a:gd name="T51" fmla="*/ 1 h 351"/>
                <a:gd name="T52" fmla="*/ 0 w 80"/>
                <a:gd name="T53" fmla="*/ 1 h 351"/>
                <a:gd name="T54" fmla="*/ 0 w 80"/>
                <a:gd name="T55" fmla="*/ 1 h 351"/>
                <a:gd name="T56" fmla="*/ 0 w 80"/>
                <a:gd name="T57" fmla="*/ 1 h 351"/>
                <a:gd name="T58" fmla="*/ 0 w 80"/>
                <a:gd name="T59" fmla="*/ 1 h 351"/>
                <a:gd name="T60" fmla="*/ 0 w 80"/>
                <a:gd name="T61" fmla="*/ 1 h 351"/>
                <a:gd name="T62" fmla="*/ 0 w 80"/>
                <a:gd name="T63" fmla="*/ 1 h 351"/>
                <a:gd name="T64" fmla="*/ 0 w 80"/>
                <a:gd name="T65" fmla="*/ 1 h 351"/>
                <a:gd name="T66" fmla="*/ 0 w 80"/>
                <a:gd name="T67" fmla="*/ 1 h 351"/>
                <a:gd name="T68" fmla="*/ 0 w 80"/>
                <a:gd name="T69" fmla="*/ 1 h 351"/>
                <a:gd name="T70" fmla="*/ 0 w 80"/>
                <a:gd name="T71" fmla="*/ 1 h 351"/>
                <a:gd name="T72" fmla="*/ 0 w 80"/>
                <a:gd name="T73" fmla="*/ 1 h 3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351"/>
                <a:gd name="T113" fmla="*/ 80 w 80"/>
                <a:gd name="T114" fmla="*/ 351 h 3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351">
                  <a:moveTo>
                    <a:pt x="80" y="349"/>
                  </a:moveTo>
                  <a:lnTo>
                    <a:pt x="80" y="349"/>
                  </a:lnTo>
                  <a:lnTo>
                    <a:pt x="77" y="340"/>
                  </a:lnTo>
                  <a:lnTo>
                    <a:pt x="73" y="325"/>
                  </a:lnTo>
                  <a:lnTo>
                    <a:pt x="68" y="305"/>
                  </a:lnTo>
                  <a:lnTo>
                    <a:pt x="62" y="283"/>
                  </a:lnTo>
                  <a:lnTo>
                    <a:pt x="56" y="256"/>
                  </a:lnTo>
                  <a:lnTo>
                    <a:pt x="49" y="228"/>
                  </a:lnTo>
                  <a:lnTo>
                    <a:pt x="43" y="197"/>
                  </a:lnTo>
                  <a:lnTo>
                    <a:pt x="37" y="167"/>
                  </a:lnTo>
                  <a:lnTo>
                    <a:pt x="31" y="137"/>
                  </a:lnTo>
                  <a:lnTo>
                    <a:pt x="25" y="108"/>
                  </a:lnTo>
                  <a:lnTo>
                    <a:pt x="21" y="82"/>
                  </a:lnTo>
                  <a:lnTo>
                    <a:pt x="16" y="57"/>
                  </a:lnTo>
                  <a:lnTo>
                    <a:pt x="13" y="36"/>
                  </a:lnTo>
                  <a:lnTo>
                    <a:pt x="12" y="19"/>
                  </a:lnTo>
                  <a:lnTo>
                    <a:pt x="12" y="8"/>
                  </a:lnTo>
                  <a:lnTo>
                    <a:pt x="12" y="6"/>
                  </a:lnTo>
                  <a:lnTo>
                    <a:pt x="3" y="0"/>
                  </a:lnTo>
                  <a:lnTo>
                    <a:pt x="0" y="8"/>
                  </a:lnTo>
                  <a:lnTo>
                    <a:pt x="0" y="19"/>
                  </a:lnTo>
                  <a:lnTo>
                    <a:pt x="1" y="36"/>
                  </a:lnTo>
                  <a:lnTo>
                    <a:pt x="4" y="57"/>
                  </a:lnTo>
                  <a:lnTo>
                    <a:pt x="9" y="82"/>
                  </a:lnTo>
                  <a:lnTo>
                    <a:pt x="13" y="110"/>
                  </a:lnTo>
                  <a:lnTo>
                    <a:pt x="19" y="139"/>
                  </a:lnTo>
                  <a:lnTo>
                    <a:pt x="25" y="169"/>
                  </a:lnTo>
                  <a:lnTo>
                    <a:pt x="31" y="200"/>
                  </a:lnTo>
                  <a:lnTo>
                    <a:pt x="37" y="230"/>
                  </a:lnTo>
                  <a:lnTo>
                    <a:pt x="45" y="258"/>
                  </a:lnTo>
                  <a:lnTo>
                    <a:pt x="50" y="285"/>
                  </a:lnTo>
                  <a:lnTo>
                    <a:pt x="56" y="308"/>
                  </a:lnTo>
                  <a:lnTo>
                    <a:pt x="61" y="327"/>
                  </a:lnTo>
                  <a:lnTo>
                    <a:pt x="65" y="342"/>
                  </a:lnTo>
                  <a:lnTo>
                    <a:pt x="68" y="351"/>
                  </a:lnTo>
                  <a:lnTo>
                    <a:pt x="80" y="3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9" name="Freeform 1622"/>
            <p:cNvSpPr>
              <a:spLocks/>
            </p:cNvSpPr>
            <p:nvPr/>
          </p:nvSpPr>
          <p:spPr bwMode="auto">
            <a:xfrm>
              <a:off x="1069" y="2725"/>
              <a:ext cx="52" cy="60"/>
            </a:xfrm>
            <a:custGeom>
              <a:avLst/>
              <a:gdLst>
                <a:gd name="T0" fmla="*/ 0 w 157"/>
                <a:gd name="T1" fmla="*/ 0 h 121"/>
                <a:gd name="T2" fmla="*/ 0 w 157"/>
                <a:gd name="T3" fmla="*/ 0 h 121"/>
                <a:gd name="T4" fmla="*/ 0 w 157"/>
                <a:gd name="T5" fmla="*/ 0 h 121"/>
                <a:gd name="T6" fmla="*/ 0 w 157"/>
                <a:gd name="T7" fmla="*/ 0 h 121"/>
                <a:gd name="T8" fmla="*/ 0 w 157"/>
                <a:gd name="T9" fmla="*/ 0 h 121"/>
                <a:gd name="T10" fmla="*/ 0 w 157"/>
                <a:gd name="T11" fmla="*/ 0 h 121"/>
                <a:gd name="T12" fmla="*/ 0 w 157"/>
                <a:gd name="T13" fmla="*/ 0 h 121"/>
                <a:gd name="T14" fmla="*/ 0 w 157"/>
                <a:gd name="T15" fmla="*/ 0 h 121"/>
                <a:gd name="T16" fmla="*/ 0 w 157"/>
                <a:gd name="T17" fmla="*/ 0 h 121"/>
                <a:gd name="T18" fmla="*/ 0 w 157"/>
                <a:gd name="T19" fmla="*/ 0 h 121"/>
                <a:gd name="T20" fmla="*/ 0 w 157"/>
                <a:gd name="T21" fmla="*/ 0 h 121"/>
                <a:gd name="T22" fmla="*/ 0 w 157"/>
                <a:gd name="T23" fmla="*/ 0 h 121"/>
                <a:gd name="T24" fmla="*/ 0 w 157"/>
                <a:gd name="T25" fmla="*/ 0 h 121"/>
                <a:gd name="T26" fmla="*/ 0 w 157"/>
                <a:gd name="T27" fmla="*/ 0 h 121"/>
                <a:gd name="T28" fmla="*/ 0 w 157"/>
                <a:gd name="T29" fmla="*/ 0 h 121"/>
                <a:gd name="T30" fmla="*/ 0 w 157"/>
                <a:gd name="T31" fmla="*/ 0 h 121"/>
                <a:gd name="T32" fmla="*/ 0 w 157"/>
                <a:gd name="T33" fmla="*/ 0 h 121"/>
                <a:gd name="T34" fmla="*/ 0 w 157"/>
                <a:gd name="T35" fmla="*/ 0 h 121"/>
                <a:gd name="T36" fmla="*/ 0 w 157"/>
                <a:gd name="T37" fmla="*/ 0 h 121"/>
                <a:gd name="T38" fmla="*/ 0 w 157"/>
                <a:gd name="T39" fmla="*/ 0 h 121"/>
                <a:gd name="T40" fmla="*/ 0 w 157"/>
                <a:gd name="T41" fmla="*/ 0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21"/>
                <a:gd name="T65" fmla="*/ 157 w 157"/>
                <a:gd name="T66" fmla="*/ 121 h 1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21">
                  <a:moveTo>
                    <a:pt x="157" y="112"/>
                  </a:moveTo>
                  <a:lnTo>
                    <a:pt x="157" y="112"/>
                  </a:lnTo>
                  <a:lnTo>
                    <a:pt x="132" y="104"/>
                  </a:lnTo>
                  <a:lnTo>
                    <a:pt x="107" y="95"/>
                  </a:lnTo>
                  <a:lnTo>
                    <a:pt x="86" y="82"/>
                  </a:lnTo>
                  <a:lnTo>
                    <a:pt x="65" y="67"/>
                  </a:lnTo>
                  <a:lnTo>
                    <a:pt x="47" y="52"/>
                  </a:lnTo>
                  <a:lnTo>
                    <a:pt x="32" y="34"/>
                  </a:lnTo>
                  <a:lnTo>
                    <a:pt x="21" y="17"/>
                  </a:lnTo>
                  <a:lnTo>
                    <a:pt x="12" y="0"/>
                  </a:lnTo>
                  <a:lnTo>
                    <a:pt x="0" y="2"/>
                  </a:lnTo>
                  <a:lnTo>
                    <a:pt x="9" y="21"/>
                  </a:lnTo>
                  <a:lnTo>
                    <a:pt x="23" y="39"/>
                  </a:lnTo>
                  <a:lnTo>
                    <a:pt x="38" y="56"/>
                  </a:lnTo>
                  <a:lnTo>
                    <a:pt x="56" y="73"/>
                  </a:lnTo>
                  <a:lnTo>
                    <a:pt x="77" y="88"/>
                  </a:lnTo>
                  <a:lnTo>
                    <a:pt x="101" y="101"/>
                  </a:lnTo>
                  <a:lnTo>
                    <a:pt x="126" y="113"/>
                  </a:lnTo>
                  <a:lnTo>
                    <a:pt x="154" y="121"/>
                  </a:lnTo>
                  <a:lnTo>
                    <a:pt x="157"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0" name="Freeform 1623"/>
            <p:cNvSpPr>
              <a:spLocks/>
            </p:cNvSpPr>
            <p:nvPr/>
          </p:nvSpPr>
          <p:spPr bwMode="auto">
            <a:xfrm>
              <a:off x="1120" y="2781"/>
              <a:ext cx="60" cy="23"/>
            </a:xfrm>
            <a:custGeom>
              <a:avLst/>
              <a:gdLst>
                <a:gd name="T0" fmla="*/ 0 w 181"/>
                <a:gd name="T1" fmla="*/ 1 h 45"/>
                <a:gd name="T2" fmla="*/ 0 w 181"/>
                <a:gd name="T3" fmla="*/ 1 h 45"/>
                <a:gd name="T4" fmla="*/ 0 w 181"/>
                <a:gd name="T5" fmla="*/ 1 h 45"/>
                <a:gd name="T6" fmla="*/ 0 w 181"/>
                <a:gd name="T7" fmla="*/ 1 h 45"/>
                <a:gd name="T8" fmla="*/ 0 w 181"/>
                <a:gd name="T9" fmla="*/ 1 h 45"/>
                <a:gd name="T10" fmla="*/ 0 w 181"/>
                <a:gd name="T11" fmla="*/ 1 h 45"/>
                <a:gd name="T12" fmla="*/ 0 w 181"/>
                <a:gd name="T13" fmla="*/ 1 h 45"/>
                <a:gd name="T14" fmla="*/ 0 w 181"/>
                <a:gd name="T15" fmla="*/ 1 h 45"/>
                <a:gd name="T16" fmla="*/ 0 w 181"/>
                <a:gd name="T17" fmla="*/ 1 h 45"/>
                <a:gd name="T18" fmla="*/ 0 w 181"/>
                <a:gd name="T19" fmla="*/ 0 h 45"/>
                <a:gd name="T20" fmla="*/ 0 w 181"/>
                <a:gd name="T21" fmla="*/ 1 h 45"/>
                <a:gd name="T22" fmla="*/ 0 w 181"/>
                <a:gd name="T23" fmla="*/ 1 h 45"/>
                <a:gd name="T24" fmla="*/ 0 w 181"/>
                <a:gd name="T25" fmla="*/ 1 h 45"/>
                <a:gd name="T26" fmla="*/ 0 w 181"/>
                <a:gd name="T27" fmla="*/ 1 h 45"/>
                <a:gd name="T28" fmla="*/ 0 w 181"/>
                <a:gd name="T29" fmla="*/ 1 h 45"/>
                <a:gd name="T30" fmla="*/ 0 w 181"/>
                <a:gd name="T31" fmla="*/ 1 h 45"/>
                <a:gd name="T32" fmla="*/ 0 w 181"/>
                <a:gd name="T33" fmla="*/ 1 h 45"/>
                <a:gd name="T34" fmla="*/ 0 w 181"/>
                <a:gd name="T35" fmla="*/ 1 h 45"/>
                <a:gd name="T36" fmla="*/ 0 w 181"/>
                <a:gd name="T37" fmla="*/ 1 h 45"/>
                <a:gd name="T38" fmla="*/ 0 w 181"/>
                <a:gd name="T39" fmla="*/ 1 h 45"/>
                <a:gd name="T40" fmla="*/ 0 w 181"/>
                <a:gd name="T41" fmla="*/ 1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1"/>
                <a:gd name="T64" fmla="*/ 0 h 45"/>
                <a:gd name="T65" fmla="*/ 181 w 181"/>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1" h="45">
                  <a:moveTo>
                    <a:pt x="178" y="33"/>
                  </a:moveTo>
                  <a:lnTo>
                    <a:pt x="178" y="33"/>
                  </a:lnTo>
                  <a:lnTo>
                    <a:pt x="157" y="37"/>
                  </a:lnTo>
                  <a:lnTo>
                    <a:pt x="135" y="37"/>
                  </a:lnTo>
                  <a:lnTo>
                    <a:pt x="114" y="33"/>
                  </a:lnTo>
                  <a:lnTo>
                    <a:pt x="92" y="27"/>
                  </a:lnTo>
                  <a:lnTo>
                    <a:pt x="71" y="21"/>
                  </a:lnTo>
                  <a:lnTo>
                    <a:pt x="48" y="13"/>
                  </a:lnTo>
                  <a:lnTo>
                    <a:pt x="27" y="5"/>
                  </a:lnTo>
                  <a:lnTo>
                    <a:pt x="3" y="0"/>
                  </a:lnTo>
                  <a:lnTo>
                    <a:pt x="0" y="9"/>
                  </a:lnTo>
                  <a:lnTo>
                    <a:pt x="21" y="14"/>
                  </a:lnTo>
                  <a:lnTo>
                    <a:pt x="42" y="22"/>
                  </a:lnTo>
                  <a:lnTo>
                    <a:pt x="65" y="29"/>
                  </a:lnTo>
                  <a:lnTo>
                    <a:pt x="89" y="36"/>
                  </a:lnTo>
                  <a:lnTo>
                    <a:pt x="111" y="42"/>
                  </a:lnTo>
                  <a:lnTo>
                    <a:pt x="135" y="45"/>
                  </a:lnTo>
                  <a:lnTo>
                    <a:pt x="157" y="45"/>
                  </a:lnTo>
                  <a:lnTo>
                    <a:pt x="181" y="42"/>
                  </a:lnTo>
                  <a:lnTo>
                    <a:pt x="17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1" name="Freeform 1624"/>
            <p:cNvSpPr>
              <a:spLocks/>
            </p:cNvSpPr>
            <p:nvPr/>
          </p:nvSpPr>
          <p:spPr bwMode="auto">
            <a:xfrm>
              <a:off x="1179" y="2756"/>
              <a:ext cx="65" cy="46"/>
            </a:xfrm>
            <a:custGeom>
              <a:avLst/>
              <a:gdLst>
                <a:gd name="T0" fmla="*/ 0 w 195"/>
                <a:gd name="T1" fmla="*/ 0 h 93"/>
                <a:gd name="T2" fmla="*/ 0 w 195"/>
                <a:gd name="T3" fmla="*/ 0 h 93"/>
                <a:gd name="T4" fmla="*/ 0 w 195"/>
                <a:gd name="T5" fmla="*/ 0 h 93"/>
                <a:gd name="T6" fmla="*/ 0 w 195"/>
                <a:gd name="T7" fmla="*/ 0 h 93"/>
                <a:gd name="T8" fmla="*/ 0 w 195"/>
                <a:gd name="T9" fmla="*/ 0 h 93"/>
                <a:gd name="T10" fmla="*/ 0 w 195"/>
                <a:gd name="T11" fmla="*/ 0 h 93"/>
                <a:gd name="T12" fmla="*/ 0 w 195"/>
                <a:gd name="T13" fmla="*/ 0 h 93"/>
                <a:gd name="T14" fmla="*/ 0 w 195"/>
                <a:gd name="T15" fmla="*/ 0 h 93"/>
                <a:gd name="T16" fmla="*/ 0 w 195"/>
                <a:gd name="T17" fmla="*/ 0 h 93"/>
                <a:gd name="T18" fmla="*/ 0 w 195"/>
                <a:gd name="T19" fmla="*/ 0 h 93"/>
                <a:gd name="T20" fmla="*/ 0 w 195"/>
                <a:gd name="T21" fmla="*/ 0 h 93"/>
                <a:gd name="T22" fmla="*/ 0 w 195"/>
                <a:gd name="T23" fmla="*/ 0 h 93"/>
                <a:gd name="T24" fmla="*/ 0 w 195"/>
                <a:gd name="T25" fmla="*/ 0 h 93"/>
                <a:gd name="T26" fmla="*/ 0 w 195"/>
                <a:gd name="T27" fmla="*/ 0 h 93"/>
                <a:gd name="T28" fmla="*/ 0 w 195"/>
                <a:gd name="T29" fmla="*/ 0 h 93"/>
                <a:gd name="T30" fmla="*/ 0 w 195"/>
                <a:gd name="T31" fmla="*/ 0 h 93"/>
                <a:gd name="T32" fmla="*/ 0 w 195"/>
                <a:gd name="T33" fmla="*/ 0 h 93"/>
                <a:gd name="T34" fmla="*/ 0 w 195"/>
                <a:gd name="T35" fmla="*/ 0 h 93"/>
                <a:gd name="T36" fmla="*/ 0 w 195"/>
                <a:gd name="T37" fmla="*/ 0 h 93"/>
                <a:gd name="T38" fmla="*/ 0 w 195"/>
                <a:gd name="T39" fmla="*/ 0 h 93"/>
                <a:gd name="T40" fmla="*/ 0 w 195"/>
                <a:gd name="T41" fmla="*/ 0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93"/>
                <a:gd name="T65" fmla="*/ 195 w 195"/>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93">
                  <a:moveTo>
                    <a:pt x="186" y="0"/>
                  </a:moveTo>
                  <a:lnTo>
                    <a:pt x="186" y="0"/>
                  </a:lnTo>
                  <a:lnTo>
                    <a:pt x="166" y="15"/>
                  </a:lnTo>
                  <a:lnTo>
                    <a:pt x="147" y="28"/>
                  </a:lnTo>
                  <a:lnTo>
                    <a:pt x="124" y="40"/>
                  </a:lnTo>
                  <a:lnTo>
                    <a:pt x="101" y="51"/>
                  </a:lnTo>
                  <a:lnTo>
                    <a:pt x="77" y="60"/>
                  </a:lnTo>
                  <a:lnTo>
                    <a:pt x="51" y="68"/>
                  </a:lnTo>
                  <a:lnTo>
                    <a:pt x="26" y="77"/>
                  </a:lnTo>
                  <a:lnTo>
                    <a:pt x="0" y="84"/>
                  </a:lnTo>
                  <a:lnTo>
                    <a:pt x="3" y="93"/>
                  </a:lnTo>
                  <a:lnTo>
                    <a:pt x="32" y="86"/>
                  </a:lnTo>
                  <a:lnTo>
                    <a:pt x="57" y="77"/>
                  </a:lnTo>
                  <a:lnTo>
                    <a:pt x="83" y="68"/>
                  </a:lnTo>
                  <a:lnTo>
                    <a:pt x="107" y="57"/>
                  </a:lnTo>
                  <a:lnTo>
                    <a:pt x="130" y="47"/>
                  </a:lnTo>
                  <a:lnTo>
                    <a:pt x="153" y="35"/>
                  </a:lnTo>
                  <a:lnTo>
                    <a:pt x="175" y="22"/>
                  </a:lnTo>
                  <a:lnTo>
                    <a:pt x="195" y="7"/>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2" name="Freeform 1625"/>
            <p:cNvSpPr>
              <a:spLocks/>
            </p:cNvSpPr>
            <p:nvPr/>
          </p:nvSpPr>
          <p:spPr bwMode="auto">
            <a:xfrm>
              <a:off x="1241" y="2713"/>
              <a:ext cx="26" cy="46"/>
            </a:xfrm>
            <a:custGeom>
              <a:avLst/>
              <a:gdLst>
                <a:gd name="T0" fmla="*/ 0 w 76"/>
                <a:gd name="T1" fmla="*/ 0 h 91"/>
                <a:gd name="T2" fmla="*/ 0 w 76"/>
                <a:gd name="T3" fmla="*/ 0 h 91"/>
                <a:gd name="T4" fmla="*/ 0 w 76"/>
                <a:gd name="T5" fmla="*/ 1 h 91"/>
                <a:gd name="T6" fmla="*/ 0 w 76"/>
                <a:gd name="T7" fmla="*/ 1 h 91"/>
                <a:gd name="T8" fmla="*/ 0 w 76"/>
                <a:gd name="T9" fmla="*/ 1 h 91"/>
                <a:gd name="T10" fmla="*/ 0 w 76"/>
                <a:gd name="T11" fmla="*/ 1 h 91"/>
                <a:gd name="T12" fmla="*/ 0 w 76"/>
                <a:gd name="T13" fmla="*/ 1 h 91"/>
                <a:gd name="T14" fmla="*/ 0 w 76"/>
                <a:gd name="T15" fmla="*/ 1 h 91"/>
                <a:gd name="T16" fmla="*/ 0 w 76"/>
                <a:gd name="T17" fmla="*/ 1 h 91"/>
                <a:gd name="T18" fmla="*/ 0 w 76"/>
                <a:gd name="T19" fmla="*/ 1 h 91"/>
                <a:gd name="T20" fmla="*/ 0 w 76"/>
                <a:gd name="T21" fmla="*/ 1 h 91"/>
                <a:gd name="T22" fmla="*/ 0 w 76"/>
                <a:gd name="T23" fmla="*/ 1 h 91"/>
                <a:gd name="T24" fmla="*/ 0 w 76"/>
                <a:gd name="T25" fmla="*/ 1 h 91"/>
                <a:gd name="T26" fmla="*/ 0 w 76"/>
                <a:gd name="T27" fmla="*/ 1 h 91"/>
                <a:gd name="T28" fmla="*/ 0 w 76"/>
                <a:gd name="T29" fmla="*/ 1 h 91"/>
                <a:gd name="T30" fmla="*/ 0 w 76"/>
                <a:gd name="T31" fmla="*/ 1 h 91"/>
                <a:gd name="T32" fmla="*/ 0 w 76"/>
                <a:gd name="T33" fmla="*/ 1 h 91"/>
                <a:gd name="T34" fmla="*/ 0 w 76"/>
                <a:gd name="T35" fmla="*/ 1 h 91"/>
                <a:gd name="T36" fmla="*/ 0 w 76"/>
                <a:gd name="T37" fmla="*/ 1 h 91"/>
                <a:gd name="T38" fmla="*/ 0 w 76"/>
                <a:gd name="T39" fmla="*/ 1 h 91"/>
                <a:gd name="T40" fmla="*/ 0 w 76"/>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91"/>
                <a:gd name="T65" fmla="*/ 76 w 76"/>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91">
                  <a:moveTo>
                    <a:pt x="67" y="0"/>
                  </a:moveTo>
                  <a:lnTo>
                    <a:pt x="67" y="0"/>
                  </a:lnTo>
                  <a:lnTo>
                    <a:pt x="57" y="11"/>
                  </a:lnTo>
                  <a:lnTo>
                    <a:pt x="48" y="22"/>
                  </a:lnTo>
                  <a:lnTo>
                    <a:pt x="40" y="32"/>
                  </a:lnTo>
                  <a:lnTo>
                    <a:pt x="33" y="44"/>
                  </a:lnTo>
                  <a:lnTo>
                    <a:pt x="25" y="55"/>
                  </a:lnTo>
                  <a:lnTo>
                    <a:pt x="19" y="66"/>
                  </a:lnTo>
                  <a:lnTo>
                    <a:pt x="10" y="76"/>
                  </a:lnTo>
                  <a:lnTo>
                    <a:pt x="0" y="84"/>
                  </a:lnTo>
                  <a:lnTo>
                    <a:pt x="9" y="91"/>
                  </a:lnTo>
                  <a:lnTo>
                    <a:pt x="19" y="80"/>
                  </a:lnTo>
                  <a:lnTo>
                    <a:pt x="28" y="70"/>
                  </a:lnTo>
                  <a:lnTo>
                    <a:pt x="37" y="59"/>
                  </a:lnTo>
                  <a:lnTo>
                    <a:pt x="45" y="49"/>
                  </a:lnTo>
                  <a:lnTo>
                    <a:pt x="52" y="37"/>
                  </a:lnTo>
                  <a:lnTo>
                    <a:pt x="60" y="26"/>
                  </a:lnTo>
                  <a:lnTo>
                    <a:pt x="66" y="15"/>
                  </a:lnTo>
                  <a:lnTo>
                    <a:pt x="76" y="4"/>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3" name="Freeform 1626"/>
            <p:cNvSpPr>
              <a:spLocks/>
            </p:cNvSpPr>
            <p:nvPr/>
          </p:nvSpPr>
          <p:spPr bwMode="auto">
            <a:xfrm>
              <a:off x="1264" y="2693"/>
              <a:ext cx="25" cy="23"/>
            </a:xfrm>
            <a:custGeom>
              <a:avLst/>
              <a:gdLst>
                <a:gd name="T0" fmla="*/ 0 w 76"/>
                <a:gd name="T1" fmla="*/ 0 h 45"/>
                <a:gd name="T2" fmla="*/ 0 w 76"/>
                <a:gd name="T3" fmla="*/ 1 h 45"/>
                <a:gd name="T4" fmla="*/ 0 w 76"/>
                <a:gd name="T5" fmla="*/ 1 h 45"/>
                <a:gd name="T6" fmla="*/ 0 w 76"/>
                <a:gd name="T7" fmla="*/ 1 h 45"/>
                <a:gd name="T8" fmla="*/ 0 w 76"/>
                <a:gd name="T9" fmla="*/ 1 h 45"/>
                <a:gd name="T10" fmla="*/ 0 w 76"/>
                <a:gd name="T11" fmla="*/ 1 h 45"/>
                <a:gd name="T12" fmla="*/ 0 w 76"/>
                <a:gd name="T13" fmla="*/ 1 h 45"/>
                <a:gd name="T14" fmla="*/ 0 w 76"/>
                <a:gd name="T15" fmla="*/ 1 h 45"/>
                <a:gd name="T16" fmla="*/ 0 w 76"/>
                <a:gd name="T17" fmla="*/ 1 h 45"/>
                <a:gd name="T18" fmla="*/ 0 w 76"/>
                <a:gd name="T19" fmla="*/ 1 h 45"/>
                <a:gd name="T20" fmla="*/ 0 w 76"/>
                <a:gd name="T21" fmla="*/ 1 h 45"/>
                <a:gd name="T22" fmla="*/ 0 w 76"/>
                <a:gd name="T23" fmla="*/ 1 h 45"/>
                <a:gd name="T24" fmla="*/ 0 w 76"/>
                <a:gd name="T25" fmla="*/ 1 h 45"/>
                <a:gd name="T26" fmla="*/ 0 w 76"/>
                <a:gd name="T27" fmla="*/ 1 h 45"/>
                <a:gd name="T28" fmla="*/ 0 w 76"/>
                <a:gd name="T29" fmla="*/ 1 h 45"/>
                <a:gd name="T30" fmla="*/ 0 w 76"/>
                <a:gd name="T31" fmla="*/ 1 h 45"/>
                <a:gd name="T32" fmla="*/ 0 w 76"/>
                <a:gd name="T33" fmla="*/ 1 h 45"/>
                <a:gd name="T34" fmla="*/ 0 w 76"/>
                <a:gd name="T35" fmla="*/ 1 h 45"/>
                <a:gd name="T36" fmla="*/ 0 w 76"/>
                <a:gd name="T37" fmla="*/ 1 h 45"/>
                <a:gd name="T38" fmla="*/ 0 w 76"/>
                <a:gd name="T39" fmla="*/ 1 h 45"/>
                <a:gd name="T40" fmla="*/ 0 w 76"/>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45"/>
                <a:gd name="T65" fmla="*/ 76 w 76"/>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45">
                  <a:moveTo>
                    <a:pt x="64" y="0"/>
                  </a:moveTo>
                  <a:lnTo>
                    <a:pt x="64" y="1"/>
                  </a:lnTo>
                  <a:lnTo>
                    <a:pt x="61" y="5"/>
                  </a:lnTo>
                  <a:lnTo>
                    <a:pt x="57" y="10"/>
                  </a:lnTo>
                  <a:lnTo>
                    <a:pt x="51" y="14"/>
                  </a:lnTo>
                  <a:lnTo>
                    <a:pt x="40" y="18"/>
                  </a:lnTo>
                  <a:lnTo>
                    <a:pt x="30" y="24"/>
                  </a:lnTo>
                  <a:lnTo>
                    <a:pt x="20" y="28"/>
                  </a:lnTo>
                  <a:lnTo>
                    <a:pt x="9" y="33"/>
                  </a:lnTo>
                  <a:lnTo>
                    <a:pt x="0" y="41"/>
                  </a:lnTo>
                  <a:lnTo>
                    <a:pt x="9" y="45"/>
                  </a:lnTo>
                  <a:lnTo>
                    <a:pt x="18" y="40"/>
                  </a:lnTo>
                  <a:lnTo>
                    <a:pt x="26" y="34"/>
                  </a:lnTo>
                  <a:lnTo>
                    <a:pt x="36" y="30"/>
                  </a:lnTo>
                  <a:lnTo>
                    <a:pt x="46" y="25"/>
                  </a:lnTo>
                  <a:lnTo>
                    <a:pt x="57" y="20"/>
                  </a:lnTo>
                  <a:lnTo>
                    <a:pt x="66" y="16"/>
                  </a:lnTo>
                  <a:lnTo>
                    <a:pt x="73" y="10"/>
                  </a:lnTo>
                  <a:lnTo>
                    <a:pt x="76" y="1"/>
                  </a:lnTo>
                  <a:lnTo>
                    <a:pt x="76" y="2"/>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4" name="Freeform 1627"/>
            <p:cNvSpPr>
              <a:spLocks/>
            </p:cNvSpPr>
            <p:nvPr/>
          </p:nvSpPr>
          <p:spPr bwMode="auto">
            <a:xfrm>
              <a:off x="1267" y="2608"/>
              <a:ext cx="23" cy="86"/>
            </a:xfrm>
            <a:custGeom>
              <a:avLst/>
              <a:gdLst>
                <a:gd name="T0" fmla="*/ 0 w 67"/>
                <a:gd name="T1" fmla="*/ 0 h 173"/>
                <a:gd name="T2" fmla="*/ 0 w 67"/>
                <a:gd name="T3" fmla="*/ 0 h 173"/>
                <a:gd name="T4" fmla="*/ 0 w 67"/>
                <a:gd name="T5" fmla="*/ 0 h 173"/>
                <a:gd name="T6" fmla="*/ 0 w 67"/>
                <a:gd name="T7" fmla="*/ 0 h 173"/>
                <a:gd name="T8" fmla="*/ 0 w 67"/>
                <a:gd name="T9" fmla="*/ 0 h 173"/>
                <a:gd name="T10" fmla="*/ 0 w 67"/>
                <a:gd name="T11" fmla="*/ 0 h 173"/>
                <a:gd name="T12" fmla="*/ 0 w 67"/>
                <a:gd name="T13" fmla="*/ 0 h 173"/>
                <a:gd name="T14" fmla="*/ 0 w 67"/>
                <a:gd name="T15" fmla="*/ 0 h 173"/>
                <a:gd name="T16" fmla="*/ 0 w 67"/>
                <a:gd name="T17" fmla="*/ 0 h 173"/>
                <a:gd name="T18" fmla="*/ 0 w 67"/>
                <a:gd name="T19" fmla="*/ 0 h 173"/>
                <a:gd name="T20" fmla="*/ 0 w 67"/>
                <a:gd name="T21" fmla="*/ 0 h 173"/>
                <a:gd name="T22" fmla="*/ 0 w 67"/>
                <a:gd name="T23" fmla="*/ 0 h 173"/>
                <a:gd name="T24" fmla="*/ 0 w 67"/>
                <a:gd name="T25" fmla="*/ 0 h 173"/>
                <a:gd name="T26" fmla="*/ 0 w 67"/>
                <a:gd name="T27" fmla="*/ 0 h 173"/>
                <a:gd name="T28" fmla="*/ 0 w 67"/>
                <a:gd name="T29" fmla="*/ 0 h 173"/>
                <a:gd name="T30" fmla="*/ 0 w 67"/>
                <a:gd name="T31" fmla="*/ 0 h 173"/>
                <a:gd name="T32" fmla="*/ 0 w 67"/>
                <a:gd name="T33" fmla="*/ 0 h 173"/>
                <a:gd name="T34" fmla="*/ 0 w 67"/>
                <a:gd name="T35" fmla="*/ 0 h 173"/>
                <a:gd name="T36" fmla="*/ 0 w 67"/>
                <a:gd name="T37" fmla="*/ 0 h 173"/>
                <a:gd name="T38" fmla="*/ 0 w 67"/>
                <a:gd name="T39" fmla="*/ 0 h 173"/>
                <a:gd name="T40" fmla="*/ 0 w 67"/>
                <a:gd name="T41" fmla="*/ 0 h 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73"/>
                <a:gd name="T65" fmla="*/ 67 w 67"/>
                <a:gd name="T66" fmla="*/ 173 h 1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73">
                  <a:moveTo>
                    <a:pt x="0" y="2"/>
                  </a:moveTo>
                  <a:lnTo>
                    <a:pt x="0" y="2"/>
                  </a:lnTo>
                  <a:lnTo>
                    <a:pt x="10" y="24"/>
                  </a:lnTo>
                  <a:lnTo>
                    <a:pt x="20" y="45"/>
                  </a:lnTo>
                  <a:lnTo>
                    <a:pt x="31" y="66"/>
                  </a:lnTo>
                  <a:lnTo>
                    <a:pt x="40" y="87"/>
                  </a:lnTo>
                  <a:lnTo>
                    <a:pt x="49" y="108"/>
                  </a:lnTo>
                  <a:lnTo>
                    <a:pt x="53" y="129"/>
                  </a:lnTo>
                  <a:lnTo>
                    <a:pt x="55" y="150"/>
                  </a:lnTo>
                  <a:lnTo>
                    <a:pt x="53" y="171"/>
                  </a:lnTo>
                  <a:lnTo>
                    <a:pt x="65" y="173"/>
                  </a:lnTo>
                  <a:lnTo>
                    <a:pt x="67" y="150"/>
                  </a:lnTo>
                  <a:lnTo>
                    <a:pt x="65" y="129"/>
                  </a:lnTo>
                  <a:lnTo>
                    <a:pt x="61" y="106"/>
                  </a:lnTo>
                  <a:lnTo>
                    <a:pt x="52" y="85"/>
                  </a:lnTo>
                  <a:lnTo>
                    <a:pt x="43" y="64"/>
                  </a:lnTo>
                  <a:lnTo>
                    <a:pt x="32" y="42"/>
                  </a:lnTo>
                  <a:lnTo>
                    <a:pt x="22" y="22"/>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5" name="Freeform 1628"/>
            <p:cNvSpPr>
              <a:spLocks/>
            </p:cNvSpPr>
            <p:nvPr/>
          </p:nvSpPr>
          <p:spPr bwMode="auto">
            <a:xfrm>
              <a:off x="1266" y="2576"/>
              <a:ext cx="7" cy="33"/>
            </a:xfrm>
            <a:custGeom>
              <a:avLst/>
              <a:gdLst>
                <a:gd name="T0" fmla="*/ 0 w 21"/>
                <a:gd name="T1" fmla="*/ 0 h 65"/>
                <a:gd name="T2" fmla="*/ 0 w 21"/>
                <a:gd name="T3" fmla="*/ 0 h 65"/>
                <a:gd name="T4" fmla="*/ 0 w 21"/>
                <a:gd name="T5" fmla="*/ 1 h 65"/>
                <a:gd name="T6" fmla="*/ 0 w 21"/>
                <a:gd name="T7" fmla="*/ 1 h 65"/>
                <a:gd name="T8" fmla="*/ 0 w 21"/>
                <a:gd name="T9" fmla="*/ 1 h 65"/>
                <a:gd name="T10" fmla="*/ 0 w 21"/>
                <a:gd name="T11" fmla="*/ 1 h 65"/>
                <a:gd name="T12" fmla="*/ 0 w 21"/>
                <a:gd name="T13" fmla="*/ 1 h 65"/>
                <a:gd name="T14" fmla="*/ 0 w 21"/>
                <a:gd name="T15" fmla="*/ 1 h 65"/>
                <a:gd name="T16" fmla="*/ 0 w 21"/>
                <a:gd name="T17" fmla="*/ 1 h 65"/>
                <a:gd name="T18" fmla="*/ 0 w 21"/>
                <a:gd name="T19" fmla="*/ 1 h 65"/>
                <a:gd name="T20" fmla="*/ 0 w 21"/>
                <a:gd name="T21" fmla="*/ 1 h 65"/>
                <a:gd name="T22" fmla="*/ 0 w 21"/>
                <a:gd name="T23" fmla="*/ 1 h 65"/>
                <a:gd name="T24" fmla="*/ 0 w 21"/>
                <a:gd name="T25" fmla="*/ 1 h 65"/>
                <a:gd name="T26" fmla="*/ 0 w 21"/>
                <a:gd name="T27" fmla="*/ 1 h 65"/>
                <a:gd name="T28" fmla="*/ 0 w 21"/>
                <a:gd name="T29" fmla="*/ 1 h 65"/>
                <a:gd name="T30" fmla="*/ 0 w 21"/>
                <a:gd name="T31" fmla="*/ 1 h 65"/>
                <a:gd name="T32" fmla="*/ 0 w 21"/>
                <a:gd name="T33" fmla="*/ 1 h 65"/>
                <a:gd name="T34" fmla="*/ 0 w 21"/>
                <a:gd name="T35" fmla="*/ 1 h 65"/>
                <a:gd name="T36" fmla="*/ 0 w 21"/>
                <a:gd name="T37" fmla="*/ 1 h 65"/>
                <a:gd name="T38" fmla="*/ 0 w 21"/>
                <a:gd name="T39" fmla="*/ 1 h 65"/>
                <a:gd name="T40" fmla="*/ 0 w 21"/>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65"/>
                <a:gd name="T65" fmla="*/ 21 w 21"/>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65">
                  <a:moveTo>
                    <a:pt x="9" y="0"/>
                  </a:moveTo>
                  <a:lnTo>
                    <a:pt x="9" y="0"/>
                  </a:lnTo>
                  <a:lnTo>
                    <a:pt x="6" y="7"/>
                  </a:lnTo>
                  <a:lnTo>
                    <a:pt x="5" y="16"/>
                  </a:lnTo>
                  <a:lnTo>
                    <a:pt x="3" y="23"/>
                  </a:lnTo>
                  <a:lnTo>
                    <a:pt x="2" y="31"/>
                  </a:lnTo>
                  <a:lnTo>
                    <a:pt x="0" y="41"/>
                  </a:lnTo>
                  <a:lnTo>
                    <a:pt x="0" y="48"/>
                  </a:lnTo>
                  <a:lnTo>
                    <a:pt x="2" y="58"/>
                  </a:lnTo>
                  <a:lnTo>
                    <a:pt x="5" y="65"/>
                  </a:lnTo>
                  <a:lnTo>
                    <a:pt x="17" y="63"/>
                  </a:lnTo>
                  <a:lnTo>
                    <a:pt x="14" y="56"/>
                  </a:lnTo>
                  <a:lnTo>
                    <a:pt x="12" y="48"/>
                  </a:lnTo>
                  <a:lnTo>
                    <a:pt x="12" y="41"/>
                  </a:lnTo>
                  <a:lnTo>
                    <a:pt x="14" y="33"/>
                  </a:lnTo>
                  <a:lnTo>
                    <a:pt x="15" y="25"/>
                  </a:lnTo>
                  <a:lnTo>
                    <a:pt x="17" y="18"/>
                  </a:lnTo>
                  <a:lnTo>
                    <a:pt x="18" y="9"/>
                  </a:lnTo>
                  <a:lnTo>
                    <a:pt x="21" y="2"/>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6" name="Freeform 1629"/>
            <p:cNvSpPr>
              <a:spLocks/>
            </p:cNvSpPr>
            <p:nvPr/>
          </p:nvSpPr>
          <p:spPr bwMode="auto">
            <a:xfrm>
              <a:off x="1252" y="2427"/>
              <a:ext cx="24" cy="150"/>
            </a:xfrm>
            <a:custGeom>
              <a:avLst/>
              <a:gdLst>
                <a:gd name="T0" fmla="*/ 0 w 72"/>
                <a:gd name="T1" fmla="*/ 0 h 301"/>
                <a:gd name="T2" fmla="*/ 0 w 72"/>
                <a:gd name="T3" fmla="*/ 0 h 301"/>
                <a:gd name="T4" fmla="*/ 0 w 72"/>
                <a:gd name="T5" fmla="*/ 0 h 301"/>
                <a:gd name="T6" fmla="*/ 0 w 72"/>
                <a:gd name="T7" fmla="*/ 0 h 301"/>
                <a:gd name="T8" fmla="*/ 0 w 72"/>
                <a:gd name="T9" fmla="*/ 0 h 301"/>
                <a:gd name="T10" fmla="*/ 0 w 72"/>
                <a:gd name="T11" fmla="*/ 0 h 301"/>
                <a:gd name="T12" fmla="*/ 0 w 72"/>
                <a:gd name="T13" fmla="*/ 0 h 301"/>
                <a:gd name="T14" fmla="*/ 0 w 72"/>
                <a:gd name="T15" fmla="*/ 0 h 301"/>
                <a:gd name="T16" fmla="*/ 0 w 72"/>
                <a:gd name="T17" fmla="*/ 0 h 301"/>
                <a:gd name="T18" fmla="*/ 0 w 72"/>
                <a:gd name="T19" fmla="*/ 0 h 301"/>
                <a:gd name="T20" fmla="*/ 0 w 72"/>
                <a:gd name="T21" fmla="*/ 0 h 301"/>
                <a:gd name="T22" fmla="*/ 0 w 72"/>
                <a:gd name="T23" fmla="*/ 0 h 301"/>
                <a:gd name="T24" fmla="*/ 0 w 72"/>
                <a:gd name="T25" fmla="*/ 0 h 301"/>
                <a:gd name="T26" fmla="*/ 0 w 72"/>
                <a:gd name="T27" fmla="*/ 0 h 301"/>
                <a:gd name="T28" fmla="*/ 0 w 72"/>
                <a:gd name="T29" fmla="*/ 0 h 301"/>
                <a:gd name="T30" fmla="*/ 0 w 72"/>
                <a:gd name="T31" fmla="*/ 0 h 301"/>
                <a:gd name="T32" fmla="*/ 0 w 72"/>
                <a:gd name="T33" fmla="*/ 0 h 301"/>
                <a:gd name="T34" fmla="*/ 0 w 72"/>
                <a:gd name="T35" fmla="*/ 0 h 301"/>
                <a:gd name="T36" fmla="*/ 0 w 72"/>
                <a:gd name="T37" fmla="*/ 0 h 301"/>
                <a:gd name="T38" fmla="*/ 0 w 72"/>
                <a:gd name="T39" fmla="*/ 0 h 301"/>
                <a:gd name="T40" fmla="*/ 0 w 72"/>
                <a:gd name="T41" fmla="*/ 0 h 301"/>
                <a:gd name="T42" fmla="*/ 0 w 72"/>
                <a:gd name="T43" fmla="*/ 0 h 301"/>
                <a:gd name="T44" fmla="*/ 0 w 72"/>
                <a:gd name="T45" fmla="*/ 0 h 301"/>
                <a:gd name="T46" fmla="*/ 0 w 72"/>
                <a:gd name="T47" fmla="*/ 0 h 301"/>
                <a:gd name="T48" fmla="*/ 0 w 72"/>
                <a:gd name="T49" fmla="*/ 0 h 301"/>
                <a:gd name="T50" fmla="*/ 0 w 72"/>
                <a:gd name="T51" fmla="*/ 0 h 301"/>
                <a:gd name="T52" fmla="*/ 0 w 72"/>
                <a:gd name="T53" fmla="*/ 0 h 301"/>
                <a:gd name="T54" fmla="*/ 0 w 72"/>
                <a:gd name="T55" fmla="*/ 0 h 301"/>
                <a:gd name="T56" fmla="*/ 0 w 72"/>
                <a:gd name="T57" fmla="*/ 0 h 301"/>
                <a:gd name="T58" fmla="*/ 0 w 72"/>
                <a:gd name="T59" fmla="*/ 0 h 301"/>
                <a:gd name="T60" fmla="*/ 0 w 72"/>
                <a:gd name="T61" fmla="*/ 0 h 301"/>
                <a:gd name="T62" fmla="*/ 0 w 72"/>
                <a:gd name="T63" fmla="*/ 0 h 301"/>
                <a:gd name="T64" fmla="*/ 0 w 72"/>
                <a:gd name="T65" fmla="*/ 0 h 301"/>
                <a:gd name="T66" fmla="*/ 0 w 72"/>
                <a:gd name="T67" fmla="*/ 0 h 301"/>
                <a:gd name="T68" fmla="*/ 0 w 72"/>
                <a:gd name="T69" fmla="*/ 0 h 3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301"/>
                <a:gd name="T107" fmla="*/ 72 w 72"/>
                <a:gd name="T108" fmla="*/ 301 h 3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301">
                  <a:moveTo>
                    <a:pt x="0" y="3"/>
                  </a:moveTo>
                  <a:lnTo>
                    <a:pt x="8" y="21"/>
                  </a:lnTo>
                  <a:lnTo>
                    <a:pt x="14" y="40"/>
                  </a:lnTo>
                  <a:lnTo>
                    <a:pt x="21" y="59"/>
                  </a:lnTo>
                  <a:lnTo>
                    <a:pt x="27" y="78"/>
                  </a:lnTo>
                  <a:lnTo>
                    <a:pt x="35" y="97"/>
                  </a:lnTo>
                  <a:lnTo>
                    <a:pt x="39" y="115"/>
                  </a:lnTo>
                  <a:lnTo>
                    <a:pt x="45" y="134"/>
                  </a:lnTo>
                  <a:lnTo>
                    <a:pt x="50" y="153"/>
                  </a:lnTo>
                  <a:lnTo>
                    <a:pt x="54" y="171"/>
                  </a:lnTo>
                  <a:lnTo>
                    <a:pt x="57" y="189"/>
                  </a:lnTo>
                  <a:lnTo>
                    <a:pt x="59" y="208"/>
                  </a:lnTo>
                  <a:lnTo>
                    <a:pt x="60" y="226"/>
                  </a:lnTo>
                  <a:lnTo>
                    <a:pt x="60" y="245"/>
                  </a:lnTo>
                  <a:lnTo>
                    <a:pt x="59" y="263"/>
                  </a:lnTo>
                  <a:lnTo>
                    <a:pt x="56" y="280"/>
                  </a:lnTo>
                  <a:lnTo>
                    <a:pt x="51" y="299"/>
                  </a:lnTo>
                  <a:lnTo>
                    <a:pt x="63" y="301"/>
                  </a:lnTo>
                  <a:lnTo>
                    <a:pt x="67" y="282"/>
                  </a:lnTo>
                  <a:lnTo>
                    <a:pt x="70" y="263"/>
                  </a:lnTo>
                  <a:lnTo>
                    <a:pt x="72" y="245"/>
                  </a:lnTo>
                  <a:lnTo>
                    <a:pt x="72" y="226"/>
                  </a:lnTo>
                  <a:lnTo>
                    <a:pt x="70" y="208"/>
                  </a:lnTo>
                  <a:lnTo>
                    <a:pt x="69" y="189"/>
                  </a:lnTo>
                  <a:lnTo>
                    <a:pt x="66" y="169"/>
                  </a:lnTo>
                  <a:lnTo>
                    <a:pt x="62" y="151"/>
                  </a:lnTo>
                  <a:lnTo>
                    <a:pt x="57" y="132"/>
                  </a:lnTo>
                  <a:lnTo>
                    <a:pt x="51" y="113"/>
                  </a:lnTo>
                  <a:lnTo>
                    <a:pt x="47" y="94"/>
                  </a:lnTo>
                  <a:lnTo>
                    <a:pt x="39" y="76"/>
                  </a:lnTo>
                  <a:lnTo>
                    <a:pt x="33" y="57"/>
                  </a:lnTo>
                  <a:lnTo>
                    <a:pt x="26" y="38"/>
                  </a:lnTo>
                  <a:lnTo>
                    <a:pt x="20" y="19"/>
                  </a:lnTo>
                  <a:lnTo>
                    <a:pt x="12"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7" name="Freeform 1630"/>
            <p:cNvSpPr>
              <a:spLocks/>
            </p:cNvSpPr>
            <p:nvPr/>
          </p:nvSpPr>
          <p:spPr bwMode="auto">
            <a:xfrm>
              <a:off x="1252" y="2425"/>
              <a:ext cx="4" cy="3"/>
            </a:xfrm>
            <a:custGeom>
              <a:avLst/>
              <a:gdLst>
                <a:gd name="T0" fmla="*/ 0 w 12"/>
                <a:gd name="T1" fmla="*/ 1 h 6"/>
                <a:gd name="T2" fmla="*/ 0 w 12"/>
                <a:gd name="T3" fmla="*/ 0 h 6"/>
                <a:gd name="T4" fmla="*/ 0 w 12"/>
                <a:gd name="T5" fmla="*/ 0 h 6"/>
                <a:gd name="T6" fmla="*/ 0 w 12"/>
                <a:gd name="T7" fmla="*/ 1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3"/>
                  </a:moveTo>
                  <a:lnTo>
                    <a:pt x="9" y="0"/>
                  </a:lnTo>
                  <a:lnTo>
                    <a:pt x="5" y="0"/>
                  </a:lnTo>
                  <a:lnTo>
                    <a:pt x="2" y="2"/>
                  </a:lnTo>
                  <a:lnTo>
                    <a:pt x="0" y="6"/>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8" name="Freeform 1631"/>
            <p:cNvSpPr>
              <a:spLocks/>
            </p:cNvSpPr>
            <p:nvPr/>
          </p:nvSpPr>
          <p:spPr bwMode="auto">
            <a:xfrm>
              <a:off x="993" y="2322"/>
              <a:ext cx="67" cy="134"/>
            </a:xfrm>
            <a:custGeom>
              <a:avLst/>
              <a:gdLst>
                <a:gd name="T0" fmla="*/ 0 w 203"/>
                <a:gd name="T1" fmla="*/ 0 h 269"/>
                <a:gd name="T2" fmla="*/ 0 w 203"/>
                <a:gd name="T3" fmla="*/ 0 h 269"/>
                <a:gd name="T4" fmla="*/ 0 w 203"/>
                <a:gd name="T5" fmla="*/ 0 h 269"/>
                <a:gd name="T6" fmla="*/ 0 w 203"/>
                <a:gd name="T7" fmla="*/ 0 h 269"/>
                <a:gd name="T8" fmla="*/ 0 w 203"/>
                <a:gd name="T9" fmla="*/ 0 h 269"/>
                <a:gd name="T10" fmla="*/ 0 w 203"/>
                <a:gd name="T11" fmla="*/ 0 h 269"/>
                <a:gd name="T12" fmla="*/ 0 w 203"/>
                <a:gd name="T13" fmla="*/ 0 h 269"/>
                <a:gd name="T14" fmla="*/ 0 w 203"/>
                <a:gd name="T15" fmla="*/ 0 h 269"/>
                <a:gd name="T16" fmla="*/ 0 w 203"/>
                <a:gd name="T17" fmla="*/ 0 h 269"/>
                <a:gd name="T18" fmla="*/ 0 w 203"/>
                <a:gd name="T19" fmla="*/ 0 h 269"/>
                <a:gd name="T20" fmla="*/ 0 w 203"/>
                <a:gd name="T21" fmla="*/ 0 h 269"/>
                <a:gd name="T22" fmla="*/ 0 w 203"/>
                <a:gd name="T23" fmla="*/ 0 h 269"/>
                <a:gd name="T24" fmla="*/ 0 w 203"/>
                <a:gd name="T25" fmla="*/ 0 h 269"/>
                <a:gd name="T26" fmla="*/ 0 w 203"/>
                <a:gd name="T27" fmla="*/ 0 h 269"/>
                <a:gd name="T28" fmla="*/ 0 w 203"/>
                <a:gd name="T29" fmla="*/ 0 h 269"/>
                <a:gd name="T30" fmla="*/ 0 w 203"/>
                <a:gd name="T31" fmla="*/ 0 h 269"/>
                <a:gd name="T32" fmla="*/ 0 w 203"/>
                <a:gd name="T33" fmla="*/ 0 h 269"/>
                <a:gd name="T34" fmla="*/ 0 w 203"/>
                <a:gd name="T35" fmla="*/ 0 h 269"/>
                <a:gd name="T36" fmla="*/ 0 w 203"/>
                <a:gd name="T37" fmla="*/ 0 h 269"/>
                <a:gd name="T38" fmla="*/ 0 w 203"/>
                <a:gd name="T39" fmla="*/ 0 h 269"/>
                <a:gd name="T40" fmla="*/ 0 w 203"/>
                <a:gd name="T41" fmla="*/ 0 h 269"/>
                <a:gd name="T42" fmla="*/ 0 w 203"/>
                <a:gd name="T43" fmla="*/ 0 h 269"/>
                <a:gd name="T44" fmla="*/ 0 w 203"/>
                <a:gd name="T45" fmla="*/ 0 h 269"/>
                <a:gd name="T46" fmla="*/ 0 w 203"/>
                <a:gd name="T47" fmla="*/ 0 h 269"/>
                <a:gd name="T48" fmla="*/ 0 w 203"/>
                <a:gd name="T49" fmla="*/ 0 h 269"/>
                <a:gd name="T50" fmla="*/ 0 w 203"/>
                <a:gd name="T51" fmla="*/ 0 h 269"/>
                <a:gd name="T52" fmla="*/ 0 w 203"/>
                <a:gd name="T53" fmla="*/ 0 h 269"/>
                <a:gd name="T54" fmla="*/ 0 w 203"/>
                <a:gd name="T55" fmla="*/ 0 h 269"/>
                <a:gd name="T56" fmla="*/ 0 w 203"/>
                <a:gd name="T57" fmla="*/ 0 h 269"/>
                <a:gd name="T58" fmla="*/ 0 w 203"/>
                <a:gd name="T59" fmla="*/ 0 h 269"/>
                <a:gd name="T60" fmla="*/ 0 w 203"/>
                <a:gd name="T61" fmla="*/ 0 h 269"/>
                <a:gd name="T62" fmla="*/ 0 w 203"/>
                <a:gd name="T63" fmla="*/ 0 h 269"/>
                <a:gd name="T64" fmla="*/ 0 w 203"/>
                <a:gd name="T65" fmla="*/ 0 h 269"/>
                <a:gd name="T66" fmla="*/ 0 w 203"/>
                <a:gd name="T67" fmla="*/ 0 h 269"/>
                <a:gd name="T68" fmla="*/ 0 w 203"/>
                <a:gd name="T69" fmla="*/ 0 h 269"/>
                <a:gd name="T70" fmla="*/ 0 w 203"/>
                <a:gd name="T71" fmla="*/ 0 h 269"/>
                <a:gd name="T72" fmla="*/ 0 w 203"/>
                <a:gd name="T73" fmla="*/ 0 h 269"/>
                <a:gd name="T74" fmla="*/ 0 w 203"/>
                <a:gd name="T75" fmla="*/ 0 h 269"/>
                <a:gd name="T76" fmla="*/ 0 w 203"/>
                <a:gd name="T77" fmla="*/ 0 h 269"/>
                <a:gd name="T78" fmla="*/ 0 w 203"/>
                <a:gd name="T79" fmla="*/ 0 h 269"/>
                <a:gd name="T80" fmla="*/ 0 w 203"/>
                <a:gd name="T81" fmla="*/ 0 h 269"/>
                <a:gd name="T82" fmla="*/ 0 w 203"/>
                <a:gd name="T83" fmla="*/ 0 h 269"/>
                <a:gd name="T84" fmla="*/ 0 w 203"/>
                <a:gd name="T85" fmla="*/ 0 h 269"/>
                <a:gd name="T86" fmla="*/ 0 w 203"/>
                <a:gd name="T87" fmla="*/ 0 h 269"/>
                <a:gd name="T88" fmla="*/ 0 w 203"/>
                <a:gd name="T89" fmla="*/ 0 h 269"/>
                <a:gd name="T90" fmla="*/ 0 w 203"/>
                <a:gd name="T91" fmla="*/ 0 h 269"/>
                <a:gd name="T92" fmla="*/ 0 w 203"/>
                <a:gd name="T93" fmla="*/ 0 h 269"/>
                <a:gd name="T94" fmla="*/ 0 w 203"/>
                <a:gd name="T95" fmla="*/ 0 h 269"/>
                <a:gd name="T96" fmla="*/ 0 w 203"/>
                <a:gd name="T97" fmla="*/ 0 h 269"/>
                <a:gd name="T98" fmla="*/ 0 w 203"/>
                <a:gd name="T99" fmla="*/ 0 h 269"/>
                <a:gd name="T100" fmla="*/ 0 w 203"/>
                <a:gd name="T101" fmla="*/ 0 h 269"/>
                <a:gd name="T102" fmla="*/ 0 w 203"/>
                <a:gd name="T103" fmla="*/ 0 h 269"/>
                <a:gd name="T104" fmla="*/ 0 w 203"/>
                <a:gd name="T105" fmla="*/ 0 h 269"/>
                <a:gd name="T106" fmla="*/ 0 w 203"/>
                <a:gd name="T107" fmla="*/ 0 h 269"/>
                <a:gd name="T108" fmla="*/ 0 w 203"/>
                <a:gd name="T109" fmla="*/ 0 h 269"/>
                <a:gd name="T110" fmla="*/ 0 w 203"/>
                <a:gd name="T111" fmla="*/ 0 h 269"/>
                <a:gd name="T112" fmla="*/ 0 w 203"/>
                <a:gd name="T113" fmla="*/ 0 h 269"/>
                <a:gd name="T114" fmla="*/ 0 w 203"/>
                <a:gd name="T115" fmla="*/ 0 h 269"/>
                <a:gd name="T116" fmla="*/ 0 w 203"/>
                <a:gd name="T117" fmla="*/ 0 h 2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3"/>
                <a:gd name="T178" fmla="*/ 0 h 269"/>
                <a:gd name="T179" fmla="*/ 203 w 203"/>
                <a:gd name="T180" fmla="*/ 269 h 2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3" h="269">
                  <a:moveTo>
                    <a:pt x="203" y="262"/>
                  </a:moveTo>
                  <a:lnTo>
                    <a:pt x="200" y="249"/>
                  </a:lnTo>
                  <a:lnTo>
                    <a:pt x="196" y="237"/>
                  </a:lnTo>
                  <a:lnTo>
                    <a:pt x="190" y="225"/>
                  </a:lnTo>
                  <a:lnTo>
                    <a:pt x="185" y="212"/>
                  </a:lnTo>
                  <a:lnTo>
                    <a:pt x="178" y="199"/>
                  </a:lnTo>
                  <a:lnTo>
                    <a:pt x="172" y="186"/>
                  </a:lnTo>
                  <a:lnTo>
                    <a:pt x="164" y="173"/>
                  </a:lnTo>
                  <a:lnTo>
                    <a:pt x="155" y="161"/>
                  </a:lnTo>
                  <a:lnTo>
                    <a:pt x="148" y="148"/>
                  </a:lnTo>
                  <a:lnTo>
                    <a:pt x="137" y="136"/>
                  </a:lnTo>
                  <a:lnTo>
                    <a:pt x="128" y="124"/>
                  </a:lnTo>
                  <a:lnTo>
                    <a:pt x="118" y="112"/>
                  </a:lnTo>
                  <a:lnTo>
                    <a:pt x="107" y="101"/>
                  </a:lnTo>
                  <a:lnTo>
                    <a:pt x="95" y="91"/>
                  </a:lnTo>
                  <a:lnTo>
                    <a:pt x="83" y="80"/>
                  </a:lnTo>
                  <a:lnTo>
                    <a:pt x="71" y="70"/>
                  </a:lnTo>
                  <a:lnTo>
                    <a:pt x="68" y="67"/>
                  </a:lnTo>
                  <a:lnTo>
                    <a:pt x="67" y="61"/>
                  </a:lnTo>
                  <a:lnTo>
                    <a:pt x="67" y="57"/>
                  </a:lnTo>
                  <a:lnTo>
                    <a:pt x="68" y="51"/>
                  </a:lnTo>
                  <a:lnTo>
                    <a:pt x="70" y="45"/>
                  </a:lnTo>
                  <a:lnTo>
                    <a:pt x="71" y="39"/>
                  </a:lnTo>
                  <a:lnTo>
                    <a:pt x="71" y="32"/>
                  </a:lnTo>
                  <a:lnTo>
                    <a:pt x="70" y="27"/>
                  </a:lnTo>
                  <a:lnTo>
                    <a:pt x="65" y="24"/>
                  </a:lnTo>
                  <a:lnTo>
                    <a:pt x="56" y="22"/>
                  </a:lnTo>
                  <a:lnTo>
                    <a:pt x="49" y="20"/>
                  </a:lnTo>
                  <a:lnTo>
                    <a:pt x="45" y="15"/>
                  </a:lnTo>
                  <a:lnTo>
                    <a:pt x="43" y="11"/>
                  </a:lnTo>
                  <a:lnTo>
                    <a:pt x="42" y="7"/>
                  </a:lnTo>
                  <a:lnTo>
                    <a:pt x="40" y="3"/>
                  </a:lnTo>
                  <a:lnTo>
                    <a:pt x="39" y="0"/>
                  </a:lnTo>
                  <a:lnTo>
                    <a:pt x="40" y="8"/>
                  </a:lnTo>
                  <a:lnTo>
                    <a:pt x="43" y="17"/>
                  </a:lnTo>
                  <a:lnTo>
                    <a:pt x="46" y="25"/>
                  </a:lnTo>
                  <a:lnTo>
                    <a:pt x="49" y="33"/>
                  </a:lnTo>
                  <a:lnTo>
                    <a:pt x="52" y="42"/>
                  </a:lnTo>
                  <a:lnTo>
                    <a:pt x="53" y="51"/>
                  </a:lnTo>
                  <a:lnTo>
                    <a:pt x="55" y="59"/>
                  </a:lnTo>
                  <a:lnTo>
                    <a:pt x="56" y="68"/>
                  </a:lnTo>
                  <a:lnTo>
                    <a:pt x="58" y="74"/>
                  </a:lnTo>
                  <a:lnTo>
                    <a:pt x="61" y="80"/>
                  </a:lnTo>
                  <a:lnTo>
                    <a:pt x="65" y="85"/>
                  </a:lnTo>
                  <a:lnTo>
                    <a:pt x="70" y="89"/>
                  </a:lnTo>
                  <a:lnTo>
                    <a:pt x="74" y="95"/>
                  </a:lnTo>
                  <a:lnTo>
                    <a:pt x="80" y="100"/>
                  </a:lnTo>
                  <a:lnTo>
                    <a:pt x="85" y="106"/>
                  </a:lnTo>
                  <a:lnTo>
                    <a:pt x="88" y="111"/>
                  </a:lnTo>
                  <a:lnTo>
                    <a:pt x="89" y="115"/>
                  </a:lnTo>
                  <a:lnTo>
                    <a:pt x="91" y="120"/>
                  </a:lnTo>
                  <a:lnTo>
                    <a:pt x="91" y="124"/>
                  </a:lnTo>
                  <a:lnTo>
                    <a:pt x="92" y="128"/>
                  </a:lnTo>
                  <a:lnTo>
                    <a:pt x="91" y="134"/>
                  </a:lnTo>
                  <a:lnTo>
                    <a:pt x="91" y="138"/>
                  </a:lnTo>
                  <a:lnTo>
                    <a:pt x="91" y="143"/>
                  </a:lnTo>
                  <a:lnTo>
                    <a:pt x="91" y="148"/>
                  </a:lnTo>
                  <a:lnTo>
                    <a:pt x="86" y="146"/>
                  </a:lnTo>
                  <a:lnTo>
                    <a:pt x="82" y="143"/>
                  </a:lnTo>
                  <a:lnTo>
                    <a:pt x="80" y="141"/>
                  </a:lnTo>
                  <a:lnTo>
                    <a:pt x="77" y="138"/>
                  </a:lnTo>
                  <a:lnTo>
                    <a:pt x="70" y="131"/>
                  </a:lnTo>
                  <a:lnTo>
                    <a:pt x="64" y="123"/>
                  </a:lnTo>
                  <a:lnTo>
                    <a:pt x="58" y="115"/>
                  </a:lnTo>
                  <a:lnTo>
                    <a:pt x="52" y="108"/>
                  </a:lnTo>
                  <a:lnTo>
                    <a:pt x="46" y="100"/>
                  </a:lnTo>
                  <a:lnTo>
                    <a:pt x="39" y="93"/>
                  </a:lnTo>
                  <a:lnTo>
                    <a:pt x="33" y="86"/>
                  </a:lnTo>
                  <a:lnTo>
                    <a:pt x="24" y="80"/>
                  </a:lnTo>
                  <a:lnTo>
                    <a:pt x="30" y="86"/>
                  </a:lnTo>
                  <a:lnTo>
                    <a:pt x="34" y="94"/>
                  </a:lnTo>
                  <a:lnTo>
                    <a:pt x="39" y="101"/>
                  </a:lnTo>
                  <a:lnTo>
                    <a:pt x="43" y="108"/>
                  </a:lnTo>
                  <a:lnTo>
                    <a:pt x="46" y="115"/>
                  </a:lnTo>
                  <a:lnTo>
                    <a:pt x="49" y="123"/>
                  </a:lnTo>
                  <a:lnTo>
                    <a:pt x="52" y="131"/>
                  </a:lnTo>
                  <a:lnTo>
                    <a:pt x="55" y="138"/>
                  </a:lnTo>
                  <a:lnTo>
                    <a:pt x="49" y="134"/>
                  </a:lnTo>
                  <a:lnTo>
                    <a:pt x="43" y="129"/>
                  </a:lnTo>
                  <a:lnTo>
                    <a:pt x="37" y="126"/>
                  </a:lnTo>
                  <a:lnTo>
                    <a:pt x="30" y="122"/>
                  </a:lnTo>
                  <a:lnTo>
                    <a:pt x="22" y="120"/>
                  </a:lnTo>
                  <a:lnTo>
                    <a:pt x="15" y="116"/>
                  </a:lnTo>
                  <a:lnTo>
                    <a:pt x="7" y="113"/>
                  </a:lnTo>
                  <a:lnTo>
                    <a:pt x="0" y="110"/>
                  </a:lnTo>
                  <a:lnTo>
                    <a:pt x="10" y="116"/>
                  </a:lnTo>
                  <a:lnTo>
                    <a:pt x="19" y="123"/>
                  </a:lnTo>
                  <a:lnTo>
                    <a:pt x="28" y="131"/>
                  </a:lnTo>
                  <a:lnTo>
                    <a:pt x="36" y="139"/>
                  </a:lnTo>
                  <a:lnTo>
                    <a:pt x="42" y="147"/>
                  </a:lnTo>
                  <a:lnTo>
                    <a:pt x="49" y="155"/>
                  </a:lnTo>
                  <a:lnTo>
                    <a:pt x="55" y="164"/>
                  </a:lnTo>
                  <a:lnTo>
                    <a:pt x="61" y="173"/>
                  </a:lnTo>
                  <a:lnTo>
                    <a:pt x="64" y="180"/>
                  </a:lnTo>
                  <a:lnTo>
                    <a:pt x="64" y="189"/>
                  </a:lnTo>
                  <a:lnTo>
                    <a:pt x="61" y="196"/>
                  </a:lnTo>
                  <a:lnTo>
                    <a:pt x="56" y="203"/>
                  </a:lnTo>
                  <a:lnTo>
                    <a:pt x="49" y="209"/>
                  </a:lnTo>
                  <a:lnTo>
                    <a:pt x="39" y="215"/>
                  </a:lnTo>
                  <a:lnTo>
                    <a:pt x="28" y="219"/>
                  </a:lnTo>
                  <a:lnTo>
                    <a:pt x="16" y="221"/>
                  </a:lnTo>
                  <a:lnTo>
                    <a:pt x="22" y="230"/>
                  </a:lnTo>
                  <a:lnTo>
                    <a:pt x="30" y="239"/>
                  </a:lnTo>
                  <a:lnTo>
                    <a:pt x="39" y="245"/>
                  </a:lnTo>
                  <a:lnTo>
                    <a:pt x="51" y="250"/>
                  </a:lnTo>
                  <a:lnTo>
                    <a:pt x="62" y="255"/>
                  </a:lnTo>
                  <a:lnTo>
                    <a:pt x="76" y="259"/>
                  </a:lnTo>
                  <a:lnTo>
                    <a:pt x="89" y="262"/>
                  </a:lnTo>
                  <a:lnTo>
                    <a:pt x="103" y="264"/>
                  </a:lnTo>
                  <a:lnTo>
                    <a:pt x="115" y="267"/>
                  </a:lnTo>
                  <a:lnTo>
                    <a:pt x="128" y="268"/>
                  </a:lnTo>
                  <a:lnTo>
                    <a:pt x="140" y="268"/>
                  </a:lnTo>
                  <a:lnTo>
                    <a:pt x="154" y="268"/>
                  </a:lnTo>
                  <a:lnTo>
                    <a:pt x="166" y="269"/>
                  </a:lnTo>
                  <a:lnTo>
                    <a:pt x="178" y="269"/>
                  </a:lnTo>
                  <a:lnTo>
                    <a:pt x="191" y="269"/>
                  </a:lnTo>
                  <a:lnTo>
                    <a:pt x="203" y="269"/>
                  </a:lnTo>
                  <a:lnTo>
                    <a:pt x="203" y="26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9" name="Freeform 1632"/>
            <p:cNvSpPr>
              <a:spLocks/>
            </p:cNvSpPr>
            <p:nvPr/>
          </p:nvSpPr>
          <p:spPr bwMode="auto">
            <a:xfrm>
              <a:off x="971" y="2510"/>
              <a:ext cx="48" cy="58"/>
            </a:xfrm>
            <a:custGeom>
              <a:avLst/>
              <a:gdLst>
                <a:gd name="T0" fmla="*/ 0 w 145"/>
                <a:gd name="T1" fmla="*/ 1 h 116"/>
                <a:gd name="T2" fmla="*/ 0 w 145"/>
                <a:gd name="T3" fmla="*/ 1 h 116"/>
                <a:gd name="T4" fmla="*/ 0 w 145"/>
                <a:gd name="T5" fmla="*/ 1 h 116"/>
                <a:gd name="T6" fmla="*/ 0 w 145"/>
                <a:gd name="T7" fmla="*/ 1 h 116"/>
                <a:gd name="T8" fmla="*/ 0 w 145"/>
                <a:gd name="T9" fmla="*/ 0 h 116"/>
                <a:gd name="T10" fmla="*/ 0 w 145"/>
                <a:gd name="T11" fmla="*/ 0 h 116"/>
                <a:gd name="T12" fmla="*/ 0 w 145"/>
                <a:gd name="T13" fmla="*/ 1 h 116"/>
                <a:gd name="T14" fmla="*/ 0 w 145"/>
                <a:gd name="T15" fmla="*/ 1 h 116"/>
                <a:gd name="T16" fmla="*/ 0 w 145"/>
                <a:gd name="T17" fmla="*/ 1 h 116"/>
                <a:gd name="T18" fmla="*/ 0 w 145"/>
                <a:gd name="T19" fmla="*/ 1 h 116"/>
                <a:gd name="T20" fmla="*/ 0 w 145"/>
                <a:gd name="T21" fmla="*/ 1 h 116"/>
                <a:gd name="T22" fmla="*/ 0 w 145"/>
                <a:gd name="T23" fmla="*/ 1 h 116"/>
                <a:gd name="T24" fmla="*/ 0 w 145"/>
                <a:gd name="T25" fmla="*/ 1 h 116"/>
                <a:gd name="T26" fmla="*/ 0 w 145"/>
                <a:gd name="T27" fmla="*/ 1 h 116"/>
                <a:gd name="T28" fmla="*/ 0 w 145"/>
                <a:gd name="T29" fmla="*/ 1 h 116"/>
                <a:gd name="T30" fmla="*/ 0 w 145"/>
                <a:gd name="T31" fmla="*/ 1 h 116"/>
                <a:gd name="T32" fmla="*/ 0 w 145"/>
                <a:gd name="T33" fmla="*/ 1 h 116"/>
                <a:gd name="T34" fmla="*/ 0 w 145"/>
                <a:gd name="T35" fmla="*/ 1 h 116"/>
                <a:gd name="T36" fmla="*/ 0 w 145"/>
                <a:gd name="T37" fmla="*/ 1 h 116"/>
                <a:gd name="T38" fmla="*/ 0 w 145"/>
                <a:gd name="T39" fmla="*/ 1 h 116"/>
                <a:gd name="T40" fmla="*/ 0 w 145"/>
                <a:gd name="T41" fmla="*/ 1 h 116"/>
                <a:gd name="T42" fmla="*/ 0 w 145"/>
                <a:gd name="T43" fmla="*/ 1 h 116"/>
                <a:gd name="T44" fmla="*/ 0 w 145"/>
                <a:gd name="T45" fmla="*/ 1 h 116"/>
                <a:gd name="T46" fmla="*/ 0 w 145"/>
                <a:gd name="T47" fmla="*/ 1 h 116"/>
                <a:gd name="T48" fmla="*/ 0 w 145"/>
                <a:gd name="T49" fmla="*/ 1 h 116"/>
                <a:gd name="T50" fmla="*/ 0 w 145"/>
                <a:gd name="T51" fmla="*/ 1 h 116"/>
                <a:gd name="T52" fmla="*/ 0 w 145"/>
                <a:gd name="T53" fmla="*/ 1 h 116"/>
                <a:gd name="T54" fmla="*/ 0 w 145"/>
                <a:gd name="T55" fmla="*/ 1 h 116"/>
                <a:gd name="T56" fmla="*/ 0 w 145"/>
                <a:gd name="T57" fmla="*/ 1 h 116"/>
                <a:gd name="T58" fmla="*/ 0 w 145"/>
                <a:gd name="T59" fmla="*/ 1 h 116"/>
                <a:gd name="T60" fmla="*/ 0 w 145"/>
                <a:gd name="T61" fmla="*/ 1 h 116"/>
                <a:gd name="T62" fmla="*/ 0 w 145"/>
                <a:gd name="T63" fmla="*/ 1 h 116"/>
                <a:gd name="T64" fmla="*/ 0 w 145"/>
                <a:gd name="T65" fmla="*/ 1 h 116"/>
                <a:gd name="T66" fmla="*/ 0 w 145"/>
                <a:gd name="T67" fmla="*/ 1 h 116"/>
                <a:gd name="T68" fmla="*/ 0 w 145"/>
                <a:gd name="T69" fmla="*/ 1 h 116"/>
                <a:gd name="T70" fmla="*/ 0 w 145"/>
                <a:gd name="T71" fmla="*/ 1 h 116"/>
                <a:gd name="T72" fmla="*/ 0 w 145"/>
                <a:gd name="T73" fmla="*/ 1 h 116"/>
                <a:gd name="T74" fmla="*/ 0 w 145"/>
                <a:gd name="T75" fmla="*/ 1 h 116"/>
                <a:gd name="T76" fmla="*/ 0 w 145"/>
                <a:gd name="T77" fmla="*/ 1 h 116"/>
                <a:gd name="T78" fmla="*/ 0 w 145"/>
                <a:gd name="T79" fmla="*/ 1 h 116"/>
                <a:gd name="T80" fmla="*/ 0 w 145"/>
                <a:gd name="T81" fmla="*/ 1 h 116"/>
                <a:gd name="T82" fmla="*/ 0 w 145"/>
                <a:gd name="T83" fmla="*/ 1 h 1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16"/>
                <a:gd name="T128" fmla="*/ 145 w 145"/>
                <a:gd name="T129" fmla="*/ 116 h 1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16">
                  <a:moveTo>
                    <a:pt x="31" y="8"/>
                  </a:moveTo>
                  <a:lnTo>
                    <a:pt x="37" y="5"/>
                  </a:lnTo>
                  <a:lnTo>
                    <a:pt x="45" y="3"/>
                  </a:lnTo>
                  <a:lnTo>
                    <a:pt x="51" y="1"/>
                  </a:lnTo>
                  <a:lnTo>
                    <a:pt x="58" y="0"/>
                  </a:lnTo>
                  <a:lnTo>
                    <a:pt x="64" y="0"/>
                  </a:lnTo>
                  <a:lnTo>
                    <a:pt x="72" y="1"/>
                  </a:lnTo>
                  <a:lnTo>
                    <a:pt x="79" y="3"/>
                  </a:lnTo>
                  <a:lnTo>
                    <a:pt x="87" y="6"/>
                  </a:lnTo>
                  <a:lnTo>
                    <a:pt x="96" y="11"/>
                  </a:lnTo>
                  <a:lnTo>
                    <a:pt x="105" y="16"/>
                  </a:lnTo>
                  <a:lnTo>
                    <a:pt x="112" y="20"/>
                  </a:lnTo>
                  <a:lnTo>
                    <a:pt x="121" y="26"/>
                  </a:lnTo>
                  <a:lnTo>
                    <a:pt x="127" y="31"/>
                  </a:lnTo>
                  <a:lnTo>
                    <a:pt x="133" y="38"/>
                  </a:lnTo>
                  <a:lnTo>
                    <a:pt x="139" y="44"/>
                  </a:lnTo>
                  <a:lnTo>
                    <a:pt x="142" y="52"/>
                  </a:lnTo>
                  <a:lnTo>
                    <a:pt x="145" y="59"/>
                  </a:lnTo>
                  <a:lnTo>
                    <a:pt x="145" y="67"/>
                  </a:lnTo>
                  <a:lnTo>
                    <a:pt x="143" y="74"/>
                  </a:lnTo>
                  <a:lnTo>
                    <a:pt x="142" y="82"/>
                  </a:lnTo>
                  <a:lnTo>
                    <a:pt x="139" y="90"/>
                  </a:lnTo>
                  <a:lnTo>
                    <a:pt x="136" y="98"/>
                  </a:lnTo>
                  <a:lnTo>
                    <a:pt x="131" y="106"/>
                  </a:lnTo>
                  <a:lnTo>
                    <a:pt x="128" y="113"/>
                  </a:lnTo>
                  <a:lnTo>
                    <a:pt x="115" y="113"/>
                  </a:lnTo>
                  <a:lnTo>
                    <a:pt x="100" y="114"/>
                  </a:lnTo>
                  <a:lnTo>
                    <a:pt x="87" y="115"/>
                  </a:lnTo>
                  <a:lnTo>
                    <a:pt x="72" y="116"/>
                  </a:lnTo>
                  <a:lnTo>
                    <a:pt x="58" y="116"/>
                  </a:lnTo>
                  <a:lnTo>
                    <a:pt x="46" y="114"/>
                  </a:lnTo>
                  <a:lnTo>
                    <a:pt x="34" y="110"/>
                  </a:lnTo>
                  <a:lnTo>
                    <a:pt x="24" y="103"/>
                  </a:lnTo>
                  <a:lnTo>
                    <a:pt x="19" y="98"/>
                  </a:lnTo>
                  <a:lnTo>
                    <a:pt x="16" y="89"/>
                  </a:lnTo>
                  <a:lnTo>
                    <a:pt x="12" y="78"/>
                  </a:lnTo>
                  <a:lnTo>
                    <a:pt x="9" y="66"/>
                  </a:lnTo>
                  <a:lnTo>
                    <a:pt x="6" y="54"/>
                  </a:lnTo>
                  <a:lnTo>
                    <a:pt x="3" y="42"/>
                  </a:lnTo>
                  <a:lnTo>
                    <a:pt x="1" y="32"/>
                  </a:lnTo>
                  <a:lnTo>
                    <a:pt x="0" y="26"/>
                  </a:lnTo>
                  <a:lnTo>
                    <a:pt x="31" y="8"/>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0" name="Freeform 1633"/>
            <p:cNvSpPr>
              <a:spLocks/>
            </p:cNvSpPr>
            <p:nvPr/>
          </p:nvSpPr>
          <p:spPr bwMode="auto">
            <a:xfrm>
              <a:off x="980" y="2508"/>
              <a:ext cx="21" cy="8"/>
            </a:xfrm>
            <a:custGeom>
              <a:avLst/>
              <a:gdLst>
                <a:gd name="T0" fmla="*/ 0 w 63"/>
                <a:gd name="T1" fmla="*/ 0 h 17"/>
                <a:gd name="T2" fmla="*/ 0 w 63"/>
                <a:gd name="T3" fmla="*/ 0 h 17"/>
                <a:gd name="T4" fmla="*/ 0 w 63"/>
                <a:gd name="T5" fmla="*/ 0 h 17"/>
                <a:gd name="T6" fmla="*/ 0 w 63"/>
                <a:gd name="T7" fmla="*/ 0 h 17"/>
                <a:gd name="T8" fmla="*/ 0 w 63"/>
                <a:gd name="T9" fmla="*/ 0 h 17"/>
                <a:gd name="T10" fmla="*/ 0 w 63"/>
                <a:gd name="T11" fmla="*/ 0 h 17"/>
                <a:gd name="T12" fmla="*/ 0 w 63"/>
                <a:gd name="T13" fmla="*/ 0 h 17"/>
                <a:gd name="T14" fmla="*/ 0 w 63"/>
                <a:gd name="T15" fmla="*/ 0 h 17"/>
                <a:gd name="T16" fmla="*/ 0 w 63"/>
                <a:gd name="T17" fmla="*/ 0 h 17"/>
                <a:gd name="T18" fmla="*/ 0 w 63"/>
                <a:gd name="T19" fmla="*/ 0 h 17"/>
                <a:gd name="T20" fmla="*/ 0 w 63"/>
                <a:gd name="T21" fmla="*/ 0 h 17"/>
                <a:gd name="T22" fmla="*/ 0 w 63"/>
                <a:gd name="T23" fmla="*/ 0 h 17"/>
                <a:gd name="T24" fmla="*/ 0 w 63"/>
                <a:gd name="T25" fmla="*/ 0 h 17"/>
                <a:gd name="T26" fmla="*/ 0 w 63"/>
                <a:gd name="T27" fmla="*/ 0 h 17"/>
                <a:gd name="T28" fmla="*/ 0 w 63"/>
                <a:gd name="T29" fmla="*/ 0 h 17"/>
                <a:gd name="T30" fmla="*/ 0 w 63"/>
                <a:gd name="T31" fmla="*/ 0 h 17"/>
                <a:gd name="T32" fmla="*/ 0 w 63"/>
                <a:gd name="T33" fmla="*/ 0 h 17"/>
                <a:gd name="T34" fmla="*/ 0 w 63"/>
                <a:gd name="T35" fmla="*/ 0 h 17"/>
                <a:gd name="T36" fmla="*/ 0 w 63"/>
                <a:gd name="T37" fmla="*/ 0 h 17"/>
                <a:gd name="T38" fmla="*/ 0 w 63"/>
                <a:gd name="T39" fmla="*/ 0 h 17"/>
                <a:gd name="T40" fmla="*/ 0 w 63"/>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7"/>
                <a:gd name="T65" fmla="*/ 63 w 63"/>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7">
                  <a:moveTo>
                    <a:pt x="63" y="8"/>
                  </a:moveTo>
                  <a:lnTo>
                    <a:pt x="63" y="8"/>
                  </a:lnTo>
                  <a:lnTo>
                    <a:pt x="55" y="4"/>
                  </a:lnTo>
                  <a:lnTo>
                    <a:pt x="46" y="1"/>
                  </a:lnTo>
                  <a:lnTo>
                    <a:pt x="37" y="0"/>
                  </a:lnTo>
                  <a:lnTo>
                    <a:pt x="31" y="0"/>
                  </a:lnTo>
                  <a:lnTo>
                    <a:pt x="22" y="1"/>
                  </a:lnTo>
                  <a:lnTo>
                    <a:pt x="15" y="4"/>
                  </a:lnTo>
                  <a:lnTo>
                    <a:pt x="7" y="7"/>
                  </a:lnTo>
                  <a:lnTo>
                    <a:pt x="0" y="10"/>
                  </a:lnTo>
                  <a:lnTo>
                    <a:pt x="9" y="17"/>
                  </a:lnTo>
                  <a:lnTo>
                    <a:pt x="13" y="13"/>
                  </a:lnTo>
                  <a:lnTo>
                    <a:pt x="21" y="12"/>
                  </a:lnTo>
                  <a:lnTo>
                    <a:pt x="25" y="10"/>
                  </a:lnTo>
                  <a:lnTo>
                    <a:pt x="31" y="9"/>
                  </a:lnTo>
                  <a:lnTo>
                    <a:pt x="37" y="9"/>
                  </a:lnTo>
                  <a:lnTo>
                    <a:pt x="43" y="10"/>
                  </a:lnTo>
                  <a:lnTo>
                    <a:pt x="49" y="12"/>
                  </a:lnTo>
                  <a:lnTo>
                    <a:pt x="57" y="14"/>
                  </a:lnTo>
                  <a:lnTo>
                    <a:pt x="6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1" name="Freeform 1634"/>
            <p:cNvSpPr>
              <a:spLocks/>
            </p:cNvSpPr>
            <p:nvPr/>
          </p:nvSpPr>
          <p:spPr bwMode="auto">
            <a:xfrm>
              <a:off x="999" y="2511"/>
              <a:ext cx="21" cy="25"/>
            </a:xfrm>
            <a:custGeom>
              <a:avLst/>
              <a:gdLst>
                <a:gd name="T0" fmla="*/ 0 w 64"/>
                <a:gd name="T1" fmla="*/ 1 h 50"/>
                <a:gd name="T2" fmla="*/ 0 w 64"/>
                <a:gd name="T3" fmla="*/ 1 h 50"/>
                <a:gd name="T4" fmla="*/ 0 w 64"/>
                <a:gd name="T5" fmla="*/ 1 h 50"/>
                <a:gd name="T6" fmla="*/ 0 w 64"/>
                <a:gd name="T7" fmla="*/ 1 h 50"/>
                <a:gd name="T8" fmla="*/ 0 w 64"/>
                <a:gd name="T9" fmla="*/ 1 h 50"/>
                <a:gd name="T10" fmla="*/ 0 w 64"/>
                <a:gd name="T11" fmla="*/ 1 h 50"/>
                <a:gd name="T12" fmla="*/ 0 w 64"/>
                <a:gd name="T13" fmla="*/ 1 h 50"/>
                <a:gd name="T14" fmla="*/ 0 w 64"/>
                <a:gd name="T15" fmla="*/ 1 h 50"/>
                <a:gd name="T16" fmla="*/ 0 w 64"/>
                <a:gd name="T17" fmla="*/ 1 h 50"/>
                <a:gd name="T18" fmla="*/ 0 w 64"/>
                <a:gd name="T19" fmla="*/ 0 h 50"/>
                <a:gd name="T20" fmla="*/ 0 w 64"/>
                <a:gd name="T21" fmla="*/ 1 h 50"/>
                <a:gd name="T22" fmla="*/ 0 w 64"/>
                <a:gd name="T23" fmla="*/ 1 h 50"/>
                <a:gd name="T24" fmla="*/ 0 w 64"/>
                <a:gd name="T25" fmla="*/ 1 h 50"/>
                <a:gd name="T26" fmla="*/ 0 w 64"/>
                <a:gd name="T27" fmla="*/ 1 h 50"/>
                <a:gd name="T28" fmla="*/ 0 w 64"/>
                <a:gd name="T29" fmla="*/ 1 h 50"/>
                <a:gd name="T30" fmla="*/ 0 w 64"/>
                <a:gd name="T31" fmla="*/ 1 h 50"/>
                <a:gd name="T32" fmla="*/ 0 w 64"/>
                <a:gd name="T33" fmla="*/ 1 h 50"/>
                <a:gd name="T34" fmla="*/ 0 w 64"/>
                <a:gd name="T35" fmla="*/ 1 h 50"/>
                <a:gd name="T36" fmla="*/ 0 w 64"/>
                <a:gd name="T37" fmla="*/ 1 h 50"/>
                <a:gd name="T38" fmla="*/ 0 w 64"/>
                <a:gd name="T39" fmla="*/ 1 h 50"/>
                <a:gd name="T40" fmla="*/ 0 w 64"/>
                <a:gd name="T41" fmla="*/ 1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50"/>
                <a:gd name="T65" fmla="*/ 64 w 64"/>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50">
                  <a:moveTo>
                    <a:pt x="64" y="48"/>
                  </a:moveTo>
                  <a:lnTo>
                    <a:pt x="64" y="48"/>
                  </a:lnTo>
                  <a:lnTo>
                    <a:pt x="61" y="39"/>
                  </a:lnTo>
                  <a:lnTo>
                    <a:pt x="53" y="32"/>
                  </a:lnTo>
                  <a:lnTo>
                    <a:pt x="47" y="26"/>
                  </a:lnTo>
                  <a:lnTo>
                    <a:pt x="41" y="19"/>
                  </a:lnTo>
                  <a:lnTo>
                    <a:pt x="33" y="14"/>
                  </a:lnTo>
                  <a:lnTo>
                    <a:pt x="25" y="10"/>
                  </a:lnTo>
                  <a:lnTo>
                    <a:pt x="15" y="4"/>
                  </a:lnTo>
                  <a:lnTo>
                    <a:pt x="6" y="0"/>
                  </a:lnTo>
                  <a:lnTo>
                    <a:pt x="0" y="6"/>
                  </a:lnTo>
                  <a:lnTo>
                    <a:pt x="9" y="11"/>
                  </a:lnTo>
                  <a:lnTo>
                    <a:pt x="16" y="16"/>
                  </a:lnTo>
                  <a:lnTo>
                    <a:pt x="24" y="20"/>
                  </a:lnTo>
                  <a:lnTo>
                    <a:pt x="33" y="26"/>
                  </a:lnTo>
                  <a:lnTo>
                    <a:pt x="38" y="30"/>
                  </a:lnTo>
                  <a:lnTo>
                    <a:pt x="44" y="37"/>
                  </a:lnTo>
                  <a:lnTo>
                    <a:pt x="49" y="43"/>
                  </a:lnTo>
                  <a:lnTo>
                    <a:pt x="52" y="50"/>
                  </a:lnTo>
                  <a:lnTo>
                    <a:pt x="6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2" name="Freeform 1635"/>
            <p:cNvSpPr>
              <a:spLocks/>
            </p:cNvSpPr>
            <p:nvPr/>
          </p:nvSpPr>
          <p:spPr bwMode="auto">
            <a:xfrm>
              <a:off x="1011" y="2535"/>
              <a:ext cx="10" cy="34"/>
            </a:xfrm>
            <a:custGeom>
              <a:avLst/>
              <a:gdLst>
                <a:gd name="T0" fmla="*/ 0 w 29"/>
                <a:gd name="T1" fmla="*/ 1 h 66"/>
                <a:gd name="T2" fmla="*/ 0 w 29"/>
                <a:gd name="T3" fmla="*/ 1 h 66"/>
                <a:gd name="T4" fmla="*/ 0 w 29"/>
                <a:gd name="T5" fmla="*/ 1 h 66"/>
                <a:gd name="T6" fmla="*/ 0 w 29"/>
                <a:gd name="T7" fmla="*/ 1 h 66"/>
                <a:gd name="T8" fmla="*/ 0 w 29"/>
                <a:gd name="T9" fmla="*/ 1 h 66"/>
                <a:gd name="T10" fmla="*/ 0 w 29"/>
                <a:gd name="T11" fmla="*/ 1 h 66"/>
                <a:gd name="T12" fmla="*/ 0 w 29"/>
                <a:gd name="T13" fmla="*/ 1 h 66"/>
                <a:gd name="T14" fmla="*/ 0 w 29"/>
                <a:gd name="T15" fmla="*/ 1 h 66"/>
                <a:gd name="T16" fmla="*/ 0 w 29"/>
                <a:gd name="T17" fmla="*/ 1 h 66"/>
                <a:gd name="T18" fmla="*/ 0 w 29"/>
                <a:gd name="T19" fmla="*/ 0 h 66"/>
                <a:gd name="T20" fmla="*/ 0 w 29"/>
                <a:gd name="T21" fmla="*/ 1 h 66"/>
                <a:gd name="T22" fmla="*/ 0 w 29"/>
                <a:gd name="T23" fmla="*/ 1 h 66"/>
                <a:gd name="T24" fmla="*/ 0 w 29"/>
                <a:gd name="T25" fmla="*/ 1 h 66"/>
                <a:gd name="T26" fmla="*/ 0 w 29"/>
                <a:gd name="T27" fmla="*/ 1 h 66"/>
                <a:gd name="T28" fmla="*/ 0 w 29"/>
                <a:gd name="T29" fmla="*/ 1 h 66"/>
                <a:gd name="T30" fmla="*/ 0 w 29"/>
                <a:gd name="T31" fmla="*/ 1 h 66"/>
                <a:gd name="T32" fmla="*/ 0 w 29"/>
                <a:gd name="T33" fmla="*/ 1 h 66"/>
                <a:gd name="T34" fmla="*/ 0 w 29"/>
                <a:gd name="T35" fmla="*/ 1 h 66"/>
                <a:gd name="T36" fmla="*/ 0 w 29"/>
                <a:gd name="T37" fmla="*/ 1 h 66"/>
                <a:gd name="T38" fmla="*/ 0 w 29"/>
                <a:gd name="T39" fmla="*/ 1 h 66"/>
                <a:gd name="T40" fmla="*/ 0 w 29"/>
                <a:gd name="T41" fmla="*/ 1 h 66"/>
                <a:gd name="T42" fmla="*/ 0 w 29"/>
                <a:gd name="T43" fmla="*/ 1 h 66"/>
                <a:gd name="T44" fmla="*/ 0 w 29"/>
                <a:gd name="T45" fmla="*/ 1 h 66"/>
                <a:gd name="T46" fmla="*/ 0 w 29"/>
                <a:gd name="T47" fmla="*/ 1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66"/>
                <a:gd name="T74" fmla="*/ 29 w 29"/>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66">
                  <a:moveTo>
                    <a:pt x="6" y="66"/>
                  </a:moveTo>
                  <a:lnTo>
                    <a:pt x="12" y="63"/>
                  </a:lnTo>
                  <a:lnTo>
                    <a:pt x="15" y="56"/>
                  </a:lnTo>
                  <a:lnTo>
                    <a:pt x="20" y="48"/>
                  </a:lnTo>
                  <a:lnTo>
                    <a:pt x="23" y="41"/>
                  </a:lnTo>
                  <a:lnTo>
                    <a:pt x="26" y="32"/>
                  </a:lnTo>
                  <a:lnTo>
                    <a:pt x="27" y="24"/>
                  </a:lnTo>
                  <a:lnTo>
                    <a:pt x="29" y="16"/>
                  </a:lnTo>
                  <a:lnTo>
                    <a:pt x="29" y="7"/>
                  </a:lnTo>
                  <a:lnTo>
                    <a:pt x="26" y="0"/>
                  </a:lnTo>
                  <a:lnTo>
                    <a:pt x="14" y="2"/>
                  </a:lnTo>
                  <a:lnTo>
                    <a:pt x="17" y="9"/>
                  </a:lnTo>
                  <a:lnTo>
                    <a:pt x="17" y="16"/>
                  </a:lnTo>
                  <a:lnTo>
                    <a:pt x="15" y="22"/>
                  </a:lnTo>
                  <a:lnTo>
                    <a:pt x="14" y="30"/>
                  </a:lnTo>
                  <a:lnTo>
                    <a:pt x="11" y="38"/>
                  </a:lnTo>
                  <a:lnTo>
                    <a:pt x="8" y="46"/>
                  </a:lnTo>
                  <a:lnTo>
                    <a:pt x="3" y="54"/>
                  </a:lnTo>
                  <a:lnTo>
                    <a:pt x="0" y="61"/>
                  </a:lnTo>
                  <a:lnTo>
                    <a:pt x="6" y="58"/>
                  </a:lnTo>
                  <a:lnTo>
                    <a:pt x="6" y="66"/>
                  </a:lnTo>
                  <a:lnTo>
                    <a:pt x="11" y="66"/>
                  </a:lnTo>
                  <a:lnTo>
                    <a:pt x="12" y="63"/>
                  </a:lnTo>
                  <a:lnTo>
                    <a:pt x="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3" name="Freeform 1636"/>
            <p:cNvSpPr>
              <a:spLocks/>
            </p:cNvSpPr>
            <p:nvPr/>
          </p:nvSpPr>
          <p:spPr bwMode="auto">
            <a:xfrm>
              <a:off x="977" y="2560"/>
              <a:ext cx="36" cy="10"/>
            </a:xfrm>
            <a:custGeom>
              <a:avLst/>
              <a:gdLst>
                <a:gd name="T0" fmla="*/ 0 w 109"/>
                <a:gd name="T1" fmla="*/ 0 h 21"/>
                <a:gd name="T2" fmla="*/ 0 w 109"/>
                <a:gd name="T3" fmla="*/ 0 h 21"/>
                <a:gd name="T4" fmla="*/ 0 w 109"/>
                <a:gd name="T5" fmla="*/ 0 h 21"/>
                <a:gd name="T6" fmla="*/ 0 w 109"/>
                <a:gd name="T7" fmla="*/ 0 h 21"/>
                <a:gd name="T8" fmla="*/ 0 w 109"/>
                <a:gd name="T9" fmla="*/ 0 h 21"/>
                <a:gd name="T10" fmla="*/ 0 w 109"/>
                <a:gd name="T11" fmla="*/ 0 h 21"/>
                <a:gd name="T12" fmla="*/ 0 w 109"/>
                <a:gd name="T13" fmla="*/ 0 h 21"/>
                <a:gd name="T14" fmla="*/ 0 w 109"/>
                <a:gd name="T15" fmla="*/ 0 h 21"/>
                <a:gd name="T16" fmla="*/ 0 w 109"/>
                <a:gd name="T17" fmla="*/ 0 h 21"/>
                <a:gd name="T18" fmla="*/ 0 w 109"/>
                <a:gd name="T19" fmla="*/ 0 h 21"/>
                <a:gd name="T20" fmla="*/ 0 w 109"/>
                <a:gd name="T21" fmla="*/ 0 h 21"/>
                <a:gd name="T22" fmla="*/ 0 w 109"/>
                <a:gd name="T23" fmla="*/ 0 h 21"/>
                <a:gd name="T24" fmla="*/ 0 w 109"/>
                <a:gd name="T25" fmla="*/ 0 h 21"/>
                <a:gd name="T26" fmla="*/ 0 w 109"/>
                <a:gd name="T27" fmla="*/ 0 h 21"/>
                <a:gd name="T28" fmla="*/ 0 w 109"/>
                <a:gd name="T29" fmla="*/ 0 h 21"/>
                <a:gd name="T30" fmla="*/ 0 w 109"/>
                <a:gd name="T31" fmla="*/ 0 h 21"/>
                <a:gd name="T32" fmla="*/ 0 w 109"/>
                <a:gd name="T33" fmla="*/ 0 h 21"/>
                <a:gd name="T34" fmla="*/ 0 w 109"/>
                <a:gd name="T35" fmla="*/ 0 h 21"/>
                <a:gd name="T36" fmla="*/ 0 w 109"/>
                <a:gd name="T37" fmla="*/ 0 h 21"/>
                <a:gd name="T38" fmla="*/ 0 w 109"/>
                <a:gd name="T39" fmla="*/ 0 h 21"/>
                <a:gd name="T40" fmla="*/ 0 w 109"/>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21"/>
                <a:gd name="T65" fmla="*/ 109 w 109"/>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21">
                  <a:moveTo>
                    <a:pt x="0" y="6"/>
                  </a:moveTo>
                  <a:lnTo>
                    <a:pt x="0" y="7"/>
                  </a:lnTo>
                  <a:lnTo>
                    <a:pt x="12" y="13"/>
                  </a:lnTo>
                  <a:lnTo>
                    <a:pt x="26" y="19"/>
                  </a:lnTo>
                  <a:lnTo>
                    <a:pt x="39" y="21"/>
                  </a:lnTo>
                  <a:lnTo>
                    <a:pt x="53" y="21"/>
                  </a:lnTo>
                  <a:lnTo>
                    <a:pt x="68" y="20"/>
                  </a:lnTo>
                  <a:lnTo>
                    <a:pt x="81" y="19"/>
                  </a:lnTo>
                  <a:lnTo>
                    <a:pt x="96" y="17"/>
                  </a:lnTo>
                  <a:lnTo>
                    <a:pt x="109" y="17"/>
                  </a:lnTo>
                  <a:lnTo>
                    <a:pt x="109" y="9"/>
                  </a:lnTo>
                  <a:lnTo>
                    <a:pt x="96" y="9"/>
                  </a:lnTo>
                  <a:lnTo>
                    <a:pt x="81" y="10"/>
                  </a:lnTo>
                  <a:lnTo>
                    <a:pt x="68" y="11"/>
                  </a:lnTo>
                  <a:lnTo>
                    <a:pt x="53" y="12"/>
                  </a:lnTo>
                  <a:lnTo>
                    <a:pt x="39" y="12"/>
                  </a:lnTo>
                  <a:lnTo>
                    <a:pt x="29" y="10"/>
                  </a:lnTo>
                  <a:lnTo>
                    <a:pt x="18" y="7"/>
                  </a:lnTo>
                  <a:lnTo>
                    <a:pt x="9" y="0"/>
                  </a:lnTo>
                  <a:lnTo>
                    <a:pt x="9"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4" name="Freeform 1637"/>
            <p:cNvSpPr>
              <a:spLocks/>
            </p:cNvSpPr>
            <p:nvPr/>
          </p:nvSpPr>
          <p:spPr bwMode="auto">
            <a:xfrm>
              <a:off x="969" y="2521"/>
              <a:ext cx="11" cy="42"/>
            </a:xfrm>
            <a:custGeom>
              <a:avLst/>
              <a:gdLst>
                <a:gd name="T0" fmla="*/ 0 w 34"/>
                <a:gd name="T1" fmla="*/ 0 h 84"/>
                <a:gd name="T2" fmla="*/ 0 w 34"/>
                <a:gd name="T3" fmla="*/ 1 h 84"/>
                <a:gd name="T4" fmla="*/ 0 w 34"/>
                <a:gd name="T5" fmla="*/ 1 h 84"/>
                <a:gd name="T6" fmla="*/ 0 w 34"/>
                <a:gd name="T7" fmla="*/ 1 h 84"/>
                <a:gd name="T8" fmla="*/ 0 w 34"/>
                <a:gd name="T9" fmla="*/ 1 h 84"/>
                <a:gd name="T10" fmla="*/ 0 w 34"/>
                <a:gd name="T11" fmla="*/ 1 h 84"/>
                <a:gd name="T12" fmla="*/ 0 w 34"/>
                <a:gd name="T13" fmla="*/ 1 h 84"/>
                <a:gd name="T14" fmla="*/ 0 w 34"/>
                <a:gd name="T15" fmla="*/ 1 h 84"/>
                <a:gd name="T16" fmla="*/ 0 w 34"/>
                <a:gd name="T17" fmla="*/ 1 h 84"/>
                <a:gd name="T18" fmla="*/ 0 w 34"/>
                <a:gd name="T19" fmla="*/ 1 h 84"/>
                <a:gd name="T20" fmla="*/ 0 w 34"/>
                <a:gd name="T21" fmla="*/ 1 h 84"/>
                <a:gd name="T22" fmla="*/ 0 w 34"/>
                <a:gd name="T23" fmla="*/ 1 h 84"/>
                <a:gd name="T24" fmla="*/ 0 w 34"/>
                <a:gd name="T25" fmla="*/ 1 h 84"/>
                <a:gd name="T26" fmla="*/ 0 w 34"/>
                <a:gd name="T27" fmla="*/ 1 h 84"/>
                <a:gd name="T28" fmla="*/ 0 w 34"/>
                <a:gd name="T29" fmla="*/ 1 h 84"/>
                <a:gd name="T30" fmla="*/ 0 w 34"/>
                <a:gd name="T31" fmla="*/ 1 h 84"/>
                <a:gd name="T32" fmla="*/ 0 w 34"/>
                <a:gd name="T33" fmla="*/ 1 h 84"/>
                <a:gd name="T34" fmla="*/ 0 w 34"/>
                <a:gd name="T35" fmla="*/ 1 h 84"/>
                <a:gd name="T36" fmla="*/ 0 w 34"/>
                <a:gd name="T37" fmla="*/ 1 h 84"/>
                <a:gd name="T38" fmla="*/ 0 w 34"/>
                <a:gd name="T39" fmla="*/ 1 h 84"/>
                <a:gd name="T40" fmla="*/ 0 w 34"/>
                <a:gd name="T41" fmla="*/ 0 h 84"/>
                <a:gd name="T42" fmla="*/ 0 w 34"/>
                <a:gd name="T43" fmla="*/ 1 h 84"/>
                <a:gd name="T44" fmla="*/ 0 w 34"/>
                <a:gd name="T45" fmla="*/ 1 h 84"/>
                <a:gd name="T46" fmla="*/ 0 w 34"/>
                <a:gd name="T47" fmla="*/ 0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84"/>
                <a:gd name="T74" fmla="*/ 34 w 34"/>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84">
                  <a:moveTo>
                    <a:pt x="3" y="0"/>
                  </a:moveTo>
                  <a:lnTo>
                    <a:pt x="0" y="4"/>
                  </a:lnTo>
                  <a:lnTo>
                    <a:pt x="1" y="11"/>
                  </a:lnTo>
                  <a:lnTo>
                    <a:pt x="3" y="21"/>
                  </a:lnTo>
                  <a:lnTo>
                    <a:pt x="6" y="33"/>
                  </a:lnTo>
                  <a:lnTo>
                    <a:pt x="9" y="45"/>
                  </a:lnTo>
                  <a:lnTo>
                    <a:pt x="12" y="57"/>
                  </a:lnTo>
                  <a:lnTo>
                    <a:pt x="16" y="68"/>
                  </a:lnTo>
                  <a:lnTo>
                    <a:pt x="19" y="77"/>
                  </a:lnTo>
                  <a:lnTo>
                    <a:pt x="25" y="84"/>
                  </a:lnTo>
                  <a:lnTo>
                    <a:pt x="34" y="79"/>
                  </a:lnTo>
                  <a:lnTo>
                    <a:pt x="31" y="75"/>
                  </a:lnTo>
                  <a:lnTo>
                    <a:pt x="28" y="66"/>
                  </a:lnTo>
                  <a:lnTo>
                    <a:pt x="24" y="54"/>
                  </a:lnTo>
                  <a:lnTo>
                    <a:pt x="21" y="43"/>
                  </a:lnTo>
                  <a:lnTo>
                    <a:pt x="18" y="31"/>
                  </a:lnTo>
                  <a:lnTo>
                    <a:pt x="15" y="19"/>
                  </a:lnTo>
                  <a:lnTo>
                    <a:pt x="13" y="9"/>
                  </a:lnTo>
                  <a:lnTo>
                    <a:pt x="12" y="4"/>
                  </a:lnTo>
                  <a:lnTo>
                    <a:pt x="9" y="7"/>
                  </a:lnTo>
                  <a:lnTo>
                    <a:pt x="3" y="0"/>
                  </a:lnTo>
                  <a:lnTo>
                    <a:pt x="0" y="1"/>
                  </a:lnTo>
                  <a:lnTo>
                    <a:pt x="0" y="4"/>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5" name="Freeform 1638"/>
            <p:cNvSpPr>
              <a:spLocks/>
            </p:cNvSpPr>
            <p:nvPr/>
          </p:nvSpPr>
          <p:spPr bwMode="auto">
            <a:xfrm>
              <a:off x="970" y="2513"/>
              <a:ext cx="13" cy="11"/>
            </a:xfrm>
            <a:custGeom>
              <a:avLst/>
              <a:gdLst>
                <a:gd name="T0" fmla="*/ 0 w 39"/>
                <a:gd name="T1" fmla="*/ 0 h 24"/>
                <a:gd name="T2" fmla="*/ 0 w 39"/>
                <a:gd name="T3" fmla="*/ 0 h 24"/>
                <a:gd name="T4" fmla="*/ 0 w 39"/>
                <a:gd name="T5" fmla="*/ 0 h 24"/>
                <a:gd name="T6" fmla="*/ 0 w 39"/>
                <a:gd name="T7" fmla="*/ 0 h 24"/>
                <a:gd name="T8" fmla="*/ 0 w 39"/>
                <a:gd name="T9" fmla="*/ 0 h 24"/>
                <a:gd name="T10" fmla="*/ 0 w 39"/>
                <a:gd name="T11" fmla="*/ 0 h 24"/>
                <a:gd name="T12" fmla="*/ 0 w 39"/>
                <a:gd name="T13" fmla="*/ 0 h 24"/>
                <a:gd name="T14" fmla="*/ 0 w 39"/>
                <a:gd name="T15" fmla="*/ 0 h 24"/>
                <a:gd name="T16" fmla="*/ 0 w 39"/>
                <a:gd name="T17" fmla="*/ 0 h 24"/>
                <a:gd name="T18" fmla="*/ 0 w 39"/>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4"/>
                <a:gd name="T32" fmla="*/ 39 w 39"/>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4">
                  <a:moveTo>
                    <a:pt x="30" y="0"/>
                  </a:moveTo>
                  <a:lnTo>
                    <a:pt x="31" y="0"/>
                  </a:lnTo>
                  <a:lnTo>
                    <a:pt x="0" y="17"/>
                  </a:lnTo>
                  <a:lnTo>
                    <a:pt x="6" y="24"/>
                  </a:lnTo>
                  <a:lnTo>
                    <a:pt x="37" y="7"/>
                  </a:lnTo>
                  <a:lnTo>
                    <a:pt x="39" y="7"/>
                  </a:lnTo>
                  <a:lnTo>
                    <a:pt x="37" y="7"/>
                  </a:lnTo>
                  <a:lnTo>
                    <a:pt x="39" y="7"/>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6" name="Freeform 1639"/>
            <p:cNvSpPr>
              <a:spLocks/>
            </p:cNvSpPr>
            <p:nvPr/>
          </p:nvSpPr>
          <p:spPr bwMode="auto">
            <a:xfrm>
              <a:off x="978" y="2529"/>
              <a:ext cx="40" cy="38"/>
            </a:xfrm>
            <a:custGeom>
              <a:avLst/>
              <a:gdLst>
                <a:gd name="T0" fmla="*/ 0 w 120"/>
                <a:gd name="T1" fmla="*/ 1 h 75"/>
                <a:gd name="T2" fmla="*/ 0 w 120"/>
                <a:gd name="T3" fmla="*/ 1 h 75"/>
                <a:gd name="T4" fmla="*/ 0 w 120"/>
                <a:gd name="T5" fmla="*/ 1 h 75"/>
                <a:gd name="T6" fmla="*/ 0 w 120"/>
                <a:gd name="T7" fmla="*/ 1 h 75"/>
                <a:gd name="T8" fmla="*/ 0 w 120"/>
                <a:gd name="T9" fmla="*/ 1 h 75"/>
                <a:gd name="T10" fmla="*/ 0 w 120"/>
                <a:gd name="T11" fmla="*/ 1 h 75"/>
                <a:gd name="T12" fmla="*/ 0 w 120"/>
                <a:gd name="T13" fmla="*/ 1 h 75"/>
                <a:gd name="T14" fmla="*/ 0 w 120"/>
                <a:gd name="T15" fmla="*/ 1 h 75"/>
                <a:gd name="T16" fmla="*/ 0 w 120"/>
                <a:gd name="T17" fmla="*/ 1 h 75"/>
                <a:gd name="T18" fmla="*/ 0 w 120"/>
                <a:gd name="T19" fmla="*/ 1 h 75"/>
                <a:gd name="T20" fmla="*/ 0 w 120"/>
                <a:gd name="T21" fmla="*/ 1 h 75"/>
                <a:gd name="T22" fmla="*/ 0 w 120"/>
                <a:gd name="T23" fmla="*/ 1 h 75"/>
                <a:gd name="T24" fmla="*/ 0 w 120"/>
                <a:gd name="T25" fmla="*/ 1 h 75"/>
                <a:gd name="T26" fmla="*/ 0 w 120"/>
                <a:gd name="T27" fmla="*/ 1 h 75"/>
                <a:gd name="T28" fmla="*/ 0 w 120"/>
                <a:gd name="T29" fmla="*/ 1 h 75"/>
                <a:gd name="T30" fmla="*/ 0 w 120"/>
                <a:gd name="T31" fmla="*/ 1 h 75"/>
                <a:gd name="T32" fmla="*/ 0 w 120"/>
                <a:gd name="T33" fmla="*/ 1 h 75"/>
                <a:gd name="T34" fmla="*/ 0 w 120"/>
                <a:gd name="T35" fmla="*/ 1 h 75"/>
                <a:gd name="T36" fmla="*/ 0 w 120"/>
                <a:gd name="T37" fmla="*/ 1 h 75"/>
                <a:gd name="T38" fmla="*/ 0 w 120"/>
                <a:gd name="T39" fmla="*/ 1 h 75"/>
                <a:gd name="T40" fmla="*/ 0 w 120"/>
                <a:gd name="T41" fmla="*/ 0 h 75"/>
                <a:gd name="T42" fmla="*/ 0 w 120"/>
                <a:gd name="T43" fmla="*/ 1 h 75"/>
                <a:gd name="T44" fmla="*/ 0 w 120"/>
                <a:gd name="T45" fmla="*/ 1 h 75"/>
                <a:gd name="T46" fmla="*/ 0 w 120"/>
                <a:gd name="T47" fmla="*/ 1 h 75"/>
                <a:gd name="T48" fmla="*/ 0 w 120"/>
                <a:gd name="T49" fmla="*/ 1 h 75"/>
                <a:gd name="T50" fmla="*/ 0 w 120"/>
                <a:gd name="T51" fmla="*/ 1 h 75"/>
                <a:gd name="T52" fmla="*/ 0 w 120"/>
                <a:gd name="T53" fmla="*/ 1 h 75"/>
                <a:gd name="T54" fmla="*/ 0 w 120"/>
                <a:gd name="T55" fmla="*/ 1 h 75"/>
                <a:gd name="T56" fmla="*/ 0 w 120"/>
                <a:gd name="T57" fmla="*/ 1 h 75"/>
                <a:gd name="T58" fmla="*/ 0 w 120"/>
                <a:gd name="T59" fmla="*/ 1 h 75"/>
                <a:gd name="T60" fmla="*/ 0 w 120"/>
                <a:gd name="T61" fmla="*/ 1 h 75"/>
                <a:gd name="T62" fmla="*/ 0 w 120"/>
                <a:gd name="T63" fmla="*/ 1 h 75"/>
                <a:gd name="T64" fmla="*/ 0 w 120"/>
                <a:gd name="T65" fmla="*/ 1 h 75"/>
                <a:gd name="T66" fmla="*/ 0 w 120"/>
                <a:gd name="T67" fmla="*/ 1 h 75"/>
                <a:gd name="T68" fmla="*/ 0 w 120"/>
                <a:gd name="T69" fmla="*/ 1 h 75"/>
                <a:gd name="T70" fmla="*/ 0 w 120"/>
                <a:gd name="T71" fmla="*/ 1 h 75"/>
                <a:gd name="T72" fmla="*/ 0 w 120"/>
                <a:gd name="T73" fmla="*/ 1 h 75"/>
                <a:gd name="T74" fmla="*/ 0 w 120"/>
                <a:gd name="T75" fmla="*/ 1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0"/>
                <a:gd name="T115" fmla="*/ 0 h 75"/>
                <a:gd name="T116" fmla="*/ 120 w 120"/>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0" h="75">
                  <a:moveTo>
                    <a:pt x="0" y="62"/>
                  </a:moveTo>
                  <a:lnTo>
                    <a:pt x="11" y="69"/>
                  </a:lnTo>
                  <a:lnTo>
                    <a:pt x="23" y="73"/>
                  </a:lnTo>
                  <a:lnTo>
                    <a:pt x="35" y="75"/>
                  </a:lnTo>
                  <a:lnTo>
                    <a:pt x="48" y="75"/>
                  </a:lnTo>
                  <a:lnTo>
                    <a:pt x="62" y="75"/>
                  </a:lnTo>
                  <a:lnTo>
                    <a:pt x="77" y="74"/>
                  </a:lnTo>
                  <a:lnTo>
                    <a:pt x="90" y="73"/>
                  </a:lnTo>
                  <a:lnTo>
                    <a:pt x="103" y="73"/>
                  </a:lnTo>
                  <a:lnTo>
                    <a:pt x="106" y="65"/>
                  </a:lnTo>
                  <a:lnTo>
                    <a:pt x="111" y="58"/>
                  </a:lnTo>
                  <a:lnTo>
                    <a:pt x="114" y="50"/>
                  </a:lnTo>
                  <a:lnTo>
                    <a:pt x="117" y="42"/>
                  </a:lnTo>
                  <a:lnTo>
                    <a:pt x="118" y="34"/>
                  </a:lnTo>
                  <a:lnTo>
                    <a:pt x="120" y="27"/>
                  </a:lnTo>
                  <a:lnTo>
                    <a:pt x="120" y="19"/>
                  </a:lnTo>
                  <a:lnTo>
                    <a:pt x="117" y="11"/>
                  </a:lnTo>
                  <a:lnTo>
                    <a:pt x="115" y="8"/>
                  </a:lnTo>
                  <a:lnTo>
                    <a:pt x="112" y="5"/>
                  </a:lnTo>
                  <a:lnTo>
                    <a:pt x="111" y="2"/>
                  </a:lnTo>
                  <a:lnTo>
                    <a:pt x="108" y="0"/>
                  </a:lnTo>
                  <a:lnTo>
                    <a:pt x="109" y="5"/>
                  </a:lnTo>
                  <a:lnTo>
                    <a:pt x="109" y="11"/>
                  </a:lnTo>
                  <a:lnTo>
                    <a:pt x="108" y="18"/>
                  </a:lnTo>
                  <a:lnTo>
                    <a:pt x="106" y="23"/>
                  </a:lnTo>
                  <a:lnTo>
                    <a:pt x="102" y="29"/>
                  </a:lnTo>
                  <a:lnTo>
                    <a:pt x="97" y="33"/>
                  </a:lnTo>
                  <a:lnTo>
                    <a:pt x="90" y="37"/>
                  </a:lnTo>
                  <a:lnTo>
                    <a:pt x="83" y="40"/>
                  </a:lnTo>
                  <a:lnTo>
                    <a:pt x="72" y="43"/>
                  </a:lnTo>
                  <a:lnTo>
                    <a:pt x="62" y="46"/>
                  </a:lnTo>
                  <a:lnTo>
                    <a:pt x="53" y="49"/>
                  </a:lnTo>
                  <a:lnTo>
                    <a:pt x="42" y="51"/>
                  </a:lnTo>
                  <a:lnTo>
                    <a:pt x="35" y="54"/>
                  </a:lnTo>
                  <a:lnTo>
                    <a:pt x="27" y="54"/>
                  </a:lnTo>
                  <a:lnTo>
                    <a:pt x="18" y="54"/>
                  </a:lnTo>
                  <a:lnTo>
                    <a:pt x="11" y="54"/>
                  </a:lnTo>
                  <a:lnTo>
                    <a:pt x="0" y="62"/>
                  </a:lnTo>
                  <a:close/>
                </a:path>
              </a:pathLst>
            </a:custGeom>
            <a:solidFill>
              <a:srgbClr val="B2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7" name="Freeform 1640"/>
            <p:cNvSpPr>
              <a:spLocks/>
            </p:cNvSpPr>
            <p:nvPr/>
          </p:nvSpPr>
          <p:spPr bwMode="auto">
            <a:xfrm>
              <a:off x="1015" y="2218"/>
              <a:ext cx="89" cy="232"/>
            </a:xfrm>
            <a:custGeom>
              <a:avLst/>
              <a:gdLst>
                <a:gd name="T0" fmla="*/ 0 w 266"/>
                <a:gd name="T1" fmla="*/ 0 h 466"/>
                <a:gd name="T2" fmla="*/ 0 w 266"/>
                <a:gd name="T3" fmla="*/ 0 h 466"/>
                <a:gd name="T4" fmla="*/ 0 w 266"/>
                <a:gd name="T5" fmla="*/ 0 h 466"/>
                <a:gd name="T6" fmla="*/ 0 w 266"/>
                <a:gd name="T7" fmla="*/ 0 h 466"/>
                <a:gd name="T8" fmla="*/ 0 w 266"/>
                <a:gd name="T9" fmla="*/ 0 h 466"/>
                <a:gd name="T10" fmla="*/ 0 w 266"/>
                <a:gd name="T11" fmla="*/ 0 h 466"/>
                <a:gd name="T12" fmla="*/ 0 w 266"/>
                <a:gd name="T13" fmla="*/ 0 h 466"/>
                <a:gd name="T14" fmla="*/ 0 w 266"/>
                <a:gd name="T15" fmla="*/ 0 h 466"/>
                <a:gd name="T16" fmla="*/ 0 w 266"/>
                <a:gd name="T17" fmla="*/ 0 h 466"/>
                <a:gd name="T18" fmla="*/ 0 w 266"/>
                <a:gd name="T19" fmla="*/ 0 h 466"/>
                <a:gd name="T20" fmla="*/ 0 w 266"/>
                <a:gd name="T21" fmla="*/ 0 h 466"/>
                <a:gd name="T22" fmla="*/ 0 w 266"/>
                <a:gd name="T23" fmla="*/ 0 h 466"/>
                <a:gd name="T24" fmla="*/ 0 w 266"/>
                <a:gd name="T25" fmla="*/ 0 h 466"/>
                <a:gd name="T26" fmla="*/ 0 w 266"/>
                <a:gd name="T27" fmla="*/ 0 h 466"/>
                <a:gd name="T28" fmla="*/ 0 w 266"/>
                <a:gd name="T29" fmla="*/ 0 h 466"/>
                <a:gd name="T30" fmla="*/ 0 w 266"/>
                <a:gd name="T31" fmla="*/ 0 h 466"/>
                <a:gd name="T32" fmla="*/ 0 w 266"/>
                <a:gd name="T33" fmla="*/ 0 h 466"/>
                <a:gd name="T34" fmla="*/ 0 w 266"/>
                <a:gd name="T35" fmla="*/ 0 h 466"/>
                <a:gd name="T36" fmla="*/ 0 w 266"/>
                <a:gd name="T37" fmla="*/ 0 h 466"/>
                <a:gd name="T38" fmla="*/ 0 w 266"/>
                <a:gd name="T39" fmla="*/ 0 h 466"/>
                <a:gd name="T40" fmla="*/ 0 w 266"/>
                <a:gd name="T41" fmla="*/ 0 h 466"/>
                <a:gd name="T42" fmla="*/ 0 w 266"/>
                <a:gd name="T43" fmla="*/ 0 h 466"/>
                <a:gd name="T44" fmla="*/ 0 w 266"/>
                <a:gd name="T45" fmla="*/ 0 h 466"/>
                <a:gd name="T46" fmla="*/ 0 w 266"/>
                <a:gd name="T47" fmla="*/ 0 h 466"/>
                <a:gd name="T48" fmla="*/ 0 w 266"/>
                <a:gd name="T49" fmla="*/ 0 h 466"/>
                <a:gd name="T50" fmla="*/ 0 w 266"/>
                <a:gd name="T51" fmla="*/ 0 h 466"/>
                <a:gd name="T52" fmla="*/ 0 w 266"/>
                <a:gd name="T53" fmla="*/ 0 h 466"/>
                <a:gd name="T54" fmla="*/ 0 w 266"/>
                <a:gd name="T55" fmla="*/ 0 h 466"/>
                <a:gd name="T56" fmla="*/ 0 w 266"/>
                <a:gd name="T57" fmla="*/ 0 h 466"/>
                <a:gd name="T58" fmla="*/ 0 w 266"/>
                <a:gd name="T59" fmla="*/ 0 h 466"/>
                <a:gd name="T60" fmla="*/ 0 w 266"/>
                <a:gd name="T61" fmla="*/ 0 h 466"/>
                <a:gd name="T62" fmla="*/ 0 w 266"/>
                <a:gd name="T63" fmla="*/ 0 h 466"/>
                <a:gd name="T64" fmla="*/ 0 w 266"/>
                <a:gd name="T65" fmla="*/ 0 h 466"/>
                <a:gd name="T66" fmla="*/ 0 w 266"/>
                <a:gd name="T67" fmla="*/ 0 h 466"/>
                <a:gd name="T68" fmla="*/ 0 w 266"/>
                <a:gd name="T69" fmla="*/ 0 h 466"/>
                <a:gd name="T70" fmla="*/ 0 w 266"/>
                <a:gd name="T71" fmla="*/ 0 h 466"/>
                <a:gd name="T72" fmla="*/ 0 w 266"/>
                <a:gd name="T73" fmla="*/ 0 h 466"/>
                <a:gd name="T74" fmla="*/ 0 w 266"/>
                <a:gd name="T75" fmla="*/ 0 h 466"/>
                <a:gd name="T76" fmla="*/ 0 w 266"/>
                <a:gd name="T77" fmla="*/ 0 h 466"/>
                <a:gd name="T78" fmla="*/ 0 w 266"/>
                <a:gd name="T79" fmla="*/ 0 h 466"/>
                <a:gd name="T80" fmla="*/ 0 w 266"/>
                <a:gd name="T81" fmla="*/ 0 h 466"/>
                <a:gd name="T82" fmla="*/ 0 w 266"/>
                <a:gd name="T83" fmla="*/ 0 h 466"/>
                <a:gd name="T84" fmla="*/ 0 w 266"/>
                <a:gd name="T85" fmla="*/ 0 h 466"/>
                <a:gd name="T86" fmla="*/ 0 w 266"/>
                <a:gd name="T87" fmla="*/ 0 h 466"/>
                <a:gd name="T88" fmla="*/ 0 w 266"/>
                <a:gd name="T89" fmla="*/ 0 h 4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6"/>
                <a:gd name="T136" fmla="*/ 0 h 466"/>
                <a:gd name="T137" fmla="*/ 266 w 266"/>
                <a:gd name="T138" fmla="*/ 466 h 4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6" h="466">
                  <a:moveTo>
                    <a:pt x="230" y="6"/>
                  </a:moveTo>
                  <a:lnTo>
                    <a:pt x="251" y="23"/>
                  </a:lnTo>
                  <a:lnTo>
                    <a:pt x="262" y="42"/>
                  </a:lnTo>
                  <a:lnTo>
                    <a:pt x="266" y="64"/>
                  </a:lnTo>
                  <a:lnTo>
                    <a:pt x="263" y="86"/>
                  </a:lnTo>
                  <a:lnTo>
                    <a:pt x="256" y="108"/>
                  </a:lnTo>
                  <a:lnTo>
                    <a:pt x="247" y="130"/>
                  </a:lnTo>
                  <a:lnTo>
                    <a:pt x="236" y="150"/>
                  </a:lnTo>
                  <a:lnTo>
                    <a:pt x="229" y="170"/>
                  </a:lnTo>
                  <a:lnTo>
                    <a:pt x="221" y="189"/>
                  </a:lnTo>
                  <a:lnTo>
                    <a:pt x="215" y="209"/>
                  </a:lnTo>
                  <a:lnTo>
                    <a:pt x="209" y="227"/>
                  </a:lnTo>
                  <a:lnTo>
                    <a:pt x="205" y="246"/>
                  </a:lnTo>
                  <a:lnTo>
                    <a:pt x="200" y="264"/>
                  </a:lnTo>
                  <a:lnTo>
                    <a:pt x="197" y="282"/>
                  </a:lnTo>
                  <a:lnTo>
                    <a:pt x="194" y="300"/>
                  </a:lnTo>
                  <a:lnTo>
                    <a:pt x="191" y="318"/>
                  </a:lnTo>
                  <a:lnTo>
                    <a:pt x="190" y="335"/>
                  </a:lnTo>
                  <a:lnTo>
                    <a:pt x="187" y="354"/>
                  </a:lnTo>
                  <a:lnTo>
                    <a:pt x="185" y="371"/>
                  </a:lnTo>
                  <a:lnTo>
                    <a:pt x="184" y="389"/>
                  </a:lnTo>
                  <a:lnTo>
                    <a:pt x="182" y="408"/>
                  </a:lnTo>
                  <a:lnTo>
                    <a:pt x="181" y="427"/>
                  </a:lnTo>
                  <a:lnTo>
                    <a:pt x="179" y="446"/>
                  </a:lnTo>
                  <a:lnTo>
                    <a:pt x="178" y="466"/>
                  </a:lnTo>
                  <a:lnTo>
                    <a:pt x="163" y="463"/>
                  </a:lnTo>
                  <a:lnTo>
                    <a:pt x="160" y="449"/>
                  </a:lnTo>
                  <a:lnTo>
                    <a:pt x="157" y="434"/>
                  </a:lnTo>
                  <a:lnTo>
                    <a:pt x="152" y="419"/>
                  </a:lnTo>
                  <a:lnTo>
                    <a:pt x="148" y="405"/>
                  </a:lnTo>
                  <a:lnTo>
                    <a:pt x="143" y="391"/>
                  </a:lnTo>
                  <a:lnTo>
                    <a:pt x="139" y="377"/>
                  </a:lnTo>
                  <a:lnTo>
                    <a:pt x="133" y="363"/>
                  </a:lnTo>
                  <a:lnTo>
                    <a:pt x="127" y="349"/>
                  </a:lnTo>
                  <a:lnTo>
                    <a:pt x="121" y="335"/>
                  </a:lnTo>
                  <a:lnTo>
                    <a:pt x="115" y="321"/>
                  </a:lnTo>
                  <a:lnTo>
                    <a:pt x="108" y="307"/>
                  </a:lnTo>
                  <a:lnTo>
                    <a:pt x="100" y="293"/>
                  </a:lnTo>
                  <a:lnTo>
                    <a:pt x="93" y="280"/>
                  </a:lnTo>
                  <a:lnTo>
                    <a:pt x="85" y="266"/>
                  </a:lnTo>
                  <a:lnTo>
                    <a:pt x="76" y="253"/>
                  </a:lnTo>
                  <a:lnTo>
                    <a:pt x="67" y="239"/>
                  </a:lnTo>
                  <a:lnTo>
                    <a:pt x="64" y="235"/>
                  </a:lnTo>
                  <a:lnTo>
                    <a:pt x="61" y="230"/>
                  </a:lnTo>
                  <a:lnTo>
                    <a:pt x="57" y="226"/>
                  </a:lnTo>
                  <a:lnTo>
                    <a:pt x="54" y="221"/>
                  </a:lnTo>
                  <a:lnTo>
                    <a:pt x="51" y="216"/>
                  </a:lnTo>
                  <a:lnTo>
                    <a:pt x="46" y="212"/>
                  </a:lnTo>
                  <a:lnTo>
                    <a:pt x="43" y="207"/>
                  </a:lnTo>
                  <a:lnTo>
                    <a:pt x="40" y="202"/>
                  </a:lnTo>
                  <a:lnTo>
                    <a:pt x="34" y="193"/>
                  </a:lnTo>
                  <a:lnTo>
                    <a:pt x="27" y="183"/>
                  </a:lnTo>
                  <a:lnTo>
                    <a:pt x="21" y="173"/>
                  </a:lnTo>
                  <a:lnTo>
                    <a:pt x="13" y="163"/>
                  </a:lnTo>
                  <a:lnTo>
                    <a:pt x="9" y="153"/>
                  </a:lnTo>
                  <a:lnTo>
                    <a:pt x="4" y="143"/>
                  </a:lnTo>
                  <a:lnTo>
                    <a:pt x="1" y="132"/>
                  </a:lnTo>
                  <a:lnTo>
                    <a:pt x="0" y="120"/>
                  </a:lnTo>
                  <a:lnTo>
                    <a:pt x="1" y="130"/>
                  </a:lnTo>
                  <a:lnTo>
                    <a:pt x="7" y="136"/>
                  </a:lnTo>
                  <a:lnTo>
                    <a:pt x="15" y="141"/>
                  </a:lnTo>
                  <a:lnTo>
                    <a:pt x="25" y="143"/>
                  </a:lnTo>
                  <a:lnTo>
                    <a:pt x="36" y="144"/>
                  </a:lnTo>
                  <a:lnTo>
                    <a:pt x="46" y="145"/>
                  </a:lnTo>
                  <a:lnTo>
                    <a:pt x="57" y="147"/>
                  </a:lnTo>
                  <a:lnTo>
                    <a:pt x="67" y="150"/>
                  </a:lnTo>
                  <a:lnTo>
                    <a:pt x="72" y="154"/>
                  </a:lnTo>
                  <a:lnTo>
                    <a:pt x="78" y="157"/>
                  </a:lnTo>
                  <a:lnTo>
                    <a:pt x="82" y="160"/>
                  </a:lnTo>
                  <a:lnTo>
                    <a:pt x="87" y="165"/>
                  </a:lnTo>
                  <a:lnTo>
                    <a:pt x="91" y="170"/>
                  </a:lnTo>
                  <a:lnTo>
                    <a:pt x="93" y="174"/>
                  </a:lnTo>
                  <a:lnTo>
                    <a:pt x="94" y="180"/>
                  </a:lnTo>
                  <a:lnTo>
                    <a:pt x="93" y="185"/>
                  </a:lnTo>
                  <a:lnTo>
                    <a:pt x="111" y="180"/>
                  </a:lnTo>
                  <a:lnTo>
                    <a:pt x="129" y="173"/>
                  </a:lnTo>
                  <a:lnTo>
                    <a:pt x="145" y="166"/>
                  </a:lnTo>
                  <a:lnTo>
                    <a:pt x="160" y="156"/>
                  </a:lnTo>
                  <a:lnTo>
                    <a:pt x="173" y="146"/>
                  </a:lnTo>
                  <a:lnTo>
                    <a:pt x="187" y="135"/>
                  </a:lnTo>
                  <a:lnTo>
                    <a:pt x="197" y="123"/>
                  </a:lnTo>
                  <a:lnTo>
                    <a:pt x="208" y="111"/>
                  </a:lnTo>
                  <a:lnTo>
                    <a:pt x="217" y="98"/>
                  </a:lnTo>
                  <a:lnTo>
                    <a:pt x="223" y="85"/>
                  </a:lnTo>
                  <a:lnTo>
                    <a:pt x="229" y="71"/>
                  </a:lnTo>
                  <a:lnTo>
                    <a:pt x="232" y="57"/>
                  </a:lnTo>
                  <a:lnTo>
                    <a:pt x="233" y="42"/>
                  </a:lnTo>
                  <a:lnTo>
                    <a:pt x="233" y="28"/>
                  </a:lnTo>
                  <a:lnTo>
                    <a:pt x="230" y="14"/>
                  </a:lnTo>
                  <a:lnTo>
                    <a:pt x="226" y="0"/>
                  </a:lnTo>
                  <a:lnTo>
                    <a:pt x="230" y="6"/>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8" name="Freeform 1641"/>
            <p:cNvSpPr>
              <a:spLocks/>
            </p:cNvSpPr>
            <p:nvPr/>
          </p:nvSpPr>
          <p:spPr bwMode="auto">
            <a:xfrm>
              <a:off x="1090" y="2218"/>
              <a:ext cx="3" cy="4"/>
            </a:xfrm>
            <a:custGeom>
              <a:avLst/>
              <a:gdLst>
                <a:gd name="T0" fmla="*/ 0 w 11"/>
                <a:gd name="T1" fmla="*/ 1 h 8"/>
                <a:gd name="T2" fmla="*/ 0 w 11"/>
                <a:gd name="T3" fmla="*/ 0 h 8"/>
                <a:gd name="T4" fmla="*/ 0 w 11"/>
                <a:gd name="T5" fmla="*/ 1 h 8"/>
                <a:gd name="T6" fmla="*/ 0 w 11"/>
                <a:gd name="T7" fmla="*/ 1 h 8"/>
                <a:gd name="T8" fmla="*/ 0 w 11"/>
                <a:gd name="T9" fmla="*/ 1 h 8"/>
                <a:gd name="T10" fmla="*/ 0 w 11"/>
                <a:gd name="T11" fmla="*/ 1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11" y="1"/>
                  </a:moveTo>
                  <a:lnTo>
                    <a:pt x="6" y="0"/>
                  </a:lnTo>
                  <a:lnTo>
                    <a:pt x="2" y="1"/>
                  </a:lnTo>
                  <a:lnTo>
                    <a:pt x="0" y="5"/>
                  </a:lnTo>
                  <a:lnTo>
                    <a:pt x="2" y="8"/>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9" name="Freeform 1642"/>
            <p:cNvSpPr>
              <a:spLocks/>
            </p:cNvSpPr>
            <p:nvPr/>
          </p:nvSpPr>
          <p:spPr bwMode="auto">
            <a:xfrm>
              <a:off x="1089" y="2219"/>
              <a:ext cx="17" cy="84"/>
            </a:xfrm>
            <a:custGeom>
              <a:avLst/>
              <a:gdLst>
                <a:gd name="T0" fmla="*/ 0 w 49"/>
                <a:gd name="T1" fmla="*/ 0 h 169"/>
                <a:gd name="T2" fmla="*/ 0 w 49"/>
                <a:gd name="T3" fmla="*/ 0 h 169"/>
                <a:gd name="T4" fmla="*/ 0 w 49"/>
                <a:gd name="T5" fmla="*/ 0 h 169"/>
                <a:gd name="T6" fmla="*/ 0 w 49"/>
                <a:gd name="T7" fmla="*/ 0 h 169"/>
                <a:gd name="T8" fmla="*/ 0 w 49"/>
                <a:gd name="T9" fmla="*/ 0 h 169"/>
                <a:gd name="T10" fmla="*/ 0 w 49"/>
                <a:gd name="T11" fmla="*/ 0 h 169"/>
                <a:gd name="T12" fmla="*/ 0 w 49"/>
                <a:gd name="T13" fmla="*/ 0 h 169"/>
                <a:gd name="T14" fmla="*/ 0 w 49"/>
                <a:gd name="T15" fmla="*/ 0 h 169"/>
                <a:gd name="T16" fmla="*/ 0 w 49"/>
                <a:gd name="T17" fmla="*/ 0 h 169"/>
                <a:gd name="T18" fmla="*/ 0 w 49"/>
                <a:gd name="T19" fmla="*/ 0 h 169"/>
                <a:gd name="T20" fmla="*/ 0 w 49"/>
                <a:gd name="T21" fmla="*/ 0 h 169"/>
                <a:gd name="T22" fmla="*/ 0 w 49"/>
                <a:gd name="T23" fmla="*/ 0 h 169"/>
                <a:gd name="T24" fmla="*/ 0 w 49"/>
                <a:gd name="T25" fmla="*/ 0 h 169"/>
                <a:gd name="T26" fmla="*/ 0 w 49"/>
                <a:gd name="T27" fmla="*/ 0 h 169"/>
                <a:gd name="T28" fmla="*/ 0 w 49"/>
                <a:gd name="T29" fmla="*/ 0 h 169"/>
                <a:gd name="T30" fmla="*/ 0 w 49"/>
                <a:gd name="T31" fmla="*/ 0 h 169"/>
                <a:gd name="T32" fmla="*/ 0 w 49"/>
                <a:gd name="T33" fmla="*/ 0 h 169"/>
                <a:gd name="T34" fmla="*/ 0 w 49"/>
                <a:gd name="T35" fmla="*/ 0 h 169"/>
                <a:gd name="T36" fmla="*/ 0 w 49"/>
                <a:gd name="T37" fmla="*/ 0 h 169"/>
                <a:gd name="T38" fmla="*/ 0 w 49"/>
                <a:gd name="T39" fmla="*/ 0 h 169"/>
                <a:gd name="T40" fmla="*/ 0 w 49"/>
                <a:gd name="T41" fmla="*/ 0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69"/>
                <a:gd name="T65" fmla="*/ 49 w 49"/>
                <a:gd name="T66" fmla="*/ 169 h 1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69">
                  <a:moveTo>
                    <a:pt x="12" y="169"/>
                  </a:moveTo>
                  <a:lnTo>
                    <a:pt x="12" y="169"/>
                  </a:lnTo>
                  <a:lnTo>
                    <a:pt x="19" y="150"/>
                  </a:lnTo>
                  <a:lnTo>
                    <a:pt x="30" y="129"/>
                  </a:lnTo>
                  <a:lnTo>
                    <a:pt x="39" y="107"/>
                  </a:lnTo>
                  <a:lnTo>
                    <a:pt x="46" y="85"/>
                  </a:lnTo>
                  <a:lnTo>
                    <a:pt x="49" y="62"/>
                  </a:lnTo>
                  <a:lnTo>
                    <a:pt x="45" y="39"/>
                  </a:lnTo>
                  <a:lnTo>
                    <a:pt x="33" y="19"/>
                  </a:lnTo>
                  <a:lnTo>
                    <a:pt x="12" y="0"/>
                  </a:lnTo>
                  <a:lnTo>
                    <a:pt x="3" y="7"/>
                  </a:lnTo>
                  <a:lnTo>
                    <a:pt x="24" y="23"/>
                  </a:lnTo>
                  <a:lnTo>
                    <a:pt x="33" y="42"/>
                  </a:lnTo>
                  <a:lnTo>
                    <a:pt x="37" y="62"/>
                  </a:lnTo>
                  <a:lnTo>
                    <a:pt x="34" y="83"/>
                  </a:lnTo>
                  <a:lnTo>
                    <a:pt x="27" y="105"/>
                  </a:lnTo>
                  <a:lnTo>
                    <a:pt x="18" y="127"/>
                  </a:lnTo>
                  <a:lnTo>
                    <a:pt x="7" y="147"/>
                  </a:lnTo>
                  <a:lnTo>
                    <a:pt x="0" y="167"/>
                  </a:lnTo>
                  <a:lnTo>
                    <a:pt x="12"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0" name="Freeform 1643"/>
            <p:cNvSpPr>
              <a:spLocks/>
            </p:cNvSpPr>
            <p:nvPr/>
          </p:nvSpPr>
          <p:spPr bwMode="auto">
            <a:xfrm>
              <a:off x="1072" y="2302"/>
              <a:ext cx="21" cy="151"/>
            </a:xfrm>
            <a:custGeom>
              <a:avLst/>
              <a:gdLst>
                <a:gd name="T0" fmla="*/ 0 w 63"/>
                <a:gd name="T1" fmla="*/ 1 h 302"/>
                <a:gd name="T2" fmla="*/ 0 w 63"/>
                <a:gd name="T3" fmla="*/ 1 h 302"/>
                <a:gd name="T4" fmla="*/ 0 w 63"/>
                <a:gd name="T5" fmla="*/ 1 h 302"/>
                <a:gd name="T6" fmla="*/ 0 w 63"/>
                <a:gd name="T7" fmla="*/ 1 h 302"/>
                <a:gd name="T8" fmla="*/ 0 w 63"/>
                <a:gd name="T9" fmla="*/ 1 h 302"/>
                <a:gd name="T10" fmla="*/ 0 w 63"/>
                <a:gd name="T11" fmla="*/ 1 h 302"/>
                <a:gd name="T12" fmla="*/ 0 w 63"/>
                <a:gd name="T13" fmla="*/ 1 h 302"/>
                <a:gd name="T14" fmla="*/ 0 w 63"/>
                <a:gd name="T15" fmla="*/ 1 h 302"/>
                <a:gd name="T16" fmla="*/ 0 w 63"/>
                <a:gd name="T17" fmla="*/ 1 h 302"/>
                <a:gd name="T18" fmla="*/ 0 w 63"/>
                <a:gd name="T19" fmla="*/ 1 h 302"/>
                <a:gd name="T20" fmla="*/ 0 w 63"/>
                <a:gd name="T21" fmla="*/ 1 h 302"/>
                <a:gd name="T22" fmla="*/ 0 w 63"/>
                <a:gd name="T23" fmla="*/ 1 h 302"/>
                <a:gd name="T24" fmla="*/ 0 w 63"/>
                <a:gd name="T25" fmla="*/ 1 h 302"/>
                <a:gd name="T26" fmla="*/ 0 w 63"/>
                <a:gd name="T27" fmla="*/ 1 h 302"/>
                <a:gd name="T28" fmla="*/ 0 w 63"/>
                <a:gd name="T29" fmla="*/ 1 h 302"/>
                <a:gd name="T30" fmla="*/ 0 w 63"/>
                <a:gd name="T31" fmla="*/ 1 h 302"/>
                <a:gd name="T32" fmla="*/ 0 w 63"/>
                <a:gd name="T33" fmla="*/ 1 h 302"/>
                <a:gd name="T34" fmla="*/ 0 w 63"/>
                <a:gd name="T35" fmla="*/ 1 h 302"/>
                <a:gd name="T36" fmla="*/ 0 w 63"/>
                <a:gd name="T37" fmla="*/ 0 h 302"/>
                <a:gd name="T38" fmla="*/ 0 w 63"/>
                <a:gd name="T39" fmla="*/ 1 h 302"/>
                <a:gd name="T40" fmla="*/ 0 w 63"/>
                <a:gd name="T41" fmla="*/ 1 h 302"/>
                <a:gd name="T42" fmla="*/ 0 w 63"/>
                <a:gd name="T43" fmla="*/ 1 h 302"/>
                <a:gd name="T44" fmla="*/ 0 w 63"/>
                <a:gd name="T45" fmla="*/ 1 h 302"/>
                <a:gd name="T46" fmla="*/ 0 w 63"/>
                <a:gd name="T47" fmla="*/ 1 h 302"/>
                <a:gd name="T48" fmla="*/ 0 w 63"/>
                <a:gd name="T49" fmla="*/ 1 h 302"/>
                <a:gd name="T50" fmla="*/ 0 w 63"/>
                <a:gd name="T51" fmla="*/ 1 h 302"/>
                <a:gd name="T52" fmla="*/ 0 w 63"/>
                <a:gd name="T53" fmla="*/ 1 h 302"/>
                <a:gd name="T54" fmla="*/ 0 w 63"/>
                <a:gd name="T55" fmla="*/ 1 h 302"/>
                <a:gd name="T56" fmla="*/ 0 w 63"/>
                <a:gd name="T57" fmla="*/ 1 h 302"/>
                <a:gd name="T58" fmla="*/ 0 w 63"/>
                <a:gd name="T59" fmla="*/ 1 h 302"/>
                <a:gd name="T60" fmla="*/ 0 w 63"/>
                <a:gd name="T61" fmla="*/ 1 h 302"/>
                <a:gd name="T62" fmla="*/ 0 w 63"/>
                <a:gd name="T63" fmla="*/ 1 h 302"/>
                <a:gd name="T64" fmla="*/ 0 w 63"/>
                <a:gd name="T65" fmla="*/ 1 h 302"/>
                <a:gd name="T66" fmla="*/ 0 w 63"/>
                <a:gd name="T67" fmla="*/ 1 h 302"/>
                <a:gd name="T68" fmla="*/ 0 w 63"/>
                <a:gd name="T69" fmla="*/ 1 h 302"/>
                <a:gd name="T70" fmla="*/ 0 w 63"/>
                <a:gd name="T71" fmla="*/ 1 h 302"/>
                <a:gd name="T72" fmla="*/ 0 w 63"/>
                <a:gd name="T73" fmla="*/ 1 h 302"/>
                <a:gd name="T74" fmla="*/ 0 w 63"/>
                <a:gd name="T75" fmla="*/ 1 h 302"/>
                <a:gd name="T76" fmla="*/ 0 w 63"/>
                <a:gd name="T77" fmla="*/ 1 h 302"/>
                <a:gd name="T78" fmla="*/ 0 w 63"/>
                <a:gd name="T79" fmla="*/ 1 h 3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302"/>
                <a:gd name="T122" fmla="*/ 63 w 63"/>
                <a:gd name="T123" fmla="*/ 302 h 3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302">
                  <a:moveTo>
                    <a:pt x="4" y="301"/>
                  </a:moveTo>
                  <a:lnTo>
                    <a:pt x="12" y="297"/>
                  </a:lnTo>
                  <a:lnTo>
                    <a:pt x="13" y="277"/>
                  </a:lnTo>
                  <a:lnTo>
                    <a:pt x="15" y="258"/>
                  </a:lnTo>
                  <a:lnTo>
                    <a:pt x="16" y="239"/>
                  </a:lnTo>
                  <a:lnTo>
                    <a:pt x="18" y="220"/>
                  </a:lnTo>
                  <a:lnTo>
                    <a:pt x="19" y="202"/>
                  </a:lnTo>
                  <a:lnTo>
                    <a:pt x="21" y="185"/>
                  </a:lnTo>
                  <a:lnTo>
                    <a:pt x="24" y="166"/>
                  </a:lnTo>
                  <a:lnTo>
                    <a:pt x="25" y="149"/>
                  </a:lnTo>
                  <a:lnTo>
                    <a:pt x="28" y="131"/>
                  </a:lnTo>
                  <a:lnTo>
                    <a:pt x="31" y="113"/>
                  </a:lnTo>
                  <a:lnTo>
                    <a:pt x="34" y="96"/>
                  </a:lnTo>
                  <a:lnTo>
                    <a:pt x="39" y="78"/>
                  </a:lnTo>
                  <a:lnTo>
                    <a:pt x="43" y="59"/>
                  </a:lnTo>
                  <a:lnTo>
                    <a:pt x="49" y="41"/>
                  </a:lnTo>
                  <a:lnTo>
                    <a:pt x="55" y="21"/>
                  </a:lnTo>
                  <a:lnTo>
                    <a:pt x="63" y="2"/>
                  </a:lnTo>
                  <a:lnTo>
                    <a:pt x="51" y="0"/>
                  </a:lnTo>
                  <a:lnTo>
                    <a:pt x="43" y="19"/>
                  </a:lnTo>
                  <a:lnTo>
                    <a:pt x="37" y="39"/>
                  </a:lnTo>
                  <a:lnTo>
                    <a:pt x="31" y="57"/>
                  </a:lnTo>
                  <a:lnTo>
                    <a:pt x="27" y="75"/>
                  </a:lnTo>
                  <a:lnTo>
                    <a:pt x="22" y="94"/>
                  </a:lnTo>
                  <a:lnTo>
                    <a:pt x="19" y="113"/>
                  </a:lnTo>
                  <a:lnTo>
                    <a:pt x="16" y="131"/>
                  </a:lnTo>
                  <a:lnTo>
                    <a:pt x="13" y="149"/>
                  </a:lnTo>
                  <a:lnTo>
                    <a:pt x="12" y="166"/>
                  </a:lnTo>
                  <a:lnTo>
                    <a:pt x="9" y="185"/>
                  </a:lnTo>
                  <a:lnTo>
                    <a:pt x="7" y="202"/>
                  </a:lnTo>
                  <a:lnTo>
                    <a:pt x="6" y="220"/>
                  </a:lnTo>
                  <a:lnTo>
                    <a:pt x="4" y="239"/>
                  </a:lnTo>
                  <a:lnTo>
                    <a:pt x="3" y="258"/>
                  </a:lnTo>
                  <a:lnTo>
                    <a:pt x="1" y="277"/>
                  </a:lnTo>
                  <a:lnTo>
                    <a:pt x="0" y="297"/>
                  </a:lnTo>
                  <a:lnTo>
                    <a:pt x="7" y="293"/>
                  </a:lnTo>
                  <a:lnTo>
                    <a:pt x="4" y="301"/>
                  </a:lnTo>
                  <a:lnTo>
                    <a:pt x="12" y="302"/>
                  </a:lnTo>
                  <a:lnTo>
                    <a:pt x="12" y="297"/>
                  </a:lnTo>
                  <a:lnTo>
                    <a:pt x="4" y="3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1" name="Freeform 1644"/>
            <p:cNvSpPr>
              <a:spLocks/>
            </p:cNvSpPr>
            <p:nvPr/>
          </p:nvSpPr>
          <p:spPr bwMode="auto">
            <a:xfrm>
              <a:off x="1067" y="2447"/>
              <a:ext cx="8" cy="6"/>
            </a:xfrm>
            <a:custGeom>
              <a:avLst/>
              <a:gdLst>
                <a:gd name="T0" fmla="*/ 0 w 22"/>
                <a:gd name="T1" fmla="*/ 1 h 12"/>
                <a:gd name="T2" fmla="*/ 0 w 22"/>
                <a:gd name="T3" fmla="*/ 1 h 12"/>
                <a:gd name="T4" fmla="*/ 0 w 22"/>
                <a:gd name="T5" fmla="*/ 1 h 12"/>
                <a:gd name="T6" fmla="*/ 0 w 22"/>
                <a:gd name="T7" fmla="*/ 1 h 12"/>
                <a:gd name="T8" fmla="*/ 0 w 22"/>
                <a:gd name="T9" fmla="*/ 0 h 12"/>
                <a:gd name="T10" fmla="*/ 0 w 22"/>
                <a:gd name="T11" fmla="*/ 1 h 12"/>
                <a:gd name="T12" fmla="*/ 0 w 22"/>
                <a:gd name="T13" fmla="*/ 1 h 12"/>
                <a:gd name="T14" fmla="*/ 0 w 22"/>
                <a:gd name="T15" fmla="*/ 1 h 12"/>
                <a:gd name="T16" fmla="*/ 0 w 22"/>
                <a:gd name="T17" fmla="*/ 1 h 12"/>
                <a:gd name="T18" fmla="*/ 0 w 2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2"/>
                <a:gd name="T32" fmla="*/ 22 w 2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2">
                  <a:moveTo>
                    <a:pt x="0" y="6"/>
                  </a:moveTo>
                  <a:lnTo>
                    <a:pt x="4" y="9"/>
                  </a:lnTo>
                  <a:lnTo>
                    <a:pt x="19" y="12"/>
                  </a:lnTo>
                  <a:lnTo>
                    <a:pt x="22" y="4"/>
                  </a:lnTo>
                  <a:lnTo>
                    <a:pt x="7" y="0"/>
                  </a:lnTo>
                  <a:lnTo>
                    <a:pt x="12" y="4"/>
                  </a:lnTo>
                  <a:lnTo>
                    <a:pt x="0" y="6"/>
                  </a:lnTo>
                  <a:lnTo>
                    <a:pt x="0" y="8"/>
                  </a:lnTo>
                  <a:lnTo>
                    <a:pt x="4" y="9"/>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2" name="Freeform 1645"/>
            <p:cNvSpPr>
              <a:spLocks/>
            </p:cNvSpPr>
            <p:nvPr/>
          </p:nvSpPr>
          <p:spPr bwMode="auto">
            <a:xfrm>
              <a:off x="1035" y="2336"/>
              <a:ext cx="36" cy="113"/>
            </a:xfrm>
            <a:custGeom>
              <a:avLst/>
              <a:gdLst>
                <a:gd name="T0" fmla="*/ 0 w 108"/>
                <a:gd name="T1" fmla="*/ 0 h 227"/>
                <a:gd name="T2" fmla="*/ 0 w 108"/>
                <a:gd name="T3" fmla="*/ 0 h 227"/>
                <a:gd name="T4" fmla="*/ 0 w 108"/>
                <a:gd name="T5" fmla="*/ 0 h 227"/>
                <a:gd name="T6" fmla="*/ 0 w 108"/>
                <a:gd name="T7" fmla="*/ 0 h 227"/>
                <a:gd name="T8" fmla="*/ 0 w 108"/>
                <a:gd name="T9" fmla="*/ 0 h 227"/>
                <a:gd name="T10" fmla="*/ 0 w 108"/>
                <a:gd name="T11" fmla="*/ 0 h 227"/>
                <a:gd name="T12" fmla="*/ 0 w 108"/>
                <a:gd name="T13" fmla="*/ 0 h 227"/>
                <a:gd name="T14" fmla="*/ 0 w 108"/>
                <a:gd name="T15" fmla="*/ 0 h 227"/>
                <a:gd name="T16" fmla="*/ 0 w 108"/>
                <a:gd name="T17" fmla="*/ 0 h 227"/>
                <a:gd name="T18" fmla="*/ 0 w 108"/>
                <a:gd name="T19" fmla="*/ 0 h 227"/>
                <a:gd name="T20" fmla="*/ 0 w 108"/>
                <a:gd name="T21" fmla="*/ 0 h 227"/>
                <a:gd name="T22" fmla="*/ 0 w 108"/>
                <a:gd name="T23" fmla="*/ 0 h 227"/>
                <a:gd name="T24" fmla="*/ 0 w 108"/>
                <a:gd name="T25" fmla="*/ 0 h 227"/>
                <a:gd name="T26" fmla="*/ 0 w 108"/>
                <a:gd name="T27" fmla="*/ 0 h 227"/>
                <a:gd name="T28" fmla="*/ 0 w 108"/>
                <a:gd name="T29" fmla="*/ 0 h 227"/>
                <a:gd name="T30" fmla="*/ 0 w 108"/>
                <a:gd name="T31" fmla="*/ 0 h 227"/>
                <a:gd name="T32" fmla="*/ 0 w 108"/>
                <a:gd name="T33" fmla="*/ 0 h 227"/>
                <a:gd name="T34" fmla="*/ 0 w 108"/>
                <a:gd name="T35" fmla="*/ 0 h 227"/>
                <a:gd name="T36" fmla="*/ 0 w 108"/>
                <a:gd name="T37" fmla="*/ 0 h 227"/>
                <a:gd name="T38" fmla="*/ 0 w 108"/>
                <a:gd name="T39" fmla="*/ 0 h 227"/>
                <a:gd name="T40" fmla="*/ 0 w 108"/>
                <a:gd name="T41" fmla="*/ 0 h 227"/>
                <a:gd name="T42" fmla="*/ 0 w 108"/>
                <a:gd name="T43" fmla="*/ 0 h 227"/>
                <a:gd name="T44" fmla="*/ 0 w 108"/>
                <a:gd name="T45" fmla="*/ 0 h 227"/>
                <a:gd name="T46" fmla="*/ 0 w 108"/>
                <a:gd name="T47" fmla="*/ 0 h 227"/>
                <a:gd name="T48" fmla="*/ 0 w 108"/>
                <a:gd name="T49" fmla="*/ 0 h 227"/>
                <a:gd name="T50" fmla="*/ 0 w 108"/>
                <a:gd name="T51" fmla="*/ 0 h 227"/>
                <a:gd name="T52" fmla="*/ 0 w 108"/>
                <a:gd name="T53" fmla="*/ 0 h 227"/>
                <a:gd name="T54" fmla="*/ 0 w 108"/>
                <a:gd name="T55" fmla="*/ 0 h 227"/>
                <a:gd name="T56" fmla="*/ 0 w 108"/>
                <a:gd name="T57" fmla="*/ 0 h 227"/>
                <a:gd name="T58" fmla="*/ 0 w 108"/>
                <a:gd name="T59" fmla="*/ 0 h 227"/>
                <a:gd name="T60" fmla="*/ 0 w 108"/>
                <a:gd name="T61" fmla="*/ 0 h 227"/>
                <a:gd name="T62" fmla="*/ 0 w 108"/>
                <a:gd name="T63" fmla="*/ 0 h 227"/>
                <a:gd name="T64" fmla="*/ 0 w 108"/>
                <a:gd name="T65" fmla="*/ 0 h 227"/>
                <a:gd name="T66" fmla="*/ 0 w 108"/>
                <a:gd name="T67" fmla="*/ 0 h 227"/>
                <a:gd name="T68" fmla="*/ 0 w 108"/>
                <a:gd name="T69" fmla="*/ 0 h 227"/>
                <a:gd name="T70" fmla="*/ 0 w 108"/>
                <a:gd name="T71" fmla="*/ 0 h 227"/>
                <a:gd name="T72" fmla="*/ 0 w 108"/>
                <a:gd name="T73" fmla="*/ 0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
                <a:gd name="T112" fmla="*/ 0 h 227"/>
                <a:gd name="T113" fmla="*/ 108 w 108"/>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 h="227">
                  <a:moveTo>
                    <a:pt x="0" y="4"/>
                  </a:moveTo>
                  <a:lnTo>
                    <a:pt x="0" y="4"/>
                  </a:lnTo>
                  <a:lnTo>
                    <a:pt x="9" y="18"/>
                  </a:lnTo>
                  <a:lnTo>
                    <a:pt x="18" y="31"/>
                  </a:lnTo>
                  <a:lnTo>
                    <a:pt x="26" y="44"/>
                  </a:lnTo>
                  <a:lnTo>
                    <a:pt x="33" y="57"/>
                  </a:lnTo>
                  <a:lnTo>
                    <a:pt x="41" y="71"/>
                  </a:lnTo>
                  <a:lnTo>
                    <a:pt x="48" y="85"/>
                  </a:lnTo>
                  <a:lnTo>
                    <a:pt x="54" y="99"/>
                  </a:lnTo>
                  <a:lnTo>
                    <a:pt x="60" y="113"/>
                  </a:lnTo>
                  <a:lnTo>
                    <a:pt x="66" y="127"/>
                  </a:lnTo>
                  <a:lnTo>
                    <a:pt x="72" y="141"/>
                  </a:lnTo>
                  <a:lnTo>
                    <a:pt x="77" y="155"/>
                  </a:lnTo>
                  <a:lnTo>
                    <a:pt x="81" y="169"/>
                  </a:lnTo>
                  <a:lnTo>
                    <a:pt x="85" y="184"/>
                  </a:lnTo>
                  <a:lnTo>
                    <a:pt x="90" y="198"/>
                  </a:lnTo>
                  <a:lnTo>
                    <a:pt x="93" y="213"/>
                  </a:lnTo>
                  <a:lnTo>
                    <a:pt x="96" y="227"/>
                  </a:lnTo>
                  <a:lnTo>
                    <a:pt x="108" y="225"/>
                  </a:lnTo>
                  <a:lnTo>
                    <a:pt x="105" y="211"/>
                  </a:lnTo>
                  <a:lnTo>
                    <a:pt x="102" y="195"/>
                  </a:lnTo>
                  <a:lnTo>
                    <a:pt x="97" y="181"/>
                  </a:lnTo>
                  <a:lnTo>
                    <a:pt x="93" y="167"/>
                  </a:lnTo>
                  <a:lnTo>
                    <a:pt x="88" y="153"/>
                  </a:lnTo>
                  <a:lnTo>
                    <a:pt x="84" y="139"/>
                  </a:lnTo>
                  <a:lnTo>
                    <a:pt x="78" y="125"/>
                  </a:lnTo>
                  <a:lnTo>
                    <a:pt x="72" y="111"/>
                  </a:lnTo>
                  <a:lnTo>
                    <a:pt x="66" y="97"/>
                  </a:lnTo>
                  <a:lnTo>
                    <a:pt x="60" y="83"/>
                  </a:lnTo>
                  <a:lnTo>
                    <a:pt x="53" y="69"/>
                  </a:lnTo>
                  <a:lnTo>
                    <a:pt x="45" y="55"/>
                  </a:lnTo>
                  <a:lnTo>
                    <a:pt x="38" y="42"/>
                  </a:lnTo>
                  <a:lnTo>
                    <a:pt x="30" y="27"/>
                  </a:lnTo>
                  <a:lnTo>
                    <a:pt x="21" y="14"/>
                  </a:lnTo>
                  <a:lnTo>
                    <a:pt x="12"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3" name="Freeform 1646"/>
            <p:cNvSpPr>
              <a:spLocks/>
            </p:cNvSpPr>
            <p:nvPr/>
          </p:nvSpPr>
          <p:spPr bwMode="auto">
            <a:xfrm>
              <a:off x="1026" y="2318"/>
              <a:ext cx="13" cy="20"/>
            </a:xfrm>
            <a:custGeom>
              <a:avLst/>
              <a:gdLst>
                <a:gd name="T0" fmla="*/ 0 w 39"/>
                <a:gd name="T1" fmla="*/ 0 h 41"/>
                <a:gd name="T2" fmla="*/ 0 w 39"/>
                <a:gd name="T3" fmla="*/ 0 h 41"/>
                <a:gd name="T4" fmla="*/ 0 w 39"/>
                <a:gd name="T5" fmla="*/ 0 h 41"/>
                <a:gd name="T6" fmla="*/ 0 w 39"/>
                <a:gd name="T7" fmla="*/ 0 h 41"/>
                <a:gd name="T8" fmla="*/ 0 w 39"/>
                <a:gd name="T9" fmla="*/ 0 h 41"/>
                <a:gd name="T10" fmla="*/ 0 w 39"/>
                <a:gd name="T11" fmla="*/ 0 h 41"/>
                <a:gd name="T12" fmla="*/ 0 w 39"/>
                <a:gd name="T13" fmla="*/ 0 h 41"/>
                <a:gd name="T14" fmla="*/ 0 w 39"/>
                <a:gd name="T15" fmla="*/ 0 h 41"/>
                <a:gd name="T16" fmla="*/ 0 w 39"/>
                <a:gd name="T17" fmla="*/ 0 h 41"/>
                <a:gd name="T18" fmla="*/ 0 w 39"/>
                <a:gd name="T19" fmla="*/ 0 h 41"/>
                <a:gd name="T20" fmla="*/ 0 w 39"/>
                <a:gd name="T21" fmla="*/ 0 h 41"/>
                <a:gd name="T22" fmla="*/ 0 w 39"/>
                <a:gd name="T23" fmla="*/ 0 h 41"/>
                <a:gd name="T24" fmla="*/ 0 w 39"/>
                <a:gd name="T25" fmla="*/ 0 h 41"/>
                <a:gd name="T26" fmla="*/ 0 w 39"/>
                <a:gd name="T27" fmla="*/ 0 h 41"/>
                <a:gd name="T28" fmla="*/ 0 w 39"/>
                <a:gd name="T29" fmla="*/ 0 h 41"/>
                <a:gd name="T30" fmla="*/ 0 w 39"/>
                <a:gd name="T31" fmla="*/ 0 h 41"/>
                <a:gd name="T32" fmla="*/ 0 w 39"/>
                <a:gd name="T33" fmla="*/ 0 h 41"/>
                <a:gd name="T34" fmla="*/ 0 w 39"/>
                <a:gd name="T35" fmla="*/ 0 h 41"/>
                <a:gd name="T36" fmla="*/ 0 w 39"/>
                <a:gd name="T37" fmla="*/ 0 h 41"/>
                <a:gd name="T38" fmla="*/ 0 w 39"/>
                <a:gd name="T39" fmla="*/ 0 h 41"/>
                <a:gd name="T40" fmla="*/ 0 w 39"/>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41"/>
                <a:gd name="T65" fmla="*/ 39 w 39"/>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41">
                  <a:moveTo>
                    <a:pt x="0" y="4"/>
                  </a:moveTo>
                  <a:lnTo>
                    <a:pt x="0" y="4"/>
                  </a:lnTo>
                  <a:lnTo>
                    <a:pt x="3" y="9"/>
                  </a:lnTo>
                  <a:lnTo>
                    <a:pt x="8" y="14"/>
                  </a:lnTo>
                  <a:lnTo>
                    <a:pt x="12" y="19"/>
                  </a:lnTo>
                  <a:lnTo>
                    <a:pt x="14" y="23"/>
                  </a:lnTo>
                  <a:lnTo>
                    <a:pt x="18" y="28"/>
                  </a:lnTo>
                  <a:lnTo>
                    <a:pt x="23" y="33"/>
                  </a:lnTo>
                  <a:lnTo>
                    <a:pt x="24" y="37"/>
                  </a:lnTo>
                  <a:lnTo>
                    <a:pt x="27" y="41"/>
                  </a:lnTo>
                  <a:lnTo>
                    <a:pt x="39" y="37"/>
                  </a:lnTo>
                  <a:lnTo>
                    <a:pt x="36" y="33"/>
                  </a:lnTo>
                  <a:lnTo>
                    <a:pt x="32" y="28"/>
                  </a:lnTo>
                  <a:lnTo>
                    <a:pt x="27" y="24"/>
                  </a:lnTo>
                  <a:lnTo>
                    <a:pt x="26" y="19"/>
                  </a:lnTo>
                  <a:lnTo>
                    <a:pt x="21" y="14"/>
                  </a:lnTo>
                  <a:lnTo>
                    <a:pt x="17" y="10"/>
                  </a:lnTo>
                  <a:lnTo>
                    <a:pt x="15" y="4"/>
                  </a:lnTo>
                  <a:lnTo>
                    <a:pt x="12"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4" name="Freeform 1647"/>
            <p:cNvSpPr>
              <a:spLocks/>
            </p:cNvSpPr>
            <p:nvPr/>
          </p:nvSpPr>
          <p:spPr bwMode="auto">
            <a:xfrm>
              <a:off x="1013" y="2278"/>
              <a:ext cx="17" cy="42"/>
            </a:xfrm>
            <a:custGeom>
              <a:avLst/>
              <a:gdLst>
                <a:gd name="T0" fmla="*/ 0 w 52"/>
                <a:gd name="T1" fmla="*/ 0 h 84"/>
                <a:gd name="T2" fmla="*/ 0 w 52"/>
                <a:gd name="T3" fmla="*/ 0 h 84"/>
                <a:gd name="T4" fmla="*/ 0 w 52"/>
                <a:gd name="T5" fmla="*/ 1 h 84"/>
                <a:gd name="T6" fmla="*/ 0 w 52"/>
                <a:gd name="T7" fmla="*/ 1 h 84"/>
                <a:gd name="T8" fmla="*/ 0 w 52"/>
                <a:gd name="T9" fmla="*/ 1 h 84"/>
                <a:gd name="T10" fmla="*/ 0 w 52"/>
                <a:gd name="T11" fmla="*/ 1 h 84"/>
                <a:gd name="T12" fmla="*/ 0 w 52"/>
                <a:gd name="T13" fmla="*/ 1 h 84"/>
                <a:gd name="T14" fmla="*/ 0 w 52"/>
                <a:gd name="T15" fmla="*/ 1 h 84"/>
                <a:gd name="T16" fmla="*/ 0 w 52"/>
                <a:gd name="T17" fmla="*/ 1 h 84"/>
                <a:gd name="T18" fmla="*/ 0 w 52"/>
                <a:gd name="T19" fmla="*/ 1 h 84"/>
                <a:gd name="T20" fmla="*/ 0 w 52"/>
                <a:gd name="T21" fmla="*/ 1 h 84"/>
                <a:gd name="T22" fmla="*/ 0 w 52"/>
                <a:gd name="T23" fmla="*/ 1 h 84"/>
                <a:gd name="T24" fmla="*/ 0 w 52"/>
                <a:gd name="T25" fmla="*/ 1 h 84"/>
                <a:gd name="T26" fmla="*/ 0 w 52"/>
                <a:gd name="T27" fmla="*/ 1 h 84"/>
                <a:gd name="T28" fmla="*/ 0 w 52"/>
                <a:gd name="T29" fmla="*/ 1 h 84"/>
                <a:gd name="T30" fmla="*/ 0 w 52"/>
                <a:gd name="T31" fmla="*/ 1 h 84"/>
                <a:gd name="T32" fmla="*/ 0 w 52"/>
                <a:gd name="T33" fmla="*/ 1 h 84"/>
                <a:gd name="T34" fmla="*/ 0 w 52"/>
                <a:gd name="T35" fmla="*/ 1 h 84"/>
                <a:gd name="T36" fmla="*/ 0 w 52"/>
                <a:gd name="T37" fmla="*/ 0 h 84"/>
                <a:gd name="T38" fmla="*/ 0 w 52"/>
                <a:gd name="T39" fmla="*/ 0 h 84"/>
                <a:gd name="T40" fmla="*/ 0 w 52"/>
                <a:gd name="T41" fmla="*/ 0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84"/>
                <a:gd name="T65" fmla="*/ 52 w 52"/>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84">
                  <a:moveTo>
                    <a:pt x="12" y="0"/>
                  </a:moveTo>
                  <a:lnTo>
                    <a:pt x="0" y="0"/>
                  </a:lnTo>
                  <a:lnTo>
                    <a:pt x="1" y="13"/>
                  </a:lnTo>
                  <a:lnTo>
                    <a:pt x="4" y="24"/>
                  </a:lnTo>
                  <a:lnTo>
                    <a:pt x="9" y="34"/>
                  </a:lnTo>
                  <a:lnTo>
                    <a:pt x="13" y="46"/>
                  </a:lnTo>
                  <a:lnTo>
                    <a:pt x="21" y="55"/>
                  </a:lnTo>
                  <a:lnTo>
                    <a:pt x="27" y="65"/>
                  </a:lnTo>
                  <a:lnTo>
                    <a:pt x="34" y="75"/>
                  </a:lnTo>
                  <a:lnTo>
                    <a:pt x="40" y="84"/>
                  </a:lnTo>
                  <a:lnTo>
                    <a:pt x="52" y="80"/>
                  </a:lnTo>
                  <a:lnTo>
                    <a:pt x="46" y="70"/>
                  </a:lnTo>
                  <a:lnTo>
                    <a:pt x="39" y="61"/>
                  </a:lnTo>
                  <a:lnTo>
                    <a:pt x="33" y="51"/>
                  </a:lnTo>
                  <a:lnTo>
                    <a:pt x="25" y="41"/>
                  </a:lnTo>
                  <a:lnTo>
                    <a:pt x="21" y="32"/>
                  </a:lnTo>
                  <a:lnTo>
                    <a:pt x="16" y="22"/>
                  </a:lnTo>
                  <a:lnTo>
                    <a:pt x="13" y="11"/>
                  </a:lnTo>
                  <a:lnTo>
                    <a:pt x="12" y="0"/>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5" name="Freeform 1648"/>
            <p:cNvSpPr>
              <a:spLocks/>
            </p:cNvSpPr>
            <p:nvPr/>
          </p:nvSpPr>
          <p:spPr bwMode="auto">
            <a:xfrm>
              <a:off x="1013" y="2278"/>
              <a:ext cx="25" cy="16"/>
            </a:xfrm>
            <a:custGeom>
              <a:avLst/>
              <a:gdLst>
                <a:gd name="T0" fmla="*/ 0 w 76"/>
                <a:gd name="T1" fmla="*/ 0 h 34"/>
                <a:gd name="T2" fmla="*/ 0 w 76"/>
                <a:gd name="T3" fmla="*/ 0 h 34"/>
                <a:gd name="T4" fmla="*/ 0 w 76"/>
                <a:gd name="T5" fmla="*/ 0 h 34"/>
                <a:gd name="T6" fmla="*/ 0 w 76"/>
                <a:gd name="T7" fmla="*/ 0 h 34"/>
                <a:gd name="T8" fmla="*/ 0 w 76"/>
                <a:gd name="T9" fmla="*/ 0 h 34"/>
                <a:gd name="T10" fmla="*/ 0 w 76"/>
                <a:gd name="T11" fmla="*/ 0 h 34"/>
                <a:gd name="T12" fmla="*/ 0 w 76"/>
                <a:gd name="T13" fmla="*/ 0 h 34"/>
                <a:gd name="T14" fmla="*/ 0 w 76"/>
                <a:gd name="T15" fmla="*/ 0 h 34"/>
                <a:gd name="T16" fmla="*/ 0 w 76"/>
                <a:gd name="T17" fmla="*/ 0 h 34"/>
                <a:gd name="T18" fmla="*/ 0 w 76"/>
                <a:gd name="T19" fmla="*/ 0 h 34"/>
                <a:gd name="T20" fmla="*/ 0 w 76"/>
                <a:gd name="T21" fmla="*/ 0 h 34"/>
                <a:gd name="T22" fmla="*/ 0 w 76"/>
                <a:gd name="T23" fmla="*/ 0 h 34"/>
                <a:gd name="T24" fmla="*/ 0 w 76"/>
                <a:gd name="T25" fmla="*/ 0 h 34"/>
                <a:gd name="T26" fmla="*/ 0 w 76"/>
                <a:gd name="T27" fmla="*/ 0 h 34"/>
                <a:gd name="T28" fmla="*/ 0 w 76"/>
                <a:gd name="T29" fmla="*/ 0 h 34"/>
                <a:gd name="T30" fmla="*/ 0 w 76"/>
                <a:gd name="T31" fmla="*/ 0 h 34"/>
                <a:gd name="T32" fmla="*/ 0 w 76"/>
                <a:gd name="T33" fmla="*/ 0 h 34"/>
                <a:gd name="T34" fmla="*/ 0 w 76"/>
                <a:gd name="T35" fmla="*/ 0 h 34"/>
                <a:gd name="T36" fmla="*/ 0 w 76"/>
                <a:gd name="T37" fmla="*/ 0 h 34"/>
                <a:gd name="T38" fmla="*/ 0 w 76"/>
                <a:gd name="T39" fmla="*/ 0 h 34"/>
                <a:gd name="T40" fmla="*/ 0 w 76"/>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34"/>
                <a:gd name="T65" fmla="*/ 76 w 76"/>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34">
                  <a:moveTo>
                    <a:pt x="76" y="27"/>
                  </a:moveTo>
                  <a:lnTo>
                    <a:pt x="76" y="27"/>
                  </a:lnTo>
                  <a:lnTo>
                    <a:pt x="64" y="23"/>
                  </a:lnTo>
                  <a:lnTo>
                    <a:pt x="54" y="21"/>
                  </a:lnTo>
                  <a:lnTo>
                    <a:pt x="43" y="20"/>
                  </a:lnTo>
                  <a:lnTo>
                    <a:pt x="33" y="19"/>
                  </a:lnTo>
                  <a:lnTo>
                    <a:pt x="24" y="16"/>
                  </a:lnTo>
                  <a:lnTo>
                    <a:pt x="18" y="13"/>
                  </a:lnTo>
                  <a:lnTo>
                    <a:pt x="13" y="9"/>
                  </a:lnTo>
                  <a:lnTo>
                    <a:pt x="12" y="0"/>
                  </a:lnTo>
                  <a:lnTo>
                    <a:pt x="0" y="0"/>
                  </a:lnTo>
                  <a:lnTo>
                    <a:pt x="1" y="11"/>
                  </a:lnTo>
                  <a:lnTo>
                    <a:pt x="9" y="20"/>
                  </a:lnTo>
                  <a:lnTo>
                    <a:pt x="18" y="25"/>
                  </a:lnTo>
                  <a:lnTo>
                    <a:pt x="30" y="27"/>
                  </a:lnTo>
                  <a:lnTo>
                    <a:pt x="40" y="28"/>
                  </a:lnTo>
                  <a:lnTo>
                    <a:pt x="51" y="29"/>
                  </a:lnTo>
                  <a:lnTo>
                    <a:pt x="61" y="32"/>
                  </a:lnTo>
                  <a:lnTo>
                    <a:pt x="70" y="34"/>
                  </a:lnTo>
                  <a:lnTo>
                    <a:pt x="7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6" name="Freeform 1649"/>
            <p:cNvSpPr>
              <a:spLocks/>
            </p:cNvSpPr>
            <p:nvPr/>
          </p:nvSpPr>
          <p:spPr bwMode="auto">
            <a:xfrm>
              <a:off x="1036" y="2291"/>
              <a:ext cx="12" cy="22"/>
            </a:xfrm>
            <a:custGeom>
              <a:avLst/>
              <a:gdLst>
                <a:gd name="T0" fmla="*/ 0 w 36"/>
                <a:gd name="T1" fmla="*/ 0 h 45"/>
                <a:gd name="T2" fmla="*/ 0 w 36"/>
                <a:gd name="T3" fmla="*/ 0 h 45"/>
                <a:gd name="T4" fmla="*/ 0 w 36"/>
                <a:gd name="T5" fmla="*/ 0 h 45"/>
                <a:gd name="T6" fmla="*/ 0 w 36"/>
                <a:gd name="T7" fmla="*/ 0 h 45"/>
                <a:gd name="T8" fmla="*/ 0 w 36"/>
                <a:gd name="T9" fmla="*/ 0 h 45"/>
                <a:gd name="T10" fmla="*/ 0 w 36"/>
                <a:gd name="T11" fmla="*/ 0 h 45"/>
                <a:gd name="T12" fmla="*/ 0 w 36"/>
                <a:gd name="T13" fmla="*/ 0 h 45"/>
                <a:gd name="T14" fmla="*/ 0 w 36"/>
                <a:gd name="T15" fmla="*/ 0 h 45"/>
                <a:gd name="T16" fmla="*/ 0 w 36"/>
                <a:gd name="T17" fmla="*/ 0 h 45"/>
                <a:gd name="T18" fmla="*/ 0 w 36"/>
                <a:gd name="T19" fmla="*/ 0 h 45"/>
                <a:gd name="T20" fmla="*/ 0 w 36"/>
                <a:gd name="T21" fmla="*/ 0 h 45"/>
                <a:gd name="T22" fmla="*/ 0 w 36"/>
                <a:gd name="T23" fmla="*/ 0 h 45"/>
                <a:gd name="T24" fmla="*/ 0 w 36"/>
                <a:gd name="T25" fmla="*/ 0 h 45"/>
                <a:gd name="T26" fmla="*/ 0 w 36"/>
                <a:gd name="T27" fmla="*/ 0 h 45"/>
                <a:gd name="T28" fmla="*/ 0 w 36"/>
                <a:gd name="T29" fmla="*/ 0 h 45"/>
                <a:gd name="T30" fmla="*/ 0 w 36"/>
                <a:gd name="T31" fmla="*/ 0 h 45"/>
                <a:gd name="T32" fmla="*/ 0 w 36"/>
                <a:gd name="T33" fmla="*/ 0 h 45"/>
                <a:gd name="T34" fmla="*/ 0 w 36"/>
                <a:gd name="T35" fmla="*/ 0 h 45"/>
                <a:gd name="T36" fmla="*/ 0 w 36"/>
                <a:gd name="T37" fmla="*/ 0 h 45"/>
                <a:gd name="T38" fmla="*/ 0 w 36"/>
                <a:gd name="T39" fmla="*/ 0 h 45"/>
                <a:gd name="T40" fmla="*/ 0 w 36"/>
                <a:gd name="T41" fmla="*/ 0 h 45"/>
                <a:gd name="T42" fmla="*/ 0 w 36"/>
                <a:gd name="T43" fmla="*/ 0 h 45"/>
                <a:gd name="T44" fmla="*/ 0 w 36"/>
                <a:gd name="T45" fmla="*/ 0 h 45"/>
                <a:gd name="T46" fmla="*/ 0 w 36"/>
                <a:gd name="T47" fmla="*/ 0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45"/>
                <a:gd name="T74" fmla="*/ 36 w 36"/>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45">
                  <a:moveTo>
                    <a:pt x="27" y="34"/>
                  </a:moveTo>
                  <a:lnTo>
                    <a:pt x="35" y="39"/>
                  </a:lnTo>
                  <a:lnTo>
                    <a:pt x="36" y="33"/>
                  </a:lnTo>
                  <a:lnTo>
                    <a:pt x="35" y="26"/>
                  </a:lnTo>
                  <a:lnTo>
                    <a:pt x="33" y="21"/>
                  </a:lnTo>
                  <a:lnTo>
                    <a:pt x="27" y="15"/>
                  </a:lnTo>
                  <a:lnTo>
                    <a:pt x="23" y="10"/>
                  </a:lnTo>
                  <a:lnTo>
                    <a:pt x="18" y="7"/>
                  </a:lnTo>
                  <a:lnTo>
                    <a:pt x="12" y="3"/>
                  </a:lnTo>
                  <a:lnTo>
                    <a:pt x="6" y="0"/>
                  </a:lnTo>
                  <a:lnTo>
                    <a:pt x="0" y="7"/>
                  </a:lnTo>
                  <a:lnTo>
                    <a:pt x="3" y="10"/>
                  </a:lnTo>
                  <a:lnTo>
                    <a:pt x="9" y="13"/>
                  </a:lnTo>
                  <a:lnTo>
                    <a:pt x="14" y="16"/>
                  </a:lnTo>
                  <a:lnTo>
                    <a:pt x="18" y="20"/>
                  </a:lnTo>
                  <a:lnTo>
                    <a:pt x="21" y="25"/>
                  </a:lnTo>
                  <a:lnTo>
                    <a:pt x="23" y="28"/>
                  </a:lnTo>
                  <a:lnTo>
                    <a:pt x="24" y="33"/>
                  </a:lnTo>
                  <a:lnTo>
                    <a:pt x="23" y="37"/>
                  </a:lnTo>
                  <a:lnTo>
                    <a:pt x="30" y="42"/>
                  </a:lnTo>
                  <a:lnTo>
                    <a:pt x="23" y="37"/>
                  </a:lnTo>
                  <a:lnTo>
                    <a:pt x="20" y="45"/>
                  </a:lnTo>
                  <a:lnTo>
                    <a:pt x="30" y="42"/>
                  </a:lnTo>
                  <a:lnTo>
                    <a:pt x="27"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7" name="Freeform 1650"/>
            <p:cNvSpPr>
              <a:spLocks/>
            </p:cNvSpPr>
            <p:nvPr/>
          </p:nvSpPr>
          <p:spPr bwMode="auto">
            <a:xfrm>
              <a:off x="1045" y="2217"/>
              <a:ext cx="50" cy="95"/>
            </a:xfrm>
            <a:custGeom>
              <a:avLst/>
              <a:gdLst>
                <a:gd name="T0" fmla="*/ 0 w 148"/>
                <a:gd name="T1" fmla="*/ 1 h 190"/>
                <a:gd name="T2" fmla="*/ 0 w 148"/>
                <a:gd name="T3" fmla="*/ 1 h 190"/>
                <a:gd name="T4" fmla="*/ 0 w 148"/>
                <a:gd name="T5" fmla="*/ 1 h 190"/>
                <a:gd name="T6" fmla="*/ 0 w 148"/>
                <a:gd name="T7" fmla="*/ 1 h 190"/>
                <a:gd name="T8" fmla="*/ 0 w 148"/>
                <a:gd name="T9" fmla="*/ 1 h 190"/>
                <a:gd name="T10" fmla="*/ 0 w 148"/>
                <a:gd name="T11" fmla="*/ 1 h 190"/>
                <a:gd name="T12" fmla="*/ 0 w 148"/>
                <a:gd name="T13" fmla="*/ 1 h 190"/>
                <a:gd name="T14" fmla="*/ 0 w 148"/>
                <a:gd name="T15" fmla="*/ 1 h 190"/>
                <a:gd name="T16" fmla="*/ 0 w 148"/>
                <a:gd name="T17" fmla="*/ 1 h 190"/>
                <a:gd name="T18" fmla="*/ 0 w 148"/>
                <a:gd name="T19" fmla="*/ 1 h 190"/>
                <a:gd name="T20" fmla="*/ 0 w 148"/>
                <a:gd name="T21" fmla="*/ 1 h 190"/>
                <a:gd name="T22" fmla="*/ 0 w 148"/>
                <a:gd name="T23" fmla="*/ 1 h 190"/>
                <a:gd name="T24" fmla="*/ 0 w 148"/>
                <a:gd name="T25" fmla="*/ 1 h 190"/>
                <a:gd name="T26" fmla="*/ 0 w 148"/>
                <a:gd name="T27" fmla="*/ 1 h 190"/>
                <a:gd name="T28" fmla="*/ 0 w 148"/>
                <a:gd name="T29" fmla="*/ 1 h 190"/>
                <a:gd name="T30" fmla="*/ 0 w 148"/>
                <a:gd name="T31" fmla="*/ 1 h 190"/>
                <a:gd name="T32" fmla="*/ 0 w 148"/>
                <a:gd name="T33" fmla="*/ 1 h 190"/>
                <a:gd name="T34" fmla="*/ 0 w 148"/>
                <a:gd name="T35" fmla="*/ 1 h 190"/>
                <a:gd name="T36" fmla="*/ 0 w 148"/>
                <a:gd name="T37" fmla="*/ 1 h 190"/>
                <a:gd name="T38" fmla="*/ 0 w 148"/>
                <a:gd name="T39" fmla="*/ 1 h 190"/>
                <a:gd name="T40" fmla="*/ 0 w 148"/>
                <a:gd name="T41" fmla="*/ 1 h 190"/>
                <a:gd name="T42" fmla="*/ 0 w 148"/>
                <a:gd name="T43" fmla="*/ 1 h 190"/>
                <a:gd name="T44" fmla="*/ 0 w 148"/>
                <a:gd name="T45" fmla="*/ 1 h 190"/>
                <a:gd name="T46" fmla="*/ 0 w 148"/>
                <a:gd name="T47" fmla="*/ 1 h 190"/>
                <a:gd name="T48" fmla="*/ 0 w 148"/>
                <a:gd name="T49" fmla="*/ 1 h 190"/>
                <a:gd name="T50" fmla="*/ 0 w 148"/>
                <a:gd name="T51" fmla="*/ 1 h 190"/>
                <a:gd name="T52" fmla="*/ 0 w 148"/>
                <a:gd name="T53" fmla="*/ 1 h 190"/>
                <a:gd name="T54" fmla="*/ 0 w 148"/>
                <a:gd name="T55" fmla="*/ 1 h 190"/>
                <a:gd name="T56" fmla="*/ 0 w 148"/>
                <a:gd name="T57" fmla="*/ 1 h 190"/>
                <a:gd name="T58" fmla="*/ 0 w 148"/>
                <a:gd name="T59" fmla="*/ 1 h 190"/>
                <a:gd name="T60" fmla="*/ 0 w 148"/>
                <a:gd name="T61" fmla="*/ 1 h 190"/>
                <a:gd name="T62" fmla="*/ 0 w 148"/>
                <a:gd name="T63" fmla="*/ 1 h 190"/>
                <a:gd name="T64" fmla="*/ 0 w 148"/>
                <a:gd name="T65" fmla="*/ 1 h 190"/>
                <a:gd name="T66" fmla="*/ 0 w 148"/>
                <a:gd name="T67" fmla="*/ 0 h 190"/>
                <a:gd name="T68" fmla="*/ 0 w 148"/>
                <a:gd name="T69" fmla="*/ 1 h 1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
                <a:gd name="T106" fmla="*/ 0 h 190"/>
                <a:gd name="T107" fmla="*/ 148 w 148"/>
                <a:gd name="T108" fmla="*/ 190 h 1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 h="190">
                  <a:moveTo>
                    <a:pt x="129" y="2"/>
                  </a:moveTo>
                  <a:lnTo>
                    <a:pt x="133" y="16"/>
                  </a:lnTo>
                  <a:lnTo>
                    <a:pt x="136" y="29"/>
                  </a:lnTo>
                  <a:lnTo>
                    <a:pt x="136" y="43"/>
                  </a:lnTo>
                  <a:lnTo>
                    <a:pt x="135" y="58"/>
                  </a:lnTo>
                  <a:lnTo>
                    <a:pt x="132" y="70"/>
                  </a:lnTo>
                  <a:lnTo>
                    <a:pt x="126" y="85"/>
                  </a:lnTo>
                  <a:lnTo>
                    <a:pt x="120" y="96"/>
                  </a:lnTo>
                  <a:lnTo>
                    <a:pt x="111" y="109"/>
                  </a:lnTo>
                  <a:lnTo>
                    <a:pt x="102" y="122"/>
                  </a:lnTo>
                  <a:lnTo>
                    <a:pt x="91" y="134"/>
                  </a:lnTo>
                  <a:lnTo>
                    <a:pt x="78" y="144"/>
                  </a:lnTo>
                  <a:lnTo>
                    <a:pt x="64" y="154"/>
                  </a:lnTo>
                  <a:lnTo>
                    <a:pt x="51" y="163"/>
                  </a:lnTo>
                  <a:lnTo>
                    <a:pt x="35" y="171"/>
                  </a:lnTo>
                  <a:lnTo>
                    <a:pt x="17" y="176"/>
                  </a:lnTo>
                  <a:lnTo>
                    <a:pt x="0" y="182"/>
                  </a:lnTo>
                  <a:lnTo>
                    <a:pt x="3" y="190"/>
                  </a:lnTo>
                  <a:lnTo>
                    <a:pt x="23" y="185"/>
                  </a:lnTo>
                  <a:lnTo>
                    <a:pt x="41" y="177"/>
                  </a:lnTo>
                  <a:lnTo>
                    <a:pt x="57" y="170"/>
                  </a:lnTo>
                  <a:lnTo>
                    <a:pt x="73" y="160"/>
                  </a:lnTo>
                  <a:lnTo>
                    <a:pt x="87" y="150"/>
                  </a:lnTo>
                  <a:lnTo>
                    <a:pt x="100" y="139"/>
                  </a:lnTo>
                  <a:lnTo>
                    <a:pt x="111" y="127"/>
                  </a:lnTo>
                  <a:lnTo>
                    <a:pt x="123" y="114"/>
                  </a:lnTo>
                  <a:lnTo>
                    <a:pt x="132" y="101"/>
                  </a:lnTo>
                  <a:lnTo>
                    <a:pt x="138" y="87"/>
                  </a:lnTo>
                  <a:lnTo>
                    <a:pt x="144" y="73"/>
                  </a:lnTo>
                  <a:lnTo>
                    <a:pt x="147" y="58"/>
                  </a:lnTo>
                  <a:lnTo>
                    <a:pt x="148" y="43"/>
                  </a:lnTo>
                  <a:lnTo>
                    <a:pt x="148" y="29"/>
                  </a:lnTo>
                  <a:lnTo>
                    <a:pt x="145" y="14"/>
                  </a:lnTo>
                  <a:lnTo>
                    <a:pt x="141" y="0"/>
                  </a:lnTo>
                  <a:lnTo>
                    <a:pt x="12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8" name="Freeform 1651"/>
            <p:cNvSpPr>
              <a:spLocks/>
            </p:cNvSpPr>
            <p:nvPr/>
          </p:nvSpPr>
          <p:spPr bwMode="auto">
            <a:xfrm>
              <a:off x="1088" y="2216"/>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3"/>
                  </a:moveTo>
                  <a:lnTo>
                    <a:pt x="9" y="0"/>
                  </a:lnTo>
                  <a:lnTo>
                    <a:pt x="4" y="0"/>
                  </a:lnTo>
                  <a:lnTo>
                    <a:pt x="1" y="2"/>
                  </a:lnTo>
                  <a:lnTo>
                    <a:pt x="0" y="5"/>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9" name="Freeform 1652"/>
            <p:cNvSpPr>
              <a:spLocks/>
            </p:cNvSpPr>
            <p:nvPr/>
          </p:nvSpPr>
          <p:spPr bwMode="auto">
            <a:xfrm>
              <a:off x="1040" y="2305"/>
              <a:ext cx="26" cy="33"/>
            </a:xfrm>
            <a:custGeom>
              <a:avLst/>
              <a:gdLst>
                <a:gd name="T0" fmla="*/ 0 w 78"/>
                <a:gd name="T1" fmla="*/ 1 h 66"/>
                <a:gd name="T2" fmla="*/ 0 w 78"/>
                <a:gd name="T3" fmla="*/ 1 h 66"/>
                <a:gd name="T4" fmla="*/ 0 w 78"/>
                <a:gd name="T5" fmla="*/ 1 h 66"/>
                <a:gd name="T6" fmla="*/ 0 w 78"/>
                <a:gd name="T7" fmla="*/ 1 h 66"/>
                <a:gd name="T8" fmla="*/ 0 w 78"/>
                <a:gd name="T9" fmla="*/ 1 h 66"/>
                <a:gd name="T10" fmla="*/ 0 w 78"/>
                <a:gd name="T11" fmla="*/ 1 h 66"/>
                <a:gd name="T12" fmla="*/ 0 w 78"/>
                <a:gd name="T13" fmla="*/ 1 h 66"/>
                <a:gd name="T14" fmla="*/ 0 w 78"/>
                <a:gd name="T15" fmla="*/ 1 h 66"/>
                <a:gd name="T16" fmla="*/ 0 w 78"/>
                <a:gd name="T17" fmla="*/ 1 h 66"/>
                <a:gd name="T18" fmla="*/ 0 w 78"/>
                <a:gd name="T19" fmla="*/ 1 h 66"/>
                <a:gd name="T20" fmla="*/ 0 w 78"/>
                <a:gd name="T21" fmla="*/ 1 h 66"/>
                <a:gd name="T22" fmla="*/ 0 w 78"/>
                <a:gd name="T23" fmla="*/ 1 h 66"/>
                <a:gd name="T24" fmla="*/ 0 w 78"/>
                <a:gd name="T25" fmla="*/ 0 h 66"/>
                <a:gd name="T26" fmla="*/ 0 w 78"/>
                <a:gd name="T27" fmla="*/ 0 h 66"/>
                <a:gd name="T28" fmla="*/ 0 w 78"/>
                <a:gd name="T29" fmla="*/ 1 h 66"/>
                <a:gd name="T30" fmla="*/ 0 w 78"/>
                <a:gd name="T31" fmla="*/ 1 h 66"/>
                <a:gd name="T32" fmla="*/ 0 w 78"/>
                <a:gd name="T33" fmla="*/ 1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66"/>
                <a:gd name="T53" fmla="*/ 78 w 78"/>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66">
                  <a:moveTo>
                    <a:pt x="14" y="2"/>
                  </a:moveTo>
                  <a:lnTo>
                    <a:pt x="0" y="12"/>
                  </a:lnTo>
                  <a:lnTo>
                    <a:pt x="30" y="66"/>
                  </a:lnTo>
                  <a:lnTo>
                    <a:pt x="63" y="66"/>
                  </a:lnTo>
                  <a:lnTo>
                    <a:pt x="78" y="34"/>
                  </a:lnTo>
                  <a:lnTo>
                    <a:pt x="76" y="30"/>
                  </a:lnTo>
                  <a:lnTo>
                    <a:pt x="76" y="27"/>
                  </a:lnTo>
                  <a:lnTo>
                    <a:pt x="75" y="23"/>
                  </a:lnTo>
                  <a:lnTo>
                    <a:pt x="72" y="18"/>
                  </a:lnTo>
                  <a:lnTo>
                    <a:pt x="69" y="12"/>
                  </a:lnTo>
                  <a:lnTo>
                    <a:pt x="66" y="8"/>
                  </a:lnTo>
                  <a:lnTo>
                    <a:pt x="60" y="3"/>
                  </a:lnTo>
                  <a:lnTo>
                    <a:pt x="53" y="0"/>
                  </a:lnTo>
                  <a:lnTo>
                    <a:pt x="47" y="0"/>
                  </a:lnTo>
                  <a:lnTo>
                    <a:pt x="33" y="1"/>
                  </a:lnTo>
                  <a:lnTo>
                    <a:pt x="20" y="2"/>
                  </a:lnTo>
                  <a:lnTo>
                    <a:pt x="14" y="2"/>
                  </a:lnTo>
                  <a:close/>
                </a:path>
              </a:pathLst>
            </a:custGeom>
            <a:solidFill>
              <a:srgbClr val="19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0" name="Freeform 1653"/>
            <p:cNvSpPr>
              <a:spLocks/>
            </p:cNvSpPr>
            <p:nvPr/>
          </p:nvSpPr>
          <p:spPr bwMode="auto">
            <a:xfrm>
              <a:off x="1038" y="2304"/>
              <a:ext cx="8" cy="8"/>
            </a:xfrm>
            <a:custGeom>
              <a:avLst/>
              <a:gdLst>
                <a:gd name="T0" fmla="*/ 0 w 25"/>
                <a:gd name="T1" fmla="*/ 1 h 16"/>
                <a:gd name="T2" fmla="*/ 0 w 25"/>
                <a:gd name="T3" fmla="*/ 1 h 16"/>
                <a:gd name="T4" fmla="*/ 0 w 25"/>
                <a:gd name="T5" fmla="*/ 1 h 16"/>
                <a:gd name="T6" fmla="*/ 0 w 25"/>
                <a:gd name="T7" fmla="*/ 0 h 16"/>
                <a:gd name="T8" fmla="*/ 0 w 25"/>
                <a:gd name="T9" fmla="*/ 1 h 16"/>
                <a:gd name="T10" fmla="*/ 0 w 25"/>
                <a:gd name="T11" fmla="*/ 1 h 16"/>
                <a:gd name="T12" fmla="*/ 0 w 25"/>
                <a:gd name="T13" fmla="*/ 1 h 16"/>
                <a:gd name="T14" fmla="*/ 0 w 25"/>
                <a:gd name="T15" fmla="*/ 1 h 16"/>
                <a:gd name="T16" fmla="*/ 0 w 25"/>
                <a:gd name="T17" fmla="*/ 1 h 16"/>
                <a:gd name="T18" fmla="*/ 0 w 25"/>
                <a:gd name="T19" fmla="*/ 1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6"/>
                <a:gd name="T32" fmla="*/ 25 w 2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6">
                  <a:moveTo>
                    <a:pt x="13" y="12"/>
                  </a:moveTo>
                  <a:lnTo>
                    <a:pt x="12" y="16"/>
                  </a:lnTo>
                  <a:lnTo>
                    <a:pt x="25" y="7"/>
                  </a:lnTo>
                  <a:lnTo>
                    <a:pt x="16" y="0"/>
                  </a:lnTo>
                  <a:lnTo>
                    <a:pt x="3" y="10"/>
                  </a:lnTo>
                  <a:lnTo>
                    <a:pt x="1" y="14"/>
                  </a:lnTo>
                  <a:lnTo>
                    <a:pt x="3" y="10"/>
                  </a:lnTo>
                  <a:lnTo>
                    <a:pt x="0" y="12"/>
                  </a:lnTo>
                  <a:lnTo>
                    <a:pt x="1" y="14"/>
                  </a:lnTo>
                  <a:lnTo>
                    <a:pt x="1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1" name="Freeform 1654"/>
            <p:cNvSpPr>
              <a:spLocks/>
            </p:cNvSpPr>
            <p:nvPr/>
          </p:nvSpPr>
          <p:spPr bwMode="auto">
            <a:xfrm>
              <a:off x="1038" y="2310"/>
              <a:ext cx="14" cy="30"/>
            </a:xfrm>
            <a:custGeom>
              <a:avLst/>
              <a:gdLst>
                <a:gd name="T0" fmla="*/ 0 w 42"/>
                <a:gd name="T1" fmla="*/ 1 h 59"/>
                <a:gd name="T2" fmla="*/ 0 w 42"/>
                <a:gd name="T3" fmla="*/ 1 h 59"/>
                <a:gd name="T4" fmla="*/ 0 w 42"/>
                <a:gd name="T5" fmla="*/ 0 h 59"/>
                <a:gd name="T6" fmla="*/ 0 w 42"/>
                <a:gd name="T7" fmla="*/ 1 h 59"/>
                <a:gd name="T8" fmla="*/ 0 w 42"/>
                <a:gd name="T9" fmla="*/ 1 h 59"/>
                <a:gd name="T10" fmla="*/ 0 w 42"/>
                <a:gd name="T11" fmla="*/ 1 h 59"/>
                <a:gd name="T12" fmla="*/ 0 w 42"/>
                <a:gd name="T13" fmla="*/ 1 h 59"/>
                <a:gd name="T14" fmla="*/ 0 w 42"/>
                <a:gd name="T15" fmla="*/ 1 h 59"/>
                <a:gd name="T16" fmla="*/ 0 w 42"/>
                <a:gd name="T17" fmla="*/ 1 h 59"/>
                <a:gd name="T18" fmla="*/ 0 w 42"/>
                <a:gd name="T19" fmla="*/ 1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59"/>
                <a:gd name="T32" fmla="*/ 42 w 42"/>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59">
                  <a:moveTo>
                    <a:pt x="36" y="51"/>
                  </a:moveTo>
                  <a:lnTo>
                    <a:pt x="42" y="54"/>
                  </a:lnTo>
                  <a:lnTo>
                    <a:pt x="12" y="0"/>
                  </a:lnTo>
                  <a:lnTo>
                    <a:pt x="0" y="2"/>
                  </a:lnTo>
                  <a:lnTo>
                    <a:pt x="30" y="56"/>
                  </a:lnTo>
                  <a:lnTo>
                    <a:pt x="36" y="59"/>
                  </a:lnTo>
                  <a:lnTo>
                    <a:pt x="30" y="56"/>
                  </a:lnTo>
                  <a:lnTo>
                    <a:pt x="32" y="59"/>
                  </a:lnTo>
                  <a:lnTo>
                    <a:pt x="36" y="59"/>
                  </a:lnTo>
                  <a:lnTo>
                    <a:pt x="36"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2" name="Freeform 1655"/>
            <p:cNvSpPr>
              <a:spLocks/>
            </p:cNvSpPr>
            <p:nvPr/>
          </p:nvSpPr>
          <p:spPr bwMode="auto">
            <a:xfrm>
              <a:off x="1050" y="2335"/>
              <a:ext cx="13" cy="5"/>
            </a:xfrm>
            <a:custGeom>
              <a:avLst/>
              <a:gdLst>
                <a:gd name="T0" fmla="*/ 0 w 39"/>
                <a:gd name="T1" fmla="*/ 1 h 8"/>
                <a:gd name="T2" fmla="*/ 0 w 39"/>
                <a:gd name="T3" fmla="*/ 0 h 8"/>
                <a:gd name="T4" fmla="*/ 0 w 39"/>
                <a:gd name="T5" fmla="*/ 0 h 8"/>
                <a:gd name="T6" fmla="*/ 0 w 39"/>
                <a:gd name="T7" fmla="*/ 1 h 8"/>
                <a:gd name="T8" fmla="*/ 0 w 39"/>
                <a:gd name="T9" fmla="*/ 1 h 8"/>
                <a:gd name="T10" fmla="*/ 0 w 39"/>
                <a:gd name="T11" fmla="*/ 1 h 8"/>
                <a:gd name="T12" fmla="*/ 0 w 39"/>
                <a:gd name="T13" fmla="*/ 1 h 8"/>
                <a:gd name="T14" fmla="*/ 0 w 39"/>
                <a:gd name="T15" fmla="*/ 1 h 8"/>
                <a:gd name="T16" fmla="*/ 0 w 39"/>
                <a:gd name="T17" fmla="*/ 1 h 8"/>
                <a:gd name="T18" fmla="*/ 0 w 39"/>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8"/>
                <a:gd name="T32" fmla="*/ 39 w 39"/>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8">
                  <a:moveTo>
                    <a:pt x="27" y="3"/>
                  </a:moveTo>
                  <a:lnTo>
                    <a:pt x="33" y="0"/>
                  </a:lnTo>
                  <a:lnTo>
                    <a:pt x="0" y="0"/>
                  </a:lnTo>
                  <a:lnTo>
                    <a:pt x="0" y="8"/>
                  </a:lnTo>
                  <a:lnTo>
                    <a:pt x="33" y="8"/>
                  </a:lnTo>
                  <a:lnTo>
                    <a:pt x="39" y="5"/>
                  </a:lnTo>
                  <a:lnTo>
                    <a:pt x="33" y="8"/>
                  </a:lnTo>
                  <a:lnTo>
                    <a:pt x="37" y="8"/>
                  </a:lnTo>
                  <a:lnTo>
                    <a:pt x="39" y="5"/>
                  </a:lnTo>
                  <a:lnTo>
                    <a:pt x="2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3" name="Freeform 1656"/>
            <p:cNvSpPr>
              <a:spLocks/>
            </p:cNvSpPr>
            <p:nvPr/>
          </p:nvSpPr>
          <p:spPr bwMode="auto">
            <a:xfrm>
              <a:off x="1059" y="2321"/>
              <a:ext cx="9" cy="17"/>
            </a:xfrm>
            <a:custGeom>
              <a:avLst/>
              <a:gdLst>
                <a:gd name="T0" fmla="*/ 0 w 27"/>
                <a:gd name="T1" fmla="*/ 1 h 34"/>
                <a:gd name="T2" fmla="*/ 0 w 27"/>
                <a:gd name="T3" fmla="*/ 0 h 34"/>
                <a:gd name="T4" fmla="*/ 0 w 27"/>
                <a:gd name="T5" fmla="*/ 1 h 34"/>
                <a:gd name="T6" fmla="*/ 0 w 27"/>
                <a:gd name="T7" fmla="*/ 1 h 34"/>
                <a:gd name="T8" fmla="*/ 0 w 27"/>
                <a:gd name="T9" fmla="*/ 1 h 34"/>
                <a:gd name="T10" fmla="*/ 0 w 27"/>
                <a:gd name="T11" fmla="*/ 0 h 34"/>
                <a:gd name="T12" fmla="*/ 0 w 27"/>
                <a:gd name="T13" fmla="*/ 1 h 34"/>
                <a:gd name="T14" fmla="*/ 0 w 27"/>
                <a:gd name="T15" fmla="*/ 1 h 34"/>
                <a:gd name="T16" fmla="*/ 0 w 27"/>
                <a:gd name="T17" fmla="*/ 0 h 34"/>
                <a:gd name="T18" fmla="*/ 0 w 27"/>
                <a:gd name="T19" fmla="*/ 1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4"/>
                <a:gd name="T32" fmla="*/ 27 w 27"/>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4">
                  <a:moveTo>
                    <a:pt x="15" y="2"/>
                  </a:moveTo>
                  <a:lnTo>
                    <a:pt x="15" y="0"/>
                  </a:lnTo>
                  <a:lnTo>
                    <a:pt x="0" y="32"/>
                  </a:lnTo>
                  <a:lnTo>
                    <a:pt x="12" y="34"/>
                  </a:lnTo>
                  <a:lnTo>
                    <a:pt x="27" y="2"/>
                  </a:lnTo>
                  <a:lnTo>
                    <a:pt x="27" y="0"/>
                  </a:lnTo>
                  <a:lnTo>
                    <a:pt x="27" y="2"/>
                  </a:lnTo>
                  <a:lnTo>
                    <a:pt x="27" y="1"/>
                  </a:lnTo>
                  <a:lnTo>
                    <a:pt x="27" y="0"/>
                  </a:lnTo>
                  <a:lnTo>
                    <a:pt x="1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4" name="Freeform 1657"/>
            <p:cNvSpPr>
              <a:spLocks/>
            </p:cNvSpPr>
            <p:nvPr/>
          </p:nvSpPr>
          <p:spPr bwMode="auto">
            <a:xfrm>
              <a:off x="1056" y="2302"/>
              <a:ext cx="12" cy="20"/>
            </a:xfrm>
            <a:custGeom>
              <a:avLst/>
              <a:gdLst>
                <a:gd name="T0" fmla="*/ 0 w 36"/>
                <a:gd name="T1" fmla="*/ 1 h 39"/>
                <a:gd name="T2" fmla="*/ 0 w 36"/>
                <a:gd name="T3" fmla="*/ 1 h 39"/>
                <a:gd name="T4" fmla="*/ 0 w 36"/>
                <a:gd name="T5" fmla="*/ 1 h 39"/>
                <a:gd name="T6" fmla="*/ 0 w 36"/>
                <a:gd name="T7" fmla="*/ 1 h 39"/>
                <a:gd name="T8" fmla="*/ 0 w 36"/>
                <a:gd name="T9" fmla="*/ 1 h 39"/>
                <a:gd name="T10" fmla="*/ 0 w 36"/>
                <a:gd name="T11" fmla="*/ 1 h 39"/>
                <a:gd name="T12" fmla="*/ 0 w 36"/>
                <a:gd name="T13" fmla="*/ 1 h 39"/>
                <a:gd name="T14" fmla="*/ 0 w 36"/>
                <a:gd name="T15" fmla="*/ 1 h 39"/>
                <a:gd name="T16" fmla="*/ 0 w 36"/>
                <a:gd name="T17" fmla="*/ 1 h 39"/>
                <a:gd name="T18" fmla="*/ 0 w 36"/>
                <a:gd name="T19" fmla="*/ 1 h 39"/>
                <a:gd name="T20" fmla="*/ 0 w 36"/>
                <a:gd name="T21" fmla="*/ 1 h 39"/>
                <a:gd name="T22" fmla="*/ 0 w 36"/>
                <a:gd name="T23" fmla="*/ 1 h 39"/>
                <a:gd name="T24" fmla="*/ 0 w 36"/>
                <a:gd name="T25" fmla="*/ 1 h 39"/>
                <a:gd name="T26" fmla="*/ 0 w 36"/>
                <a:gd name="T27" fmla="*/ 1 h 39"/>
                <a:gd name="T28" fmla="*/ 0 w 36"/>
                <a:gd name="T29" fmla="*/ 1 h 39"/>
                <a:gd name="T30" fmla="*/ 0 w 36"/>
                <a:gd name="T31" fmla="*/ 1 h 39"/>
                <a:gd name="T32" fmla="*/ 0 w 36"/>
                <a:gd name="T33" fmla="*/ 1 h 39"/>
                <a:gd name="T34" fmla="*/ 0 w 36"/>
                <a:gd name="T35" fmla="*/ 1 h 39"/>
                <a:gd name="T36" fmla="*/ 0 w 36"/>
                <a:gd name="T37" fmla="*/ 0 h 39"/>
                <a:gd name="T38" fmla="*/ 0 w 36"/>
                <a:gd name="T39" fmla="*/ 1 h 39"/>
                <a:gd name="T40" fmla="*/ 0 w 36"/>
                <a:gd name="T41" fmla="*/ 1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39"/>
                <a:gd name="T65" fmla="*/ 36 w 3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39">
                  <a:moveTo>
                    <a:pt x="0" y="7"/>
                  </a:moveTo>
                  <a:lnTo>
                    <a:pt x="3" y="9"/>
                  </a:lnTo>
                  <a:lnTo>
                    <a:pt x="9" y="11"/>
                  </a:lnTo>
                  <a:lnTo>
                    <a:pt x="14" y="14"/>
                  </a:lnTo>
                  <a:lnTo>
                    <a:pt x="15" y="18"/>
                  </a:lnTo>
                  <a:lnTo>
                    <a:pt x="18" y="23"/>
                  </a:lnTo>
                  <a:lnTo>
                    <a:pt x="21" y="28"/>
                  </a:lnTo>
                  <a:lnTo>
                    <a:pt x="22" y="32"/>
                  </a:lnTo>
                  <a:lnTo>
                    <a:pt x="22" y="36"/>
                  </a:lnTo>
                  <a:lnTo>
                    <a:pt x="24" y="39"/>
                  </a:lnTo>
                  <a:lnTo>
                    <a:pt x="36" y="37"/>
                  </a:lnTo>
                  <a:lnTo>
                    <a:pt x="34" y="33"/>
                  </a:lnTo>
                  <a:lnTo>
                    <a:pt x="34" y="30"/>
                  </a:lnTo>
                  <a:lnTo>
                    <a:pt x="33" y="26"/>
                  </a:lnTo>
                  <a:lnTo>
                    <a:pt x="30" y="20"/>
                  </a:lnTo>
                  <a:lnTo>
                    <a:pt x="27" y="14"/>
                  </a:lnTo>
                  <a:lnTo>
                    <a:pt x="22" y="10"/>
                  </a:lnTo>
                  <a:lnTo>
                    <a:pt x="15" y="4"/>
                  </a:lnTo>
                  <a:lnTo>
                    <a:pt x="6" y="0"/>
                  </a:lnTo>
                  <a:lnTo>
                    <a:pt x="9" y="1"/>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5" name="Freeform 1658"/>
            <p:cNvSpPr>
              <a:spLocks/>
            </p:cNvSpPr>
            <p:nvPr/>
          </p:nvSpPr>
          <p:spPr bwMode="auto">
            <a:xfrm>
              <a:off x="1043" y="2302"/>
              <a:ext cx="16" cy="6"/>
            </a:xfrm>
            <a:custGeom>
              <a:avLst/>
              <a:gdLst>
                <a:gd name="T0" fmla="*/ 0 w 48"/>
                <a:gd name="T1" fmla="*/ 1 h 11"/>
                <a:gd name="T2" fmla="*/ 0 w 48"/>
                <a:gd name="T3" fmla="*/ 1 h 11"/>
                <a:gd name="T4" fmla="*/ 0 w 48"/>
                <a:gd name="T5" fmla="*/ 1 h 11"/>
                <a:gd name="T6" fmla="*/ 0 w 48"/>
                <a:gd name="T7" fmla="*/ 1 h 11"/>
                <a:gd name="T8" fmla="*/ 0 w 48"/>
                <a:gd name="T9" fmla="*/ 1 h 11"/>
                <a:gd name="T10" fmla="*/ 0 w 48"/>
                <a:gd name="T11" fmla="*/ 1 h 11"/>
                <a:gd name="T12" fmla="*/ 0 w 48"/>
                <a:gd name="T13" fmla="*/ 1 h 11"/>
                <a:gd name="T14" fmla="*/ 0 w 48"/>
                <a:gd name="T15" fmla="*/ 0 h 11"/>
                <a:gd name="T16" fmla="*/ 0 w 48"/>
                <a:gd name="T17" fmla="*/ 1 h 11"/>
                <a:gd name="T18" fmla="*/ 0 w 48"/>
                <a:gd name="T19" fmla="*/ 1 h 11"/>
                <a:gd name="T20" fmla="*/ 0 w 48"/>
                <a:gd name="T21" fmla="*/ 1 h 11"/>
                <a:gd name="T22" fmla="*/ 0 w 48"/>
                <a:gd name="T23" fmla="*/ 1 h 11"/>
                <a:gd name="T24" fmla="*/ 0 w 48"/>
                <a:gd name="T25" fmla="*/ 1 h 11"/>
                <a:gd name="T26" fmla="*/ 0 w 48"/>
                <a:gd name="T27" fmla="*/ 1 h 11"/>
                <a:gd name="T28" fmla="*/ 0 w 48"/>
                <a:gd name="T29" fmla="*/ 1 h 11"/>
                <a:gd name="T30" fmla="*/ 0 w 48"/>
                <a:gd name="T31" fmla="*/ 1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11"/>
                <a:gd name="T50" fmla="*/ 48 w 48"/>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11">
                  <a:moveTo>
                    <a:pt x="9" y="10"/>
                  </a:moveTo>
                  <a:lnTo>
                    <a:pt x="5" y="11"/>
                  </a:lnTo>
                  <a:lnTo>
                    <a:pt x="11" y="11"/>
                  </a:lnTo>
                  <a:lnTo>
                    <a:pt x="24" y="10"/>
                  </a:lnTo>
                  <a:lnTo>
                    <a:pt x="38" y="9"/>
                  </a:lnTo>
                  <a:lnTo>
                    <a:pt x="39" y="7"/>
                  </a:lnTo>
                  <a:lnTo>
                    <a:pt x="48" y="1"/>
                  </a:lnTo>
                  <a:lnTo>
                    <a:pt x="38" y="0"/>
                  </a:lnTo>
                  <a:lnTo>
                    <a:pt x="24" y="1"/>
                  </a:lnTo>
                  <a:lnTo>
                    <a:pt x="11" y="2"/>
                  </a:lnTo>
                  <a:lnTo>
                    <a:pt x="5" y="2"/>
                  </a:lnTo>
                  <a:lnTo>
                    <a:pt x="0" y="3"/>
                  </a:lnTo>
                  <a:lnTo>
                    <a:pt x="5" y="2"/>
                  </a:lnTo>
                  <a:lnTo>
                    <a:pt x="2" y="2"/>
                  </a:lnTo>
                  <a:lnTo>
                    <a:pt x="0" y="3"/>
                  </a:lnTo>
                  <a:lnTo>
                    <a:pt x="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6" name="Freeform 1659"/>
            <p:cNvSpPr>
              <a:spLocks/>
            </p:cNvSpPr>
            <p:nvPr/>
          </p:nvSpPr>
          <p:spPr bwMode="auto">
            <a:xfrm>
              <a:off x="1051" y="2338"/>
              <a:ext cx="26" cy="113"/>
            </a:xfrm>
            <a:custGeom>
              <a:avLst/>
              <a:gdLst>
                <a:gd name="T0" fmla="*/ 0 w 77"/>
                <a:gd name="T1" fmla="*/ 0 h 227"/>
                <a:gd name="T2" fmla="*/ 0 w 77"/>
                <a:gd name="T3" fmla="*/ 0 h 227"/>
                <a:gd name="T4" fmla="*/ 0 w 77"/>
                <a:gd name="T5" fmla="*/ 0 h 227"/>
                <a:gd name="T6" fmla="*/ 0 w 77"/>
                <a:gd name="T7" fmla="*/ 0 h 227"/>
                <a:gd name="T8" fmla="*/ 0 w 77"/>
                <a:gd name="T9" fmla="*/ 0 h 227"/>
                <a:gd name="T10" fmla="*/ 0 w 77"/>
                <a:gd name="T11" fmla="*/ 0 h 227"/>
                <a:gd name="T12" fmla="*/ 0 w 77"/>
                <a:gd name="T13" fmla="*/ 0 h 227"/>
                <a:gd name="T14" fmla="*/ 0 w 77"/>
                <a:gd name="T15" fmla="*/ 0 h 227"/>
                <a:gd name="T16" fmla="*/ 0 w 77"/>
                <a:gd name="T17" fmla="*/ 0 h 227"/>
                <a:gd name="T18" fmla="*/ 0 w 77"/>
                <a:gd name="T19" fmla="*/ 0 h 227"/>
                <a:gd name="T20" fmla="*/ 0 w 77"/>
                <a:gd name="T21" fmla="*/ 0 h 227"/>
                <a:gd name="T22" fmla="*/ 0 w 77"/>
                <a:gd name="T23" fmla="*/ 0 h 227"/>
                <a:gd name="T24" fmla="*/ 0 w 77"/>
                <a:gd name="T25" fmla="*/ 0 h 227"/>
                <a:gd name="T26" fmla="*/ 0 w 77"/>
                <a:gd name="T27" fmla="*/ 0 h 227"/>
                <a:gd name="T28" fmla="*/ 0 w 77"/>
                <a:gd name="T29" fmla="*/ 0 h 227"/>
                <a:gd name="T30" fmla="*/ 0 w 77"/>
                <a:gd name="T31" fmla="*/ 0 h 227"/>
                <a:gd name="T32" fmla="*/ 0 w 77"/>
                <a:gd name="T33" fmla="*/ 0 h 227"/>
                <a:gd name="T34" fmla="*/ 0 w 77"/>
                <a:gd name="T35" fmla="*/ 0 h 227"/>
                <a:gd name="T36" fmla="*/ 0 w 77"/>
                <a:gd name="T37" fmla="*/ 0 h 227"/>
                <a:gd name="T38" fmla="*/ 0 w 77"/>
                <a:gd name="T39" fmla="*/ 0 h 227"/>
                <a:gd name="T40" fmla="*/ 0 w 77"/>
                <a:gd name="T41" fmla="*/ 0 h 227"/>
                <a:gd name="T42" fmla="*/ 0 w 77"/>
                <a:gd name="T43" fmla="*/ 0 h 227"/>
                <a:gd name="T44" fmla="*/ 0 w 77"/>
                <a:gd name="T45" fmla="*/ 0 h 227"/>
                <a:gd name="T46" fmla="*/ 0 w 77"/>
                <a:gd name="T47" fmla="*/ 0 h 227"/>
                <a:gd name="T48" fmla="*/ 0 w 77"/>
                <a:gd name="T49" fmla="*/ 0 h 227"/>
                <a:gd name="T50" fmla="*/ 0 w 77"/>
                <a:gd name="T51" fmla="*/ 0 h 227"/>
                <a:gd name="T52" fmla="*/ 0 w 77"/>
                <a:gd name="T53" fmla="*/ 0 h 227"/>
                <a:gd name="T54" fmla="*/ 0 w 77"/>
                <a:gd name="T55" fmla="*/ 0 h 227"/>
                <a:gd name="T56" fmla="*/ 0 w 77"/>
                <a:gd name="T57" fmla="*/ 0 h 227"/>
                <a:gd name="T58" fmla="*/ 0 w 77"/>
                <a:gd name="T59" fmla="*/ 0 h 227"/>
                <a:gd name="T60" fmla="*/ 0 w 77"/>
                <a:gd name="T61" fmla="*/ 0 h 227"/>
                <a:gd name="T62" fmla="*/ 0 w 77"/>
                <a:gd name="T63" fmla="*/ 0 h 227"/>
                <a:gd name="T64" fmla="*/ 0 w 77"/>
                <a:gd name="T65" fmla="*/ 0 h 227"/>
                <a:gd name="T66" fmla="*/ 0 w 77"/>
                <a:gd name="T67" fmla="*/ 0 h 227"/>
                <a:gd name="T68" fmla="*/ 0 w 77"/>
                <a:gd name="T69" fmla="*/ 0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7"/>
                <a:gd name="T106" fmla="*/ 0 h 227"/>
                <a:gd name="T107" fmla="*/ 77 w 77"/>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7" h="227">
                  <a:moveTo>
                    <a:pt x="1" y="0"/>
                  </a:moveTo>
                  <a:lnTo>
                    <a:pt x="31" y="0"/>
                  </a:lnTo>
                  <a:lnTo>
                    <a:pt x="38" y="24"/>
                  </a:lnTo>
                  <a:lnTo>
                    <a:pt x="46" y="46"/>
                  </a:lnTo>
                  <a:lnTo>
                    <a:pt x="53" y="67"/>
                  </a:lnTo>
                  <a:lnTo>
                    <a:pt x="61" y="85"/>
                  </a:lnTo>
                  <a:lnTo>
                    <a:pt x="67" y="102"/>
                  </a:lnTo>
                  <a:lnTo>
                    <a:pt x="73" y="114"/>
                  </a:lnTo>
                  <a:lnTo>
                    <a:pt x="76" y="121"/>
                  </a:lnTo>
                  <a:lnTo>
                    <a:pt x="77" y="124"/>
                  </a:lnTo>
                  <a:lnTo>
                    <a:pt x="74" y="158"/>
                  </a:lnTo>
                  <a:lnTo>
                    <a:pt x="71" y="183"/>
                  </a:lnTo>
                  <a:lnTo>
                    <a:pt x="70" y="201"/>
                  </a:lnTo>
                  <a:lnTo>
                    <a:pt x="70" y="213"/>
                  </a:lnTo>
                  <a:lnTo>
                    <a:pt x="70" y="221"/>
                  </a:lnTo>
                  <a:lnTo>
                    <a:pt x="70" y="224"/>
                  </a:lnTo>
                  <a:lnTo>
                    <a:pt x="70" y="226"/>
                  </a:lnTo>
                  <a:lnTo>
                    <a:pt x="58" y="227"/>
                  </a:lnTo>
                  <a:lnTo>
                    <a:pt x="50" y="197"/>
                  </a:lnTo>
                  <a:lnTo>
                    <a:pt x="43" y="171"/>
                  </a:lnTo>
                  <a:lnTo>
                    <a:pt x="35" y="148"/>
                  </a:lnTo>
                  <a:lnTo>
                    <a:pt x="28" y="129"/>
                  </a:lnTo>
                  <a:lnTo>
                    <a:pt x="22" y="115"/>
                  </a:lnTo>
                  <a:lnTo>
                    <a:pt x="18" y="104"/>
                  </a:lnTo>
                  <a:lnTo>
                    <a:pt x="15" y="97"/>
                  </a:lnTo>
                  <a:lnTo>
                    <a:pt x="13" y="95"/>
                  </a:lnTo>
                  <a:lnTo>
                    <a:pt x="7" y="73"/>
                  </a:lnTo>
                  <a:lnTo>
                    <a:pt x="4" y="53"/>
                  </a:lnTo>
                  <a:lnTo>
                    <a:pt x="1" y="37"/>
                  </a:lnTo>
                  <a:lnTo>
                    <a:pt x="1" y="23"/>
                  </a:lnTo>
                  <a:lnTo>
                    <a:pt x="0" y="13"/>
                  </a:lnTo>
                  <a:lnTo>
                    <a:pt x="1" y="6"/>
                  </a:lnTo>
                  <a:lnTo>
                    <a:pt x="1" y="1"/>
                  </a:lnTo>
                  <a:lnTo>
                    <a:pt x="1" y="0"/>
                  </a:lnTo>
                  <a:close/>
                </a:path>
              </a:pathLst>
            </a:custGeom>
            <a:solidFill>
              <a:srgbClr val="19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7" name="Freeform 1660"/>
            <p:cNvSpPr>
              <a:spLocks/>
            </p:cNvSpPr>
            <p:nvPr/>
          </p:nvSpPr>
          <p:spPr bwMode="auto">
            <a:xfrm>
              <a:off x="1051" y="2335"/>
              <a:ext cx="12" cy="5"/>
            </a:xfrm>
            <a:custGeom>
              <a:avLst/>
              <a:gdLst>
                <a:gd name="T0" fmla="*/ 0 w 36"/>
                <a:gd name="T1" fmla="*/ 1 h 8"/>
                <a:gd name="T2" fmla="*/ 0 w 36"/>
                <a:gd name="T3" fmla="*/ 0 h 8"/>
                <a:gd name="T4" fmla="*/ 0 w 36"/>
                <a:gd name="T5" fmla="*/ 0 h 8"/>
                <a:gd name="T6" fmla="*/ 0 w 36"/>
                <a:gd name="T7" fmla="*/ 1 h 8"/>
                <a:gd name="T8" fmla="*/ 0 w 36"/>
                <a:gd name="T9" fmla="*/ 1 h 8"/>
                <a:gd name="T10" fmla="*/ 0 w 36"/>
                <a:gd name="T11" fmla="*/ 1 h 8"/>
                <a:gd name="T12" fmla="*/ 0 w 36"/>
                <a:gd name="T13" fmla="*/ 1 h 8"/>
                <a:gd name="T14" fmla="*/ 0 w 36"/>
                <a:gd name="T15" fmla="*/ 0 h 8"/>
                <a:gd name="T16" fmla="*/ 0 w 36"/>
                <a:gd name="T17" fmla="*/ 0 h 8"/>
                <a:gd name="T18" fmla="*/ 0 w 36"/>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8"/>
                <a:gd name="T32" fmla="*/ 36 w 3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8">
                  <a:moveTo>
                    <a:pt x="36" y="3"/>
                  </a:moveTo>
                  <a:lnTo>
                    <a:pt x="30" y="0"/>
                  </a:lnTo>
                  <a:lnTo>
                    <a:pt x="0" y="0"/>
                  </a:lnTo>
                  <a:lnTo>
                    <a:pt x="0" y="8"/>
                  </a:lnTo>
                  <a:lnTo>
                    <a:pt x="30" y="8"/>
                  </a:lnTo>
                  <a:lnTo>
                    <a:pt x="24" y="5"/>
                  </a:lnTo>
                  <a:lnTo>
                    <a:pt x="36" y="3"/>
                  </a:lnTo>
                  <a:lnTo>
                    <a:pt x="34" y="0"/>
                  </a:lnTo>
                  <a:lnTo>
                    <a:pt x="30" y="0"/>
                  </a:lnTo>
                  <a:lnTo>
                    <a:pt x="3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 name="Freeform 1661"/>
            <p:cNvSpPr>
              <a:spLocks/>
            </p:cNvSpPr>
            <p:nvPr/>
          </p:nvSpPr>
          <p:spPr bwMode="auto">
            <a:xfrm>
              <a:off x="1059" y="2337"/>
              <a:ext cx="20" cy="63"/>
            </a:xfrm>
            <a:custGeom>
              <a:avLst/>
              <a:gdLst>
                <a:gd name="T0" fmla="*/ 0 w 58"/>
                <a:gd name="T1" fmla="*/ 1 h 126"/>
                <a:gd name="T2" fmla="*/ 0 w 58"/>
                <a:gd name="T3" fmla="*/ 1 h 126"/>
                <a:gd name="T4" fmla="*/ 0 w 58"/>
                <a:gd name="T5" fmla="*/ 1 h 126"/>
                <a:gd name="T6" fmla="*/ 0 w 58"/>
                <a:gd name="T7" fmla="*/ 1 h 126"/>
                <a:gd name="T8" fmla="*/ 0 w 58"/>
                <a:gd name="T9" fmla="*/ 1 h 126"/>
                <a:gd name="T10" fmla="*/ 0 w 58"/>
                <a:gd name="T11" fmla="*/ 1 h 126"/>
                <a:gd name="T12" fmla="*/ 0 w 58"/>
                <a:gd name="T13" fmla="*/ 1 h 126"/>
                <a:gd name="T14" fmla="*/ 0 w 58"/>
                <a:gd name="T15" fmla="*/ 1 h 126"/>
                <a:gd name="T16" fmla="*/ 0 w 58"/>
                <a:gd name="T17" fmla="*/ 1 h 126"/>
                <a:gd name="T18" fmla="*/ 0 w 58"/>
                <a:gd name="T19" fmla="*/ 0 h 126"/>
                <a:gd name="T20" fmla="*/ 0 w 58"/>
                <a:gd name="T21" fmla="*/ 1 h 126"/>
                <a:gd name="T22" fmla="*/ 0 w 58"/>
                <a:gd name="T23" fmla="*/ 1 h 126"/>
                <a:gd name="T24" fmla="*/ 0 w 58"/>
                <a:gd name="T25" fmla="*/ 1 h 126"/>
                <a:gd name="T26" fmla="*/ 0 w 58"/>
                <a:gd name="T27" fmla="*/ 1 h 126"/>
                <a:gd name="T28" fmla="*/ 0 w 58"/>
                <a:gd name="T29" fmla="*/ 1 h 126"/>
                <a:gd name="T30" fmla="*/ 0 w 58"/>
                <a:gd name="T31" fmla="*/ 1 h 126"/>
                <a:gd name="T32" fmla="*/ 0 w 58"/>
                <a:gd name="T33" fmla="*/ 1 h 126"/>
                <a:gd name="T34" fmla="*/ 0 w 58"/>
                <a:gd name="T35" fmla="*/ 1 h 126"/>
                <a:gd name="T36" fmla="*/ 0 w 58"/>
                <a:gd name="T37" fmla="*/ 1 h 126"/>
                <a:gd name="T38" fmla="*/ 0 w 58"/>
                <a:gd name="T39" fmla="*/ 1 h 126"/>
                <a:gd name="T40" fmla="*/ 0 w 58"/>
                <a:gd name="T41" fmla="*/ 1 h 126"/>
                <a:gd name="T42" fmla="*/ 0 w 58"/>
                <a:gd name="T43" fmla="*/ 1 h 126"/>
                <a:gd name="T44" fmla="*/ 0 w 58"/>
                <a:gd name="T45" fmla="*/ 1 h 126"/>
                <a:gd name="T46" fmla="*/ 0 w 58"/>
                <a:gd name="T47" fmla="*/ 1 h 1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126"/>
                <a:gd name="T74" fmla="*/ 58 w 58"/>
                <a:gd name="T75" fmla="*/ 126 h 1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126">
                  <a:moveTo>
                    <a:pt x="58" y="125"/>
                  </a:moveTo>
                  <a:lnTo>
                    <a:pt x="58" y="124"/>
                  </a:lnTo>
                  <a:lnTo>
                    <a:pt x="57" y="121"/>
                  </a:lnTo>
                  <a:lnTo>
                    <a:pt x="54" y="113"/>
                  </a:lnTo>
                  <a:lnTo>
                    <a:pt x="48" y="102"/>
                  </a:lnTo>
                  <a:lnTo>
                    <a:pt x="42" y="85"/>
                  </a:lnTo>
                  <a:lnTo>
                    <a:pt x="34" y="67"/>
                  </a:lnTo>
                  <a:lnTo>
                    <a:pt x="27" y="45"/>
                  </a:lnTo>
                  <a:lnTo>
                    <a:pt x="19" y="24"/>
                  </a:lnTo>
                  <a:lnTo>
                    <a:pt x="12" y="0"/>
                  </a:lnTo>
                  <a:lnTo>
                    <a:pt x="0" y="2"/>
                  </a:lnTo>
                  <a:lnTo>
                    <a:pt x="8" y="26"/>
                  </a:lnTo>
                  <a:lnTo>
                    <a:pt x="15" y="48"/>
                  </a:lnTo>
                  <a:lnTo>
                    <a:pt x="22" y="69"/>
                  </a:lnTo>
                  <a:lnTo>
                    <a:pt x="30" y="88"/>
                  </a:lnTo>
                  <a:lnTo>
                    <a:pt x="36" y="104"/>
                  </a:lnTo>
                  <a:lnTo>
                    <a:pt x="42" y="116"/>
                  </a:lnTo>
                  <a:lnTo>
                    <a:pt x="45" y="123"/>
                  </a:lnTo>
                  <a:lnTo>
                    <a:pt x="46" y="126"/>
                  </a:lnTo>
                  <a:lnTo>
                    <a:pt x="46" y="125"/>
                  </a:lnTo>
                  <a:lnTo>
                    <a:pt x="58" y="125"/>
                  </a:lnTo>
                  <a:lnTo>
                    <a:pt x="58" y="124"/>
                  </a:lnTo>
                  <a:lnTo>
                    <a:pt x="58"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 name="Freeform 1662"/>
            <p:cNvSpPr>
              <a:spLocks/>
            </p:cNvSpPr>
            <p:nvPr/>
          </p:nvSpPr>
          <p:spPr bwMode="auto">
            <a:xfrm>
              <a:off x="1072" y="2400"/>
              <a:ext cx="9" cy="53"/>
            </a:xfrm>
            <a:custGeom>
              <a:avLst/>
              <a:gdLst>
                <a:gd name="T0" fmla="*/ 0 w 25"/>
                <a:gd name="T1" fmla="*/ 1 h 106"/>
                <a:gd name="T2" fmla="*/ 0 w 25"/>
                <a:gd name="T3" fmla="*/ 1 h 106"/>
                <a:gd name="T4" fmla="*/ 0 w 25"/>
                <a:gd name="T5" fmla="*/ 1 h 106"/>
                <a:gd name="T6" fmla="*/ 0 w 25"/>
                <a:gd name="T7" fmla="*/ 1 h 106"/>
                <a:gd name="T8" fmla="*/ 0 w 25"/>
                <a:gd name="T9" fmla="*/ 1 h 106"/>
                <a:gd name="T10" fmla="*/ 0 w 25"/>
                <a:gd name="T11" fmla="*/ 1 h 106"/>
                <a:gd name="T12" fmla="*/ 0 w 25"/>
                <a:gd name="T13" fmla="*/ 1 h 106"/>
                <a:gd name="T14" fmla="*/ 0 w 25"/>
                <a:gd name="T15" fmla="*/ 1 h 106"/>
                <a:gd name="T16" fmla="*/ 0 w 25"/>
                <a:gd name="T17" fmla="*/ 1 h 106"/>
                <a:gd name="T18" fmla="*/ 0 w 25"/>
                <a:gd name="T19" fmla="*/ 0 h 106"/>
                <a:gd name="T20" fmla="*/ 0 w 25"/>
                <a:gd name="T21" fmla="*/ 0 h 106"/>
                <a:gd name="T22" fmla="*/ 0 w 25"/>
                <a:gd name="T23" fmla="*/ 1 h 106"/>
                <a:gd name="T24" fmla="*/ 0 w 25"/>
                <a:gd name="T25" fmla="*/ 1 h 106"/>
                <a:gd name="T26" fmla="*/ 0 w 25"/>
                <a:gd name="T27" fmla="*/ 1 h 106"/>
                <a:gd name="T28" fmla="*/ 0 w 25"/>
                <a:gd name="T29" fmla="*/ 1 h 106"/>
                <a:gd name="T30" fmla="*/ 0 w 25"/>
                <a:gd name="T31" fmla="*/ 1 h 106"/>
                <a:gd name="T32" fmla="*/ 0 w 25"/>
                <a:gd name="T33" fmla="*/ 1 h 106"/>
                <a:gd name="T34" fmla="*/ 0 w 25"/>
                <a:gd name="T35" fmla="*/ 1 h 106"/>
                <a:gd name="T36" fmla="*/ 0 w 25"/>
                <a:gd name="T37" fmla="*/ 1 h 106"/>
                <a:gd name="T38" fmla="*/ 0 w 25"/>
                <a:gd name="T39" fmla="*/ 1 h 106"/>
                <a:gd name="T40" fmla="*/ 0 w 25"/>
                <a:gd name="T41" fmla="*/ 1 h 106"/>
                <a:gd name="T42" fmla="*/ 0 w 25"/>
                <a:gd name="T43" fmla="*/ 1 h 106"/>
                <a:gd name="T44" fmla="*/ 0 w 25"/>
                <a:gd name="T45" fmla="*/ 1 h 106"/>
                <a:gd name="T46" fmla="*/ 0 w 25"/>
                <a:gd name="T47" fmla="*/ 1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106"/>
                <a:gd name="T74" fmla="*/ 25 w 25"/>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106">
                  <a:moveTo>
                    <a:pt x="6" y="106"/>
                  </a:moveTo>
                  <a:lnTo>
                    <a:pt x="9" y="98"/>
                  </a:lnTo>
                  <a:lnTo>
                    <a:pt x="12" y="102"/>
                  </a:lnTo>
                  <a:lnTo>
                    <a:pt x="12" y="100"/>
                  </a:lnTo>
                  <a:lnTo>
                    <a:pt x="12" y="97"/>
                  </a:lnTo>
                  <a:lnTo>
                    <a:pt x="12" y="89"/>
                  </a:lnTo>
                  <a:lnTo>
                    <a:pt x="12" y="77"/>
                  </a:lnTo>
                  <a:lnTo>
                    <a:pt x="13" y="59"/>
                  </a:lnTo>
                  <a:lnTo>
                    <a:pt x="16" y="34"/>
                  </a:lnTo>
                  <a:lnTo>
                    <a:pt x="19" y="0"/>
                  </a:lnTo>
                  <a:lnTo>
                    <a:pt x="7" y="0"/>
                  </a:lnTo>
                  <a:lnTo>
                    <a:pt x="4" y="34"/>
                  </a:lnTo>
                  <a:lnTo>
                    <a:pt x="1" y="59"/>
                  </a:lnTo>
                  <a:lnTo>
                    <a:pt x="0" y="77"/>
                  </a:lnTo>
                  <a:lnTo>
                    <a:pt x="0" y="89"/>
                  </a:lnTo>
                  <a:lnTo>
                    <a:pt x="0" y="97"/>
                  </a:lnTo>
                  <a:lnTo>
                    <a:pt x="0" y="100"/>
                  </a:lnTo>
                  <a:lnTo>
                    <a:pt x="0" y="102"/>
                  </a:lnTo>
                  <a:lnTo>
                    <a:pt x="3" y="106"/>
                  </a:lnTo>
                  <a:lnTo>
                    <a:pt x="6" y="98"/>
                  </a:lnTo>
                  <a:lnTo>
                    <a:pt x="6" y="106"/>
                  </a:lnTo>
                  <a:lnTo>
                    <a:pt x="25" y="104"/>
                  </a:lnTo>
                  <a:lnTo>
                    <a:pt x="9" y="98"/>
                  </a:lnTo>
                  <a:lnTo>
                    <a:pt x="6"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 name="Freeform 1663"/>
            <p:cNvSpPr>
              <a:spLocks/>
            </p:cNvSpPr>
            <p:nvPr/>
          </p:nvSpPr>
          <p:spPr bwMode="auto">
            <a:xfrm>
              <a:off x="1068" y="2448"/>
              <a:ext cx="6" cy="5"/>
            </a:xfrm>
            <a:custGeom>
              <a:avLst/>
              <a:gdLst>
                <a:gd name="T0" fmla="*/ 0 w 18"/>
                <a:gd name="T1" fmla="*/ 1 h 9"/>
                <a:gd name="T2" fmla="*/ 0 w 18"/>
                <a:gd name="T3" fmla="*/ 1 h 9"/>
                <a:gd name="T4" fmla="*/ 0 w 18"/>
                <a:gd name="T5" fmla="*/ 1 h 9"/>
                <a:gd name="T6" fmla="*/ 0 w 18"/>
                <a:gd name="T7" fmla="*/ 0 h 9"/>
                <a:gd name="T8" fmla="*/ 0 w 18"/>
                <a:gd name="T9" fmla="*/ 1 h 9"/>
                <a:gd name="T10" fmla="*/ 0 w 18"/>
                <a:gd name="T11" fmla="*/ 1 h 9"/>
                <a:gd name="T12" fmla="*/ 0 w 18"/>
                <a:gd name="T13" fmla="*/ 1 h 9"/>
                <a:gd name="T14" fmla="*/ 0 w 18"/>
                <a:gd name="T15" fmla="*/ 1 h 9"/>
                <a:gd name="T16" fmla="*/ 0 w 18"/>
                <a:gd name="T17" fmla="*/ 1 h 9"/>
                <a:gd name="T18" fmla="*/ 0 w 18"/>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0" y="6"/>
                  </a:moveTo>
                  <a:lnTo>
                    <a:pt x="6" y="9"/>
                  </a:lnTo>
                  <a:lnTo>
                    <a:pt x="18" y="8"/>
                  </a:lnTo>
                  <a:lnTo>
                    <a:pt x="18" y="0"/>
                  </a:lnTo>
                  <a:lnTo>
                    <a:pt x="6" y="1"/>
                  </a:lnTo>
                  <a:lnTo>
                    <a:pt x="12" y="4"/>
                  </a:lnTo>
                  <a:lnTo>
                    <a:pt x="0" y="6"/>
                  </a:lnTo>
                  <a:lnTo>
                    <a:pt x="1" y="9"/>
                  </a:lnTo>
                  <a:lnTo>
                    <a:pt x="6" y="9"/>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 name="Freeform 1664"/>
            <p:cNvSpPr>
              <a:spLocks/>
            </p:cNvSpPr>
            <p:nvPr/>
          </p:nvSpPr>
          <p:spPr bwMode="auto">
            <a:xfrm>
              <a:off x="1053" y="2385"/>
              <a:ext cx="19" cy="67"/>
            </a:xfrm>
            <a:custGeom>
              <a:avLst/>
              <a:gdLst>
                <a:gd name="T0" fmla="*/ 0 w 57"/>
                <a:gd name="T1" fmla="*/ 1 h 134"/>
                <a:gd name="T2" fmla="*/ 0 w 57"/>
                <a:gd name="T3" fmla="*/ 1 h 134"/>
                <a:gd name="T4" fmla="*/ 0 w 57"/>
                <a:gd name="T5" fmla="*/ 1 h 134"/>
                <a:gd name="T6" fmla="*/ 0 w 57"/>
                <a:gd name="T7" fmla="*/ 1 h 134"/>
                <a:gd name="T8" fmla="*/ 0 w 57"/>
                <a:gd name="T9" fmla="*/ 1 h 134"/>
                <a:gd name="T10" fmla="*/ 0 w 57"/>
                <a:gd name="T11" fmla="*/ 1 h 134"/>
                <a:gd name="T12" fmla="*/ 0 w 57"/>
                <a:gd name="T13" fmla="*/ 1 h 134"/>
                <a:gd name="T14" fmla="*/ 0 w 57"/>
                <a:gd name="T15" fmla="*/ 1 h 134"/>
                <a:gd name="T16" fmla="*/ 0 w 57"/>
                <a:gd name="T17" fmla="*/ 1 h 134"/>
                <a:gd name="T18" fmla="*/ 0 w 57"/>
                <a:gd name="T19" fmla="*/ 1 h 134"/>
                <a:gd name="T20" fmla="*/ 0 w 57"/>
                <a:gd name="T21" fmla="*/ 1 h 134"/>
                <a:gd name="T22" fmla="*/ 0 w 57"/>
                <a:gd name="T23" fmla="*/ 1 h 134"/>
                <a:gd name="T24" fmla="*/ 0 w 57"/>
                <a:gd name="T25" fmla="*/ 1 h 134"/>
                <a:gd name="T26" fmla="*/ 0 w 57"/>
                <a:gd name="T27" fmla="*/ 1 h 134"/>
                <a:gd name="T28" fmla="*/ 0 w 57"/>
                <a:gd name="T29" fmla="*/ 1 h 134"/>
                <a:gd name="T30" fmla="*/ 0 w 57"/>
                <a:gd name="T31" fmla="*/ 1 h 134"/>
                <a:gd name="T32" fmla="*/ 0 w 57"/>
                <a:gd name="T33" fmla="*/ 1 h 134"/>
                <a:gd name="T34" fmla="*/ 0 w 57"/>
                <a:gd name="T35" fmla="*/ 1 h 134"/>
                <a:gd name="T36" fmla="*/ 0 w 57"/>
                <a:gd name="T37" fmla="*/ 0 h 134"/>
                <a:gd name="T38" fmla="*/ 0 w 57"/>
                <a:gd name="T39" fmla="*/ 0 h 134"/>
                <a:gd name="T40" fmla="*/ 0 w 57"/>
                <a:gd name="T41" fmla="*/ 1 h 134"/>
                <a:gd name="T42" fmla="*/ 0 w 57"/>
                <a:gd name="T43" fmla="*/ 1 h 134"/>
                <a:gd name="T44" fmla="*/ 0 w 57"/>
                <a:gd name="T45" fmla="*/ 1 h 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7"/>
                <a:gd name="T70" fmla="*/ 0 h 134"/>
                <a:gd name="T71" fmla="*/ 57 w 57"/>
                <a:gd name="T72" fmla="*/ 134 h 1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7" h="134">
                  <a:moveTo>
                    <a:pt x="0" y="2"/>
                  </a:moveTo>
                  <a:lnTo>
                    <a:pt x="0" y="2"/>
                  </a:lnTo>
                  <a:lnTo>
                    <a:pt x="2" y="4"/>
                  </a:lnTo>
                  <a:lnTo>
                    <a:pt x="5" y="11"/>
                  </a:lnTo>
                  <a:lnTo>
                    <a:pt x="9" y="22"/>
                  </a:lnTo>
                  <a:lnTo>
                    <a:pt x="15" y="36"/>
                  </a:lnTo>
                  <a:lnTo>
                    <a:pt x="23" y="55"/>
                  </a:lnTo>
                  <a:lnTo>
                    <a:pt x="30" y="78"/>
                  </a:lnTo>
                  <a:lnTo>
                    <a:pt x="37" y="104"/>
                  </a:lnTo>
                  <a:lnTo>
                    <a:pt x="45" y="134"/>
                  </a:lnTo>
                  <a:lnTo>
                    <a:pt x="57" y="132"/>
                  </a:lnTo>
                  <a:lnTo>
                    <a:pt x="49" y="102"/>
                  </a:lnTo>
                  <a:lnTo>
                    <a:pt x="42" y="76"/>
                  </a:lnTo>
                  <a:lnTo>
                    <a:pt x="34" y="53"/>
                  </a:lnTo>
                  <a:lnTo>
                    <a:pt x="27" y="34"/>
                  </a:lnTo>
                  <a:lnTo>
                    <a:pt x="21" y="20"/>
                  </a:lnTo>
                  <a:lnTo>
                    <a:pt x="17" y="9"/>
                  </a:lnTo>
                  <a:lnTo>
                    <a:pt x="14" y="2"/>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 name="Freeform 1665"/>
            <p:cNvSpPr>
              <a:spLocks/>
            </p:cNvSpPr>
            <p:nvPr/>
          </p:nvSpPr>
          <p:spPr bwMode="auto">
            <a:xfrm>
              <a:off x="1049" y="2335"/>
              <a:ext cx="8" cy="51"/>
            </a:xfrm>
            <a:custGeom>
              <a:avLst/>
              <a:gdLst>
                <a:gd name="T0" fmla="*/ 0 w 25"/>
                <a:gd name="T1" fmla="*/ 0 h 100"/>
                <a:gd name="T2" fmla="*/ 0 w 25"/>
                <a:gd name="T3" fmla="*/ 1 h 100"/>
                <a:gd name="T4" fmla="*/ 0 w 25"/>
                <a:gd name="T5" fmla="*/ 1 h 100"/>
                <a:gd name="T6" fmla="*/ 0 w 25"/>
                <a:gd name="T7" fmla="*/ 1 h 100"/>
                <a:gd name="T8" fmla="*/ 0 w 25"/>
                <a:gd name="T9" fmla="*/ 1 h 100"/>
                <a:gd name="T10" fmla="*/ 0 w 25"/>
                <a:gd name="T11" fmla="*/ 1 h 100"/>
                <a:gd name="T12" fmla="*/ 0 w 25"/>
                <a:gd name="T13" fmla="*/ 1 h 100"/>
                <a:gd name="T14" fmla="*/ 0 w 25"/>
                <a:gd name="T15" fmla="*/ 1 h 100"/>
                <a:gd name="T16" fmla="*/ 0 w 25"/>
                <a:gd name="T17" fmla="*/ 1 h 100"/>
                <a:gd name="T18" fmla="*/ 0 w 25"/>
                <a:gd name="T19" fmla="*/ 1 h 100"/>
                <a:gd name="T20" fmla="*/ 0 w 25"/>
                <a:gd name="T21" fmla="*/ 1 h 100"/>
                <a:gd name="T22" fmla="*/ 0 w 25"/>
                <a:gd name="T23" fmla="*/ 1 h 100"/>
                <a:gd name="T24" fmla="*/ 0 w 25"/>
                <a:gd name="T25" fmla="*/ 1 h 100"/>
                <a:gd name="T26" fmla="*/ 0 w 25"/>
                <a:gd name="T27" fmla="*/ 1 h 100"/>
                <a:gd name="T28" fmla="*/ 0 w 25"/>
                <a:gd name="T29" fmla="*/ 1 h 100"/>
                <a:gd name="T30" fmla="*/ 0 w 25"/>
                <a:gd name="T31" fmla="*/ 1 h 100"/>
                <a:gd name="T32" fmla="*/ 0 w 25"/>
                <a:gd name="T33" fmla="*/ 1 h 100"/>
                <a:gd name="T34" fmla="*/ 0 w 25"/>
                <a:gd name="T35" fmla="*/ 1 h 100"/>
                <a:gd name="T36" fmla="*/ 0 w 25"/>
                <a:gd name="T37" fmla="*/ 1 h 100"/>
                <a:gd name="T38" fmla="*/ 0 w 25"/>
                <a:gd name="T39" fmla="*/ 1 h 100"/>
                <a:gd name="T40" fmla="*/ 0 w 25"/>
                <a:gd name="T41" fmla="*/ 0 h 100"/>
                <a:gd name="T42" fmla="*/ 0 w 25"/>
                <a:gd name="T43" fmla="*/ 0 h 100"/>
                <a:gd name="T44" fmla="*/ 0 w 25"/>
                <a:gd name="T45" fmla="*/ 1 h 100"/>
                <a:gd name="T46" fmla="*/ 0 w 25"/>
                <a:gd name="T47" fmla="*/ 0 h 1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100"/>
                <a:gd name="T74" fmla="*/ 25 w 25"/>
                <a:gd name="T75" fmla="*/ 100 h 1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100">
                  <a:moveTo>
                    <a:pt x="7" y="0"/>
                  </a:moveTo>
                  <a:lnTo>
                    <a:pt x="1" y="3"/>
                  </a:lnTo>
                  <a:lnTo>
                    <a:pt x="1" y="5"/>
                  </a:lnTo>
                  <a:lnTo>
                    <a:pt x="1" y="10"/>
                  </a:lnTo>
                  <a:lnTo>
                    <a:pt x="0" y="17"/>
                  </a:lnTo>
                  <a:lnTo>
                    <a:pt x="1" y="27"/>
                  </a:lnTo>
                  <a:lnTo>
                    <a:pt x="1" y="41"/>
                  </a:lnTo>
                  <a:lnTo>
                    <a:pt x="4" y="57"/>
                  </a:lnTo>
                  <a:lnTo>
                    <a:pt x="7" y="78"/>
                  </a:lnTo>
                  <a:lnTo>
                    <a:pt x="13" y="100"/>
                  </a:lnTo>
                  <a:lnTo>
                    <a:pt x="25" y="98"/>
                  </a:lnTo>
                  <a:lnTo>
                    <a:pt x="19" y="75"/>
                  </a:lnTo>
                  <a:lnTo>
                    <a:pt x="16" y="57"/>
                  </a:lnTo>
                  <a:lnTo>
                    <a:pt x="13" y="41"/>
                  </a:lnTo>
                  <a:lnTo>
                    <a:pt x="13" y="27"/>
                  </a:lnTo>
                  <a:lnTo>
                    <a:pt x="12" y="17"/>
                  </a:lnTo>
                  <a:lnTo>
                    <a:pt x="13" y="10"/>
                  </a:lnTo>
                  <a:lnTo>
                    <a:pt x="13" y="5"/>
                  </a:lnTo>
                  <a:lnTo>
                    <a:pt x="7" y="8"/>
                  </a:lnTo>
                  <a:lnTo>
                    <a:pt x="7" y="0"/>
                  </a:lnTo>
                  <a:lnTo>
                    <a:pt x="3" y="0"/>
                  </a:lnTo>
                  <a:lnTo>
                    <a:pt x="1" y="3"/>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 name="Freeform 1666"/>
            <p:cNvSpPr>
              <a:spLocks/>
            </p:cNvSpPr>
            <p:nvPr/>
          </p:nvSpPr>
          <p:spPr bwMode="auto">
            <a:xfrm>
              <a:off x="958" y="2157"/>
              <a:ext cx="136" cy="150"/>
            </a:xfrm>
            <a:custGeom>
              <a:avLst/>
              <a:gdLst>
                <a:gd name="T0" fmla="*/ 0 w 407"/>
                <a:gd name="T1" fmla="*/ 1 h 300"/>
                <a:gd name="T2" fmla="*/ 0 w 407"/>
                <a:gd name="T3" fmla="*/ 1 h 300"/>
                <a:gd name="T4" fmla="*/ 0 w 407"/>
                <a:gd name="T5" fmla="*/ 1 h 300"/>
                <a:gd name="T6" fmla="*/ 0 w 407"/>
                <a:gd name="T7" fmla="*/ 1 h 300"/>
                <a:gd name="T8" fmla="*/ 0 w 407"/>
                <a:gd name="T9" fmla="*/ 1 h 300"/>
                <a:gd name="T10" fmla="*/ 0 w 407"/>
                <a:gd name="T11" fmla="*/ 1 h 300"/>
                <a:gd name="T12" fmla="*/ 0 w 407"/>
                <a:gd name="T13" fmla="*/ 1 h 300"/>
                <a:gd name="T14" fmla="*/ 0 w 407"/>
                <a:gd name="T15" fmla="*/ 1 h 300"/>
                <a:gd name="T16" fmla="*/ 0 w 407"/>
                <a:gd name="T17" fmla="*/ 1 h 300"/>
                <a:gd name="T18" fmla="*/ 0 w 407"/>
                <a:gd name="T19" fmla="*/ 1 h 300"/>
                <a:gd name="T20" fmla="*/ 0 w 407"/>
                <a:gd name="T21" fmla="*/ 1 h 300"/>
                <a:gd name="T22" fmla="*/ 0 w 407"/>
                <a:gd name="T23" fmla="*/ 1 h 300"/>
                <a:gd name="T24" fmla="*/ 0 w 407"/>
                <a:gd name="T25" fmla="*/ 1 h 300"/>
                <a:gd name="T26" fmla="*/ 0 w 407"/>
                <a:gd name="T27" fmla="*/ 1 h 300"/>
                <a:gd name="T28" fmla="*/ 0 w 407"/>
                <a:gd name="T29" fmla="*/ 1 h 300"/>
                <a:gd name="T30" fmla="*/ 0 w 407"/>
                <a:gd name="T31" fmla="*/ 1 h 300"/>
                <a:gd name="T32" fmla="*/ 0 w 407"/>
                <a:gd name="T33" fmla="*/ 1 h 300"/>
                <a:gd name="T34" fmla="*/ 0 w 407"/>
                <a:gd name="T35" fmla="*/ 1 h 300"/>
                <a:gd name="T36" fmla="*/ 0 w 407"/>
                <a:gd name="T37" fmla="*/ 1 h 300"/>
                <a:gd name="T38" fmla="*/ 0 w 407"/>
                <a:gd name="T39" fmla="*/ 1 h 300"/>
                <a:gd name="T40" fmla="*/ 0 w 407"/>
                <a:gd name="T41" fmla="*/ 1 h 300"/>
                <a:gd name="T42" fmla="*/ 0 w 407"/>
                <a:gd name="T43" fmla="*/ 1 h 300"/>
                <a:gd name="T44" fmla="*/ 0 w 407"/>
                <a:gd name="T45" fmla="*/ 1 h 300"/>
                <a:gd name="T46" fmla="*/ 0 w 407"/>
                <a:gd name="T47" fmla="*/ 1 h 300"/>
                <a:gd name="T48" fmla="*/ 0 w 407"/>
                <a:gd name="T49" fmla="*/ 1 h 300"/>
                <a:gd name="T50" fmla="*/ 0 w 407"/>
                <a:gd name="T51" fmla="*/ 1 h 300"/>
                <a:gd name="T52" fmla="*/ 0 w 407"/>
                <a:gd name="T53" fmla="*/ 1 h 300"/>
                <a:gd name="T54" fmla="*/ 0 w 407"/>
                <a:gd name="T55" fmla="*/ 1 h 300"/>
                <a:gd name="T56" fmla="*/ 0 w 407"/>
                <a:gd name="T57" fmla="*/ 1 h 300"/>
                <a:gd name="T58" fmla="*/ 0 w 407"/>
                <a:gd name="T59" fmla="*/ 1 h 300"/>
                <a:gd name="T60" fmla="*/ 0 w 407"/>
                <a:gd name="T61" fmla="*/ 1 h 300"/>
                <a:gd name="T62" fmla="*/ 0 w 407"/>
                <a:gd name="T63" fmla="*/ 1 h 300"/>
                <a:gd name="T64" fmla="*/ 0 w 407"/>
                <a:gd name="T65" fmla="*/ 1 h 300"/>
                <a:gd name="T66" fmla="*/ 0 w 407"/>
                <a:gd name="T67" fmla="*/ 1 h 300"/>
                <a:gd name="T68" fmla="*/ 0 w 407"/>
                <a:gd name="T69" fmla="*/ 1 h 300"/>
                <a:gd name="T70" fmla="*/ 0 w 407"/>
                <a:gd name="T71" fmla="*/ 1 h 300"/>
                <a:gd name="T72" fmla="*/ 0 w 407"/>
                <a:gd name="T73" fmla="*/ 1 h 300"/>
                <a:gd name="T74" fmla="*/ 0 w 407"/>
                <a:gd name="T75" fmla="*/ 1 h 300"/>
                <a:gd name="T76" fmla="*/ 0 w 407"/>
                <a:gd name="T77" fmla="*/ 1 h 300"/>
                <a:gd name="T78" fmla="*/ 0 w 407"/>
                <a:gd name="T79" fmla="*/ 1 h 300"/>
                <a:gd name="T80" fmla="*/ 0 w 407"/>
                <a:gd name="T81" fmla="*/ 1 h 300"/>
                <a:gd name="T82" fmla="*/ 0 w 407"/>
                <a:gd name="T83" fmla="*/ 1 h 300"/>
                <a:gd name="T84" fmla="*/ 0 w 407"/>
                <a:gd name="T85" fmla="*/ 1 h 300"/>
                <a:gd name="T86" fmla="*/ 0 w 407"/>
                <a:gd name="T87" fmla="*/ 1 h 300"/>
                <a:gd name="T88" fmla="*/ 0 w 407"/>
                <a:gd name="T89" fmla="*/ 1 h 300"/>
                <a:gd name="T90" fmla="*/ 0 w 407"/>
                <a:gd name="T91" fmla="*/ 1 h 300"/>
                <a:gd name="T92" fmla="*/ 0 w 407"/>
                <a:gd name="T93" fmla="*/ 0 h 300"/>
                <a:gd name="T94" fmla="*/ 0 w 407"/>
                <a:gd name="T95" fmla="*/ 1 h 300"/>
                <a:gd name="T96" fmla="*/ 0 w 407"/>
                <a:gd name="T97" fmla="*/ 1 h 300"/>
                <a:gd name="T98" fmla="*/ 0 w 407"/>
                <a:gd name="T99" fmla="*/ 1 h 300"/>
                <a:gd name="T100" fmla="*/ 0 w 407"/>
                <a:gd name="T101" fmla="*/ 1 h 300"/>
                <a:gd name="T102" fmla="*/ 0 w 407"/>
                <a:gd name="T103" fmla="*/ 1 h 300"/>
                <a:gd name="T104" fmla="*/ 0 w 407"/>
                <a:gd name="T105" fmla="*/ 1 h 300"/>
                <a:gd name="T106" fmla="*/ 0 w 407"/>
                <a:gd name="T107" fmla="*/ 1 h 300"/>
                <a:gd name="T108" fmla="*/ 0 w 407"/>
                <a:gd name="T109" fmla="*/ 1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7"/>
                <a:gd name="T166" fmla="*/ 0 h 300"/>
                <a:gd name="T167" fmla="*/ 407 w 407"/>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7" h="300">
                  <a:moveTo>
                    <a:pt x="2" y="88"/>
                  </a:moveTo>
                  <a:lnTo>
                    <a:pt x="3" y="94"/>
                  </a:lnTo>
                  <a:lnTo>
                    <a:pt x="5" y="100"/>
                  </a:lnTo>
                  <a:lnTo>
                    <a:pt x="5" y="106"/>
                  </a:lnTo>
                  <a:lnTo>
                    <a:pt x="6" y="112"/>
                  </a:lnTo>
                  <a:lnTo>
                    <a:pt x="9" y="118"/>
                  </a:lnTo>
                  <a:lnTo>
                    <a:pt x="11" y="123"/>
                  </a:lnTo>
                  <a:lnTo>
                    <a:pt x="15" y="129"/>
                  </a:lnTo>
                  <a:lnTo>
                    <a:pt x="20" y="134"/>
                  </a:lnTo>
                  <a:lnTo>
                    <a:pt x="30" y="141"/>
                  </a:lnTo>
                  <a:lnTo>
                    <a:pt x="42" y="145"/>
                  </a:lnTo>
                  <a:lnTo>
                    <a:pt x="53" y="149"/>
                  </a:lnTo>
                  <a:lnTo>
                    <a:pt x="59" y="156"/>
                  </a:lnTo>
                  <a:lnTo>
                    <a:pt x="65" y="167"/>
                  </a:lnTo>
                  <a:lnTo>
                    <a:pt x="71" y="176"/>
                  </a:lnTo>
                  <a:lnTo>
                    <a:pt x="78" y="187"/>
                  </a:lnTo>
                  <a:lnTo>
                    <a:pt x="86" y="197"/>
                  </a:lnTo>
                  <a:lnTo>
                    <a:pt x="96" y="206"/>
                  </a:lnTo>
                  <a:lnTo>
                    <a:pt x="107" y="213"/>
                  </a:lnTo>
                  <a:lnTo>
                    <a:pt x="120" y="219"/>
                  </a:lnTo>
                  <a:lnTo>
                    <a:pt x="135" y="222"/>
                  </a:lnTo>
                  <a:lnTo>
                    <a:pt x="134" y="225"/>
                  </a:lnTo>
                  <a:lnTo>
                    <a:pt x="134" y="227"/>
                  </a:lnTo>
                  <a:lnTo>
                    <a:pt x="134" y="230"/>
                  </a:lnTo>
                  <a:lnTo>
                    <a:pt x="137" y="233"/>
                  </a:lnTo>
                  <a:lnTo>
                    <a:pt x="141" y="235"/>
                  </a:lnTo>
                  <a:lnTo>
                    <a:pt x="147" y="236"/>
                  </a:lnTo>
                  <a:lnTo>
                    <a:pt x="153" y="237"/>
                  </a:lnTo>
                  <a:lnTo>
                    <a:pt x="157" y="238"/>
                  </a:lnTo>
                  <a:lnTo>
                    <a:pt x="165" y="243"/>
                  </a:lnTo>
                  <a:lnTo>
                    <a:pt x="171" y="249"/>
                  </a:lnTo>
                  <a:lnTo>
                    <a:pt x="175" y="254"/>
                  </a:lnTo>
                  <a:lnTo>
                    <a:pt x="183" y="261"/>
                  </a:lnTo>
                  <a:lnTo>
                    <a:pt x="195" y="269"/>
                  </a:lnTo>
                  <a:lnTo>
                    <a:pt x="204" y="274"/>
                  </a:lnTo>
                  <a:lnTo>
                    <a:pt x="211" y="276"/>
                  </a:lnTo>
                  <a:lnTo>
                    <a:pt x="219" y="276"/>
                  </a:lnTo>
                  <a:lnTo>
                    <a:pt x="226" y="276"/>
                  </a:lnTo>
                  <a:lnTo>
                    <a:pt x="231" y="274"/>
                  </a:lnTo>
                  <a:lnTo>
                    <a:pt x="235" y="271"/>
                  </a:lnTo>
                  <a:lnTo>
                    <a:pt x="238" y="271"/>
                  </a:lnTo>
                  <a:lnTo>
                    <a:pt x="247" y="276"/>
                  </a:lnTo>
                  <a:lnTo>
                    <a:pt x="256" y="286"/>
                  </a:lnTo>
                  <a:lnTo>
                    <a:pt x="265" y="295"/>
                  </a:lnTo>
                  <a:lnTo>
                    <a:pt x="270" y="300"/>
                  </a:lnTo>
                  <a:lnTo>
                    <a:pt x="304" y="293"/>
                  </a:lnTo>
                  <a:lnTo>
                    <a:pt x="332" y="280"/>
                  </a:lnTo>
                  <a:lnTo>
                    <a:pt x="356" y="263"/>
                  </a:lnTo>
                  <a:lnTo>
                    <a:pt x="376" y="241"/>
                  </a:lnTo>
                  <a:lnTo>
                    <a:pt x="391" y="217"/>
                  </a:lnTo>
                  <a:lnTo>
                    <a:pt x="400" y="192"/>
                  </a:lnTo>
                  <a:lnTo>
                    <a:pt x="406" y="166"/>
                  </a:lnTo>
                  <a:lnTo>
                    <a:pt x="407" y="140"/>
                  </a:lnTo>
                  <a:lnTo>
                    <a:pt x="406" y="129"/>
                  </a:lnTo>
                  <a:lnTo>
                    <a:pt x="401" y="118"/>
                  </a:lnTo>
                  <a:lnTo>
                    <a:pt x="397" y="108"/>
                  </a:lnTo>
                  <a:lnTo>
                    <a:pt x="391" y="98"/>
                  </a:lnTo>
                  <a:lnTo>
                    <a:pt x="383" y="88"/>
                  </a:lnTo>
                  <a:lnTo>
                    <a:pt x="377" y="78"/>
                  </a:lnTo>
                  <a:lnTo>
                    <a:pt x="370" y="67"/>
                  </a:lnTo>
                  <a:lnTo>
                    <a:pt x="365" y="57"/>
                  </a:lnTo>
                  <a:lnTo>
                    <a:pt x="362" y="51"/>
                  </a:lnTo>
                  <a:lnTo>
                    <a:pt x="359" y="45"/>
                  </a:lnTo>
                  <a:lnTo>
                    <a:pt x="356" y="38"/>
                  </a:lnTo>
                  <a:lnTo>
                    <a:pt x="352" y="33"/>
                  </a:lnTo>
                  <a:lnTo>
                    <a:pt x="346" y="28"/>
                  </a:lnTo>
                  <a:lnTo>
                    <a:pt x="340" y="25"/>
                  </a:lnTo>
                  <a:lnTo>
                    <a:pt x="332" y="23"/>
                  </a:lnTo>
                  <a:lnTo>
                    <a:pt x="325" y="22"/>
                  </a:lnTo>
                  <a:lnTo>
                    <a:pt x="319" y="23"/>
                  </a:lnTo>
                  <a:lnTo>
                    <a:pt x="313" y="26"/>
                  </a:lnTo>
                  <a:lnTo>
                    <a:pt x="310" y="31"/>
                  </a:lnTo>
                  <a:lnTo>
                    <a:pt x="307" y="35"/>
                  </a:lnTo>
                  <a:lnTo>
                    <a:pt x="304" y="40"/>
                  </a:lnTo>
                  <a:lnTo>
                    <a:pt x="301" y="46"/>
                  </a:lnTo>
                  <a:lnTo>
                    <a:pt x="297" y="51"/>
                  </a:lnTo>
                  <a:lnTo>
                    <a:pt x="292" y="55"/>
                  </a:lnTo>
                  <a:lnTo>
                    <a:pt x="288" y="57"/>
                  </a:lnTo>
                  <a:lnTo>
                    <a:pt x="283" y="55"/>
                  </a:lnTo>
                  <a:lnTo>
                    <a:pt x="279" y="52"/>
                  </a:lnTo>
                  <a:lnTo>
                    <a:pt x="274" y="49"/>
                  </a:lnTo>
                  <a:lnTo>
                    <a:pt x="267" y="44"/>
                  </a:lnTo>
                  <a:lnTo>
                    <a:pt x="261" y="38"/>
                  </a:lnTo>
                  <a:lnTo>
                    <a:pt x="255" y="33"/>
                  </a:lnTo>
                  <a:lnTo>
                    <a:pt x="249" y="27"/>
                  </a:lnTo>
                  <a:lnTo>
                    <a:pt x="241" y="22"/>
                  </a:lnTo>
                  <a:lnTo>
                    <a:pt x="234" y="17"/>
                  </a:lnTo>
                  <a:lnTo>
                    <a:pt x="226" y="12"/>
                  </a:lnTo>
                  <a:lnTo>
                    <a:pt x="217" y="9"/>
                  </a:lnTo>
                  <a:lnTo>
                    <a:pt x="205" y="6"/>
                  </a:lnTo>
                  <a:lnTo>
                    <a:pt x="192" y="3"/>
                  </a:lnTo>
                  <a:lnTo>
                    <a:pt x="178" y="1"/>
                  </a:lnTo>
                  <a:lnTo>
                    <a:pt x="165" y="0"/>
                  </a:lnTo>
                  <a:lnTo>
                    <a:pt x="152" y="0"/>
                  </a:lnTo>
                  <a:lnTo>
                    <a:pt x="137" y="0"/>
                  </a:lnTo>
                  <a:lnTo>
                    <a:pt x="123" y="3"/>
                  </a:lnTo>
                  <a:lnTo>
                    <a:pt x="110" y="6"/>
                  </a:lnTo>
                  <a:lnTo>
                    <a:pt x="101" y="10"/>
                  </a:lnTo>
                  <a:lnTo>
                    <a:pt x="95" y="17"/>
                  </a:lnTo>
                  <a:lnTo>
                    <a:pt x="89" y="24"/>
                  </a:lnTo>
                  <a:lnTo>
                    <a:pt x="80" y="28"/>
                  </a:lnTo>
                  <a:lnTo>
                    <a:pt x="68" y="33"/>
                  </a:lnTo>
                  <a:lnTo>
                    <a:pt x="56" y="37"/>
                  </a:lnTo>
                  <a:lnTo>
                    <a:pt x="44" y="42"/>
                  </a:lnTo>
                  <a:lnTo>
                    <a:pt x="33" y="48"/>
                  </a:lnTo>
                  <a:lnTo>
                    <a:pt x="23" y="54"/>
                  </a:lnTo>
                  <a:lnTo>
                    <a:pt x="14" y="62"/>
                  </a:lnTo>
                  <a:lnTo>
                    <a:pt x="6" y="69"/>
                  </a:lnTo>
                  <a:lnTo>
                    <a:pt x="0" y="79"/>
                  </a:lnTo>
                  <a:lnTo>
                    <a:pt x="2" y="88"/>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 name="Freeform 1667"/>
            <p:cNvSpPr>
              <a:spLocks/>
            </p:cNvSpPr>
            <p:nvPr/>
          </p:nvSpPr>
          <p:spPr bwMode="auto">
            <a:xfrm>
              <a:off x="957" y="2200"/>
              <a:ext cx="9" cy="25"/>
            </a:xfrm>
            <a:custGeom>
              <a:avLst/>
              <a:gdLst>
                <a:gd name="T0" fmla="*/ 0 w 28"/>
                <a:gd name="T1" fmla="*/ 1 h 49"/>
                <a:gd name="T2" fmla="*/ 0 w 28"/>
                <a:gd name="T3" fmla="*/ 1 h 49"/>
                <a:gd name="T4" fmla="*/ 0 w 28"/>
                <a:gd name="T5" fmla="*/ 1 h 49"/>
                <a:gd name="T6" fmla="*/ 0 w 28"/>
                <a:gd name="T7" fmla="*/ 1 h 49"/>
                <a:gd name="T8" fmla="*/ 0 w 28"/>
                <a:gd name="T9" fmla="*/ 1 h 49"/>
                <a:gd name="T10" fmla="*/ 0 w 28"/>
                <a:gd name="T11" fmla="*/ 1 h 49"/>
                <a:gd name="T12" fmla="*/ 0 w 28"/>
                <a:gd name="T13" fmla="*/ 1 h 49"/>
                <a:gd name="T14" fmla="*/ 0 w 28"/>
                <a:gd name="T15" fmla="*/ 1 h 49"/>
                <a:gd name="T16" fmla="*/ 0 w 28"/>
                <a:gd name="T17" fmla="*/ 1 h 49"/>
                <a:gd name="T18" fmla="*/ 0 w 28"/>
                <a:gd name="T19" fmla="*/ 0 h 49"/>
                <a:gd name="T20" fmla="*/ 0 w 28"/>
                <a:gd name="T21" fmla="*/ 1 h 49"/>
                <a:gd name="T22" fmla="*/ 0 w 28"/>
                <a:gd name="T23" fmla="*/ 1 h 49"/>
                <a:gd name="T24" fmla="*/ 0 w 28"/>
                <a:gd name="T25" fmla="*/ 1 h 49"/>
                <a:gd name="T26" fmla="*/ 0 w 28"/>
                <a:gd name="T27" fmla="*/ 1 h 49"/>
                <a:gd name="T28" fmla="*/ 0 w 28"/>
                <a:gd name="T29" fmla="*/ 1 h 49"/>
                <a:gd name="T30" fmla="*/ 0 w 28"/>
                <a:gd name="T31" fmla="*/ 1 h 49"/>
                <a:gd name="T32" fmla="*/ 0 w 28"/>
                <a:gd name="T33" fmla="*/ 1 h 49"/>
                <a:gd name="T34" fmla="*/ 0 w 28"/>
                <a:gd name="T35" fmla="*/ 1 h 49"/>
                <a:gd name="T36" fmla="*/ 0 w 28"/>
                <a:gd name="T37" fmla="*/ 1 h 49"/>
                <a:gd name="T38" fmla="*/ 0 w 28"/>
                <a:gd name="T39" fmla="*/ 1 h 49"/>
                <a:gd name="T40" fmla="*/ 0 w 28"/>
                <a:gd name="T41" fmla="*/ 1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49"/>
                <a:gd name="T65" fmla="*/ 28 w 28"/>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49">
                  <a:moveTo>
                    <a:pt x="28" y="45"/>
                  </a:moveTo>
                  <a:lnTo>
                    <a:pt x="28" y="45"/>
                  </a:lnTo>
                  <a:lnTo>
                    <a:pt x="24" y="40"/>
                  </a:lnTo>
                  <a:lnTo>
                    <a:pt x="21" y="35"/>
                  </a:lnTo>
                  <a:lnTo>
                    <a:pt x="19" y="30"/>
                  </a:lnTo>
                  <a:lnTo>
                    <a:pt x="16" y="24"/>
                  </a:lnTo>
                  <a:lnTo>
                    <a:pt x="15" y="19"/>
                  </a:lnTo>
                  <a:lnTo>
                    <a:pt x="15" y="13"/>
                  </a:lnTo>
                  <a:lnTo>
                    <a:pt x="13" y="6"/>
                  </a:lnTo>
                  <a:lnTo>
                    <a:pt x="12" y="0"/>
                  </a:lnTo>
                  <a:lnTo>
                    <a:pt x="0" y="2"/>
                  </a:lnTo>
                  <a:lnTo>
                    <a:pt x="2" y="8"/>
                  </a:lnTo>
                  <a:lnTo>
                    <a:pt x="3" y="13"/>
                  </a:lnTo>
                  <a:lnTo>
                    <a:pt x="3" y="19"/>
                  </a:lnTo>
                  <a:lnTo>
                    <a:pt x="4" y="26"/>
                  </a:lnTo>
                  <a:lnTo>
                    <a:pt x="7" y="32"/>
                  </a:lnTo>
                  <a:lnTo>
                    <a:pt x="9" y="38"/>
                  </a:lnTo>
                  <a:lnTo>
                    <a:pt x="15" y="44"/>
                  </a:lnTo>
                  <a:lnTo>
                    <a:pt x="19" y="49"/>
                  </a:lnTo>
                  <a:lnTo>
                    <a:pt x="28"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 name="Freeform 1668"/>
            <p:cNvSpPr>
              <a:spLocks/>
            </p:cNvSpPr>
            <p:nvPr/>
          </p:nvSpPr>
          <p:spPr bwMode="auto">
            <a:xfrm>
              <a:off x="963" y="2223"/>
              <a:ext cx="17" cy="12"/>
            </a:xfrm>
            <a:custGeom>
              <a:avLst/>
              <a:gdLst>
                <a:gd name="T0" fmla="*/ 0 w 50"/>
                <a:gd name="T1" fmla="*/ 0 h 25"/>
                <a:gd name="T2" fmla="*/ 0 w 50"/>
                <a:gd name="T3" fmla="*/ 0 h 25"/>
                <a:gd name="T4" fmla="*/ 0 w 50"/>
                <a:gd name="T5" fmla="*/ 0 h 25"/>
                <a:gd name="T6" fmla="*/ 0 w 50"/>
                <a:gd name="T7" fmla="*/ 0 h 25"/>
                <a:gd name="T8" fmla="*/ 0 w 50"/>
                <a:gd name="T9" fmla="*/ 0 h 25"/>
                <a:gd name="T10" fmla="*/ 0 w 50"/>
                <a:gd name="T11" fmla="*/ 0 h 25"/>
                <a:gd name="T12" fmla="*/ 0 w 50"/>
                <a:gd name="T13" fmla="*/ 0 h 25"/>
                <a:gd name="T14" fmla="*/ 0 w 50"/>
                <a:gd name="T15" fmla="*/ 0 h 25"/>
                <a:gd name="T16" fmla="*/ 0 w 50"/>
                <a:gd name="T17" fmla="*/ 0 h 25"/>
                <a:gd name="T18" fmla="*/ 0 w 50"/>
                <a:gd name="T19" fmla="*/ 0 h 25"/>
                <a:gd name="T20" fmla="*/ 0 w 50"/>
                <a:gd name="T21" fmla="*/ 0 h 25"/>
                <a:gd name="T22" fmla="*/ 0 w 50"/>
                <a:gd name="T23" fmla="*/ 0 h 25"/>
                <a:gd name="T24" fmla="*/ 0 w 50"/>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25"/>
                <a:gd name="T41" fmla="*/ 50 w 50"/>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25">
                  <a:moveTo>
                    <a:pt x="50" y="23"/>
                  </a:moveTo>
                  <a:lnTo>
                    <a:pt x="50" y="23"/>
                  </a:lnTo>
                  <a:lnTo>
                    <a:pt x="42" y="14"/>
                  </a:lnTo>
                  <a:lnTo>
                    <a:pt x="30" y="9"/>
                  </a:lnTo>
                  <a:lnTo>
                    <a:pt x="18" y="6"/>
                  </a:lnTo>
                  <a:lnTo>
                    <a:pt x="9" y="0"/>
                  </a:lnTo>
                  <a:lnTo>
                    <a:pt x="0" y="4"/>
                  </a:lnTo>
                  <a:lnTo>
                    <a:pt x="12" y="12"/>
                  </a:lnTo>
                  <a:lnTo>
                    <a:pt x="24" y="17"/>
                  </a:lnTo>
                  <a:lnTo>
                    <a:pt x="33" y="21"/>
                  </a:lnTo>
                  <a:lnTo>
                    <a:pt x="38" y="25"/>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6" name="Freeform 1669"/>
            <p:cNvSpPr>
              <a:spLocks/>
            </p:cNvSpPr>
            <p:nvPr/>
          </p:nvSpPr>
          <p:spPr bwMode="auto">
            <a:xfrm>
              <a:off x="976" y="2234"/>
              <a:ext cx="30" cy="36"/>
            </a:xfrm>
            <a:custGeom>
              <a:avLst/>
              <a:gdLst>
                <a:gd name="T0" fmla="*/ 0 w 91"/>
                <a:gd name="T1" fmla="*/ 1 h 71"/>
                <a:gd name="T2" fmla="*/ 0 w 91"/>
                <a:gd name="T3" fmla="*/ 1 h 71"/>
                <a:gd name="T4" fmla="*/ 0 w 91"/>
                <a:gd name="T5" fmla="*/ 1 h 71"/>
                <a:gd name="T6" fmla="*/ 0 w 91"/>
                <a:gd name="T7" fmla="*/ 1 h 71"/>
                <a:gd name="T8" fmla="*/ 0 w 91"/>
                <a:gd name="T9" fmla="*/ 1 h 71"/>
                <a:gd name="T10" fmla="*/ 0 w 91"/>
                <a:gd name="T11" fmla="*/ 1 h 71"/>
                <a:gd name="T12" fmla="*/ 0 w 91"/>
                <a:gd name="T13" fmla="*/ 1 h 71"/>
                <a:gd name="T14" fmla="*/ 0 w 91"/>
                <a:gd name="T15" fmla="*/ 1 h 71"/>
                <a:gd name="T16" fmla="*/ 0 w 91"/>
                <a:gd name="T17" fmla="*/ 1 h 71"/>
                <a:gd name="T18" fmla="*/ 0 w 91"/>
                <a:gd name="T19" fmla="*/ 0 h 71"/>
                <a:gd name="T20" fmla="*/ 0 w 91"/>
                <a:gd name="T21" fmla="*/ 1 h 71"/>
                <a:gd name="T22" fmla="*/ 0 w 91"/>
                <a:gd name="T23" fmla="*/ 1 h 71"/>
                <a:gd name="T24" fmla="*/ 0 w 91"/>
                <a:gd name="T25" fmla="*/ 1 h 71"/>
                <a:gd name="T26" fmla="*/ 0 w 91"/>
                <a:gd name="T27" fmla="*/ 1 h 71"/>
                <a:gd name="T28" fmla="*/ 0 w 91"/>
                <a:gd name="T29" fmla="*/ 1 h 71"/>
                <a:gd name="T30" fmla="*/ 0 w 91"/>
                <a:gd name="T31" fmla="*/ 1 h 71"/>
                <a:gd name="T32" fmla="*/ 0 w 91"/>
                <a:gd name="T33" fmla="*/ 1 h 71"/>
                <a:gd name="T34" fmla="*/ 0 w 91"/>
                <a:gd name="T35" fmla="*/ 1 h 71"/>
                <a:gd name="T36" fmla="*/ 0 w 91"/>
                <a:gd name="T37" fmla="*/ 1 h 71"/>
                <a:gd name="T38" fmla="*/ 0 w 91"/>
                <a:gd name="T39" fmla="*/ 1 h 71"/>
                <a:gd name="T40" fmla="*/ 0 w 91"/>
                <a:gd name="T41" fmla="*/ 1 h 71"/>
                <a:gd name="T42" fmla="*/ 0 w 91"/>
                <a:gd name="T43" fmla="*/ 1 h 71"/>
                <a:gd name="T44" fmla="*/ 0 w 91"/>
                <a:gd name="T45" fmla="*/ 1 h 71"/>
                <a:gd name="T46" fmla="*/ 0 w 91"/>
                <a:gd name="T47" fmla="*/ 1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71"/>
                <a:gd name="T74" fmla="*/ 91 w 91"/>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71">
                  <a:moveTo>
                    <a:pt x="88" y="69"/>
                  </a:moveTo>
                  <a:lnTo>
                    <a:pt x="84" y="62"/>
                  </a:lnTo>
                  <a:lnTo>
                    <a:pt x="70" y="59"/>
                  </a:lnTo>
                  <a:lnTo>
                    <a:pt x="57" y="55"/>
                  </a:lnTo>
                  <a:lnTo>
                    <a:pt x="48" y="47"/>
                  </a:lnTo>
                  <a:lnTo>
                    <a:pt x="37" y="40"/>
                  </a:lnTo>
                  <a:lnTo>
                    <a:pt x="31" y="30"/>
                  </a:lnTo>
                  <a:lnTo>
                    <a:pt x="24" y="19"/>
                  </a:lnTo>
                  <a:lnTo>
                    <a:pt x="18" y="10"/>
                  </a:lnTo>
                  <a:lnTo>
                    <a:pt x="12" y="0"/>
                  </a:lnTo>
                  <a:lnTo>
                    <a:pt x="0" y="2"/>
                  </a:lnTo>
                  <a:lnTo>
                    <a:pt x="6" y="14"/>
                  </a:lnTo>
                  <a:lnTo>
                    <a:pt x="12" y="24"/>
                  </a:lnTo>
                  <a:lnTo>
                    <a:pt x="19" y="34"/>
                  </a:lnTo>
                  <a:lnTo>
                    <a:pt x="28" y="44"/>
                  </a:lnTo>
                  <a:lnTo>
                    <a:pt x="39" y="54"/>
                  </a:lnTo>
                  <a:lnTo>
                    <a:pt x="51" y="61"/>
                  </a:lnTo>
                  <a:lnTo>
                    <a:pt x="64" y="68"/>
                  </a:lnTo>
                  <a:lnTo>
                    <a:pt x="81" y="71"/>
                  </a:lnTo>
                  <a:lnTo>
                    <a:pt x="76" y="65"/>
                  </a:lnTo>
                  <a:lnTo>
                    <a:pt x="88" y="69"/>
                  </a:lnTo>
                  <a:lnTo>
                    <a:pt x="91" y="64"/>
                  </a:lnTo>
                  <a:lnTo>
                    <a:pt x="84" y="62"/>
                  </a:lnTo>
                  <a:lnTo>
                    <a:pt x="8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7" name="Freeform 1670"/>
            <p:cNvSpPr>
              <a:spLocks/>
            </p:cNvSpPr>
            <p:nvPr/>
          </p:nvSpPr>
          <p:spPr bwMode="auto">
            <a:xfrm>
              <a:off x="1001" y="2267"/>
              <a:ext cx="4" cy="8"/>
            </a:xfrm>
            <a:custGeom>
              <a:avLst/>
              <a:gdLst>
                <a:gd name="T0" fmla="*/ 0 w 13"/>
                <a:gd name="T1" fmla="*/ 1 h 16"/>
                <a:gd name="T2" fmla="*/ 0 w 13"/>
                <a:gd name="T3" fmla="*/ 1 h 16"/>
                <a:gd name="T4" fmla="*/ 0 w 13"/>
                <a:gd name="T5" fmla="*/ 1 h 16"/>
                <a:gd name="T6" fmla="*/ 0 w 13"/>
                <a:gd name="T7" fmla="*/ 1 h 16"/>
                <a:gd name="T8" fmla="*/ 0 w 13"/>
                <a:gd name="T9" fmla="*/ 1 h 16"/>
                <a:gd name="T10" fmla="*/ 0 w 13"/>
                <a:gd name="T11" fmla="*/ 1 h 16"/>
                <a:gd name="T12" fmla="*/ 0 w 13"/>
                <a:gd name="T13" fmla="*/ 0 h 16"/>
                <a:gd name="T14" fmla="*/ 0 w 13"/>
                <a:gd name="T15" fmla="*/ 1 h 16"/>
                <a:gd name="T16" fmla="*/ 0 w 13"/>
                <a:gd name="T17" fmla="*/ 1 h 16"/>
                <a:gd name="T18" fmla="*/ 0 w 13"/>
                <a:gd name="T19" fmla="*/ 1 h 16"/>
                <a:gd name="T20" fmla="*/ 0 w 13"/>
                <a:gd name="T21" fmla="*/ 1 h 16"/>
                <a:gd name="T22" fmla="*/ 0 w 13"/>
                <a:gd name="T23" fmla="*/ 1 h 16"/>
                <a:gd name="T24" fmla="*/ 0 w 13"/>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6"/>
                <a:gd name="T41" fmla="*/ 13 w 13"/>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6">
                  <a:moveTo>
                    <a:pt x="13" y="10"/>
                  </a:moveTo>
                  <a:lnTo>
                    <a:pt x="13" y="9"/>
                  </a:lnTo>
                  <a:lnTo>
                    <a:pt x="12" y="9"/>
                  </a:lnTo>
                  <a:lnTo>
                    <a:pt x="12" y="7"/>
                  </a:lnTo>
                  <a:lnTo>
                    <a:pt x="12" y="6"/>
                  </a:lnTo>
                  <a:lnTo>
                    <a:pt x="13" y="4"/>
                  </a:lnTo>
                  <a:lnTo>
                    <a:pt x="1" y="0"/>
                  </a:lnTo>
                  <a:lnTo>
                    <a:pt x="0" y="4"/>
                  </a:lnTo>
                  <a:lnTo>
                    <a:pt x="0" y="7"/>
                  </a:lnTo>
                  <a:lnTo>
                    <a:pt x="0" y="12"/>
                  </a:lnTo>
                  <a:lnTo>
                    <a:pt x="4" y="16"/>
                  </a:lnTo>
                  <a:lnTo>
                    <a:pt x="4" y="15"/>
                  </a:lnTo>
                  <a:lnTo>
                    <a:pt x="1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8" name="Freeform 1671"/>
            <p:cNvSpPr>
              <a:spLocks/>
            </p:cNvSpPr>
            <p:nvPr/>
          </p:nvSpPr>
          <p:spPr bwMode="auto">
            <a:xfrm>
              <a:off x="1002" y="2272"/>
              <a:ext cx="9" cy="6"/>
            </a:xfrm>
            <a:custGeom>
              <a:avLst/>
              <a:gdLst>
                <a:gd name="T0" fmla="*/ 0 w 28"/>
                <a:gd name="T1" fmla="*/ 1 h 12"/>
                <a:gd name="T2" fmla="*/ 0 w 28"/>
                <a:gd name="T3" fmla="*/ 1 h 12"/>
                <a:gd name="T4" fmla="*/ 0 w 28"/>
                <a:gd name="T5" fmla="*/ 1 h 12"/>
                <a:gd name="T6" fmla="*/ 0 w 28"/>
                <a:gd name="T7" fmla="*/ 1 h 12"/>
                <a:gd name="T8" fmla="*/ 0 w 28"/>
                <a:gd name="T9" fmla="*/ 0 h 12"/>
                <a:gd name="T10" fmla="*/ 0 w 28"/>
                <a:gd name="T11" fmla="*/ 0 h 12"/>
                <a:gd name="T12" fmla="*/ 0 w 28"/>
                <a:gd name="T13" fmla="*/ 1 h 12"/>
                <a:gd name="T14" fmla="*/ 0 w 28"/>
                <a:gd name="T15" fmla="*/ 1 h 12"/>
                <a:gd name="T16" fmla="*/ 0 w 28"/>
                <a:gd name="T17" fmla="*/ 1 h 12"/>
                <a:gd name="T18" fmla="*/ 0 w 28"/>
                <a:gd name="T19" fmla="*/ 1 h 12"/>
                <a:gd name="T20" fmla="*/ 0 w 28"/>
                <a:gd name="T21" fmla="*/ 1 h 12"/>
                <a:gd name="T22" fmla="*/ 0 w 28"/>
                <a:gd name="T23" fmla="*/ 1 h 12"/>
                <a:gd name="T24" fmla="*/ 0 w 28"/>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2"/>
                <a:gd name="T41" fmla="*/ 28 w 2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2">
                  <a:moveTo>
                    <a:pt x="28" y="5"/>
                  </a:moveTo>
                  <a:lnTo>
                    <a:pt x="28" y="4"/>
                  </a:lnTo>
                  <a:lnTo>
                    <a:pt x="23" y="3"/>
                  </a:lnTo>
                  <a:lnTo>
                    <a:pt x="17" y="2"/>
                  </a:lnTo>
                  <a:lnTo>
                    <a:pt x="12" y="0"/>
                  </a:lnTo>
                  <a:lnTo>
                    <a:pt x="9" y="0"/>
                  </a:lnTo>
                  <a:lnTo>
                    <a:pt x="0" y="5"/>
                  </a:lnTo>
                  <a:lnTo>
                    <a:pt x="6" y="9"/>
                  </a:lnTo>
                  <a:lnTo>
                    <a:pt x="14" y="10"/>
                  </a:lnTo>
                  <a:lnTo>
                    <a:pt x="20" y="11"/>
                  </a:lnTo>
                  <a:lnTo>
                    <a:pt x="23" y="12"/>
                  </a:lnTo>
                  <a:lnTo>
                    <a:pt x="23" y="11"/>
                  </a:lnTo>
                  <a:lnTo>
                    <a:pt x="2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9" name="Freeform 1672"/>
            <p:cNvSpPr>
              <a:spLocks/>
            </p:cNvSpPr>
            <p:nvPr/>
          </p:nvSpPr>
          <p:spPr bwMode="auto">
            <a:xfrm>
              <a:off x="1010" y="2274"/>
              <a:ext cx="10" cy="15"/>
            </a:xfrm>
            <a:custGeom>
              <a:avLst/>
              <a:gdLst>
                <a:gd name="T0" fmla="*/ 0 w 32"/>
                <a:gd name="T1" fmla="*/ 1 h 29"/>
                <a:gd name="T2" fmla="*/ 0 w 32"/>
                <a:gd name="T3" fmla="*/ 1 h 29"/>
                <a:gd name="T4" fmla="*/ 0 w 32"/>
                <a:gd name="T5" fmla="*/ 1 h 29"/>
                <a:gd name="T6" fmla="*/ 0 w 32"/>
                <a:gd name="T7" fmla="*/ 1 h 29"/>
                <a:gd name="T8" fmla="*/ 0 w 32"/>
                <a:gd name="T9" fmla="*/ 1 h 29"/>
                <a:gd name="T10" fmla="*/ 0 w 32"/>
                <a:gd name="T11" fmla="*/ 0 h 29"/>
                <a:gd name="T12" fmla="*/ 0 w 32"/>
                <a:gd name="T13" fmla="*/ 1 h 29"/>
                <a:gd name="T14" fmla="*/ 0 w 32"/>
                <a:gd name="T15" fmla="*/ 1 h 29"/>
                <a:gd name="T16" fmla="*/ 0 w 32"/>
                <a:gd name="T17" fmla="*/ 1 h 29"/>
                <a:gd name="T18" fmla="*/ 0 w 32"/>
                <a:gd name="T19" fmla="*/ 1 h 29"/>
                <a:gd name="T20" fmla="*/ 0 w 32"/>
                <a:gd name="T21" fmla="*/ 1 h 29"/>
                <a:gd name="T22" fmla="*/ 0 w 32"/>
                <a:gd name="T23" fmla="*/ 1 h 29"/>
                <a:gd name="T24" fmla="*/ 0 w 32"/>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9"/>
                <a:gd name="T41" fmla="*/ 32 w 32"/>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9">
                  <a:moveTo>
                    <a:pt x="32" y="22"/>
                  </a:moveTo>
                  <a:lnTo>
                    <a:pt x="32" y="22"/>
                  </a:lnTo>
                  <a:lnTo>
                    <a:pt x="25" y="17"/>
                  </a:lnTo>
                  <a:lnTo>
                    <a:pt x="20" y="12"/>
                  </a:lnTo>
                  <a:lnTo>
                    <a:pt x="14" y="5"/>
                  </a:lnTo>
                  <a:lnTo>
                    <a:pt x="5" y="0"/>
                  </a:lnTo>
                  <a:lnTo>
                    <a:pt x="0" y="6"/>
                  </a:lnTo>
                  <a:lnTo>
                    <a:pt x="5" y="12"/>
                  </a:lnTo>
                  <a:lnTo>
                    <a:pt x="11" y="16"/>
                  </a:lnTo>
                  <a:lnTo>
                    <a:pt x="16" y="21"/>
                  </a:lnTo>
                  <a:lnTo>
                    <a:pt x="23" y="29"/>
                  </a:lnTo>
                  <a:lnTo>
                    <a:pt x="3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0" name="Freeform 1673"/>
            <p:cNvSpPr>
              <a:spLocks/>
            </p:cNvSpPr>
            <p:nvPr/>
          </p:nvSpPr>
          <p:spPr bwMode="auto">
            <a:xfrm>
              <a:off x="1017" y="2286"/>
              <a:ext cx="14" cy="11"/>
            </a:xfrm>
            <a:custGeom>
              <a:avLst/>
              <a:gdLst>
                <a:gd name="T0" fmla="*/ 0 w 41"/>
                <a:gd name="T1" fmla="*/ 0 h 23"/>
                <a:gd name="T2" fmla="*/ 0 w 41"/>
                <a:gd name="T3" fmla="*/ 0 h 23"/>
                <a:gd name="T4" fmla="*/ 0 w 41"/>
                <a:gd name="T5" fmla="*/ 0 h 23"/>
                <a:gd name="T6" fmla="*/ 0 w 41"/>
                <a:gd name="T7" fmla="*/ 0 h 23"/>
                <a:gd name="T8" fmla="*/ 0 w 41"/>
                <a:gd name="T9" fmla="*/ 0 h 23"/>
                <a:gd name="T10" fmla="*/ 0 w 41"/>
                <a:gd name="T11" fmla="*/ 0 h 23"/>
                <a:gd name="T12" fmla="*/ 0 w 41"/>
                <a:gd name="T13" fmla="*/ 0 h 23"/>
                <a:gd name="T14" fmla="*/ 0 w 41"/>
                <a:gd name="T15" fmla="*/ 0 h 23"/>
                <a:gd name="T16" fmla="*/ 0 w 41"/>
                <a:gd name="T17" fmla="*/ 0 h 23"/>
                <a:gd name="T18" fmla="*/ 0 w 41"/>
                <a:gd name="T19" fmla="*/ 0 h 23"/>
                <a:gd name="T20" fmla="*/ 0 w 41"/>
                <a:gd name="T21" fmla="*/ 0 h 23"/>
                <a:gd name="T22" fmla="*/ 0 w 41"/>
                <a:gd name="T23" fmla="*/ 0 h 23"/>
                <a:gd name="T24" fmla="*/ 0 w 41"/>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23"/>
                <a:gd name="T41" fmla="*/ 41 w 41"/>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23">
                  <a:moveTo>
                    <a:pt x="41" y="14"/>
                  </a:moveTo>
                  <a:lnTo>
                    <a:pt x="41" y="14"/>
                  </a:lnTo>
                  <a:lnTo>
                    <a:pt x="35" y="14"/>
                  </a:lnTo>
                  <a:lnTo>
                    <a:pt x="29" y="12"/>
                  </a:lnTo>
                  <a:lnTo>
                    <a:pt x="21" y="9"/>
                  </a:lnTo>
                  <a:lnTo>
                    <a:pt x="9" y="0"/>
                  </a:lnTo>
                  <a:lnTo>
                    <a:pt x="0" y="7"/>
                  </a:lnTo>
                  <a:lnTo>
                    <a:pt x="12" y="16"/>
                  </a:lnTo>
                  <a:lnTo>
                    <a:pt x="23" y="21"/>
                  </a:lnTo>
                  <a:lnTo>
                    <a:pt x="32" y="23"/>
                  </a:lnTo>
                  <a:lnTo>
                    <a:pt x="41" y="23"/>
                  </a:lnTo>
                  <a:lnTo>
                    <a:pt x="4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1" name="Freeform 1674"/>
            <p:cNvSpPr>
              <a:spLocks/>
            </p:cNvSpPr>
            <p:nvPr/>
          </p:nvSpPr>
          <p:spPr bwMode="auto">
            <a:xfrm>
              <a:off x="1031" y="2291"/>
              <a:ext cx="7" cy="6"/>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w 21"/>
                <a:gd name="T13" fmla="*/ 0 h 13"/>
                <a:gd name="T14" fmla="*/ 0 w 21"/>
                <a:gd name="T15" fmla="*/ 0 h 13"/>
                <a:gd name="T16" fmla="*/ 0 w 21"/>
                <a:gd name="T17" fmla="*/ 0 h 13"/>
                <a:gd name="T18" fmla="*/ 0 w 21"/>
                <a:gd name="T19" fmla="*/ 0 h 13"/>
                <a:gd name="T20" fmla="*/ 0 w 21"/>
                <a:gd name="T21" fmla="*/ 0 h 13"/>
                <a:gd name="T22" fmla="*/ 0 w 21"/>
                <a:gd name="T23" fmla="*/ 0 h 13"/>
                <a:gd name="T24" fmla="*/ 0 w 21"/>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3"/>
                <a:gd name="T41" fmla="*/ 21 w 21"/>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3">
                  <a:moveTo>
                    <a:pt x="19" y="0"/>
                  </a:moveTo>
                  <a:lnTo>
                    <a:pt x="21" y="0"/>
                  </a:lnTo>
                  <a:lnTo>
                    <a:pt x="15" y="0"/>
                  </a:lnTo>
                  <a:lnTo>
                    <a:pt x="9" y="3"/>
                  </a:lnTo>
                  <a:lnTo>
                    <a:pt x="6" y="4"/>
                  </a:lnTo>
                  <a:lnTo>
                    <a:pt x="0" y="4"/>
                  </a:lnTo>
                  <a:lnTo>
                    <a:pt x="0" y="13"/>
                  </a:lnTo>
                  <a:lnTo>
                    <a:pt x="9" y="13"/>
                  </a:lnTo>
                  <a:lnTo>
                    <a:pt x="15" y="10"/>
                  </a:lnTo>
                  <a:lnTo>
                    <a:pt x="18" y="9"/>
                  </a:lnTo>
                  <a:lnTo>
                    <a:pt x="19" y="9"/>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2" name="Freeform 1675"/>
            <p:cNvSpPr>
              <a:spLocks/>
            </p:cNvSpPr>
            <p:nvPr/>
          </p:nvSpPr>
          <p:spPr bwMode="auto">
            <a:xfrm>
              <a:off x="1037" y="2291"/>
              <a:ext cx="11" cy="18"/>
            </a:xfrm>
            <a:custGeom>
              <a:avLst/>
              <a:gdLst>
                <a:gd name="T0" fmla="*/ 0 w 32"/>
                <a:gd name="T1" fmla="*/ 0 h 37"/>
                <a:gd name="T2" fmla="*/ 0 w 32"/>
                <a:gd name="T3" fmla="*/ 0 h 37"/>
                <a:gd name="T4" fmla="*/ 0 w 32"/>
                <a:gd name="T5" fmla="*/ 0 h 37"/>
                <a:gd name="T6" fmla="*/ 0 w 32"/>
                <a:gd name="T7" fmla="*/ 0 h 37"/>
                <a:gd name="T8" fmla="*/ 0 w 32"/>
                <a:gd name="T9" fmla="*/ 0 h 37"/>
                <a:gd name="T10" fmla="*/ 0 w 32"/>
                <a:gd name="T11" fmla="*/ 0 h 37"/>
                <a:gd name="T12" fmla="*/ 0 w 32"/>
                <a:gd name="T13" fmla="*/ 0 h 37"/>
                <a:gd name="T14" fmla="*/ 0 w 32"/>
                <a:gd name="T15" fmla="*/ 0 h 37"/>
                <a:gd name="T16" fmla="*/ 0 w 32"/>
                <a:gd name="T17" fmla="*/ 0 h 37"/>
                <a:gd name="T18" fmla="*/ 0 w 32"/>
                <a:gd name="T19" fmla="*/ 0 h 37"/>
                <a:gd name="T20" fmla="*/ 0 w 32"/>
                <a:gd name="T21" fmla="*/ 0 h 37"/>
                <a:gd name="T22" fmla="*/ 0 w 32"/>
                <a:gd name="T23" fmla="*/ 0 h 37"/>
                <a:gd name="T24" fmla="*/ 0 w 32"/>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37"/>
                <a:gd name="T41" fmla="*/ 32 w 32"/>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37">
                  <a:moveTo>
                    <a:pt x="32" y="28"/>
                  </a:moveTo>
                  <a:lnTo>
                    <a:pt x="32" y="28"/>
                  </a:lnTo>
                  <a:lnTo>
                    <a:pt x="32" y="26"/>
                  </a:lnTo>
                  <a:lnTo>
                    <a:pt x="23" y="16"/>
                  </a:lnTo>
                  <a:lnTo>
                    <a:pt x="14" y="6"/>
                  </a:lnTo>
                  <a:lnTo>
                    <a:pt x="0" y="0"/>
                  </a:lnTo>
                  <a:lnTo>
                    <a:pt x="0" y="9"/>
                  </a:lnTo>
                  <a:lnTo>
                    <a:pt x="5" y="12"/>
                  </a:lnTo>
                  <a:lnTo>
                    <a:pt x="14" y="21"/>
                  </a:lnTo>
                  <a:lnTo>
                    <a:pt x="23" y="30"/>
                  </a:lnTo>
                  <a:lnTo>
                    <a:pt x="32" y="37"/>
                  </a:lnTo>
                  <a:lnTo>
                    <a:pt x="3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3" name="Freeform 1676"/>
            <p:cNvSpPr>
              <a:spLocks/>
            </p:cNvSpPr>
            <p:nvPr/>
          </p:nvSpPr>
          <p:spPr bwMode="auto">
            <a:xfrm>
              <a:off x="1048" y="2227"/>
              <a:ext cx="48" cy="82"/>
            </a:xfrm>
            <a:custGeom>
              <a:avLst/>
              <a:gdLst>
                <a:gd name="T0" fmla="*/ 0 w 143"/>
                <a:gd name="T1" fmla="*/ 0 h 164"/>
                <a:gd name="T2" fmla="*/ 0 w 143"/>
                <a:gd name="T3" fmla="*/ 0 h 164"/>
                <a:gd name="T4" fmla="*/ 0 w 143"/>
                <a:gd name="T5" fmla="*/ 1 h 164"/>
                <a:gd name="T6" fmla="*/ 0 w 143"/>
                <a:gd name="T7" fmla="*/ 1 h 164"/>
                <a:gd name="T8" fmla="*/ 0 w 143"/>
                <a:gd name="T9" fmla="*/ 1 h 164"/>
                <a:gd name="T10" fmla="*/ 0 w 143"/>
                <a:gd name="T11" fmla="*/ 1 h 164"/>
                <a:gd name="T12" fmla="*/ 0 w 143"/>
                <a:gd name="T13" fmla="*/ 1 h 164"/>
                <a:gd name="T14" fmla="*/ 0 w 143"/>
                <a:gd name="T15" fmla="*/ 1 h 164"/>
                <a:gd name="T16" fmla="*/ 0 w 143"/>
                <a:gd name="T17" fmla="*/ 1 h 164"/>
                <a:gd name="T18" fmla="*/ 0 w 143"/>
                <a:gd name="T19" fmla="*/ 1 h 164"/>
                <a:gd name="T20" fmla="*/ 0 w 143"/>
                <a:gd name="T21" fmla="*/ 1 h 164"/>
                <a:gd name="T22" fmla="*/ 0 w 143"/>
                <a:gd name="T23" fmla="*/ 1 h 164"/>
                <a:gd name="T24" fmla="*/ 0 w 143"/>
                <a:gd name="T25" fmla="*/ 1 h 164"/>
                <a:gd name="T26" fmla="*/ 0 w 143"/>
                <a:gd name="T27" fmla="*/ 1 h 164"/>
                <a:gd name="T28" fmla="*/ 0 w 143"/>
                <a:gd name="T29" fmla="*/ 1 h 164"/>
                <a:gd name="T30" fmla="*/ 0 w 143"/>
                <a:gd name="T31" fmla="*/ 1 h 164"/>
                <a:gd name="T32" fmla="*/ 0 w 143"/>
                <a:gd name="T33" fmla="*/ 1 h 164"/>
                <a:gd name="T34" fmla="*/ 0 w 143"/>
                <a:gd name="T35" fmla="*/ 1 h 164"/>
                <a:gd name="T36" fmla="*/ 0 w 143"/>
                <a:gd name="T37" fmla="*/ 0 h 164"/>
                <a:gd name="T38" fmla="*/ 0 w 143"/>
                <a:gd name="T39" fmla="*/ 0 h 164"/>
                <a:gd name="T40" fmla="*/ 0 w 143"/>
                <a:gd name="T41" fmla="*/ 0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3"/>
                <a:gd name="T64" fmla="*/ 0 h 164"/>
                <a:gd name="T65" fmla="*/ 143 w 143"/>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3" h="164">
                  <a:moveTo>
                    <a:pt x="131" y="0"/>
                  </a:moveTo>
                  <a:lnTo>
                    <a:pt x="131" y="0"/>
                  </a:lnTo>
                  <a:lnTo>
                    <a:pt x="130" y="26"/>
                  </a:lnTo>
                  <a:lnTo>
                    <a:pt x="124" y="50"/>
                  </a:lnTo>
                  <a:lnTo>
                    <a:pt x="115" y="76"/>
                  </a:lnTo>
                  <a:lnTo>
                    <a:pt x="100" y="99"/>
                  </a:lnTo>
                  <a:lnTo>
                    <a:pt x="82" y="120"/>
                  </a:lnTo>
                  <a:lnTo>
                    <a:pt x="59" y="137"/>
                  </a:lnTo>
                  <a:lnTo>
                    <a:pt x="31" y="149"/>
                  </a:lnTo>
                  <a:lnTo>
                    <a:pt x="0" y="155"/>
                  </a:lnTo>
                  <a:lnTo>
                    <a:pt x="0" y="164"/>
                  </a:lnTo>
                  <a:lnTo>
                    <a:pt x="37" y="157"/>
                  </a:lnTo>
                  <a:lnTo>
                    <a:pt x="65" y="143"/>
                  </a:lnTo>
                  <a:lnTo>
                    <a:pt x="91" y="126"/>
                  </a:lnTo>
                  <a:lnTo>
                    <a:pt x="112" y="103"/>
                  </a:lnTo>
                  <a:lnTo>
                    <a:pt x="127" y="79"/>
                  </a:lnTo>
                  <a:lnTo>
                    <a:pt x="136" y="53"/>
                  </a:lnTo>
                  <a:lnTo>
                    <a:pt x="142" y="26"/>
                  </a:lnTo>
                  <a:lnTo>
                    <a:pt x="143" y="0"/>
                  </a:lnTo>
                  <a:lnTo>
                    <a:pt x="1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4" name="Freeform 1677"/>
            <p:cNvSpPr>
              <a:spLocks/>
            </p:cNvSpPr>
            <p:nvPr/>
          </p:nvSpPr>
          <p:spPr bwMode="auto">
            <a:xfrm>
              <a:off x="1078" y="2185"/>
              <a:ext cx="18" cy="42"/>
            </a:xfrm>
            <a:custGeom>
              <a:avLst/>
              <a:gdLst>
                <a:gd name="T0" fmla="*/ 0 w 54"/>
                <a:gd name="T1" fmla="*/ 0 h 85"/>
                <a:gd name="T2" fmla="*/ 0 w 54"/>
                <a:gd name="T3" fmla="*/ 0 h 85"/>
                <a:gd name="T4" fmla="*/ 0 w 54"/>
                <a:gd name="T5" fmla="*/ 0 h 85"/>
                <a:gd name="T6" fmla="*/ 0 w 54"/>
                <a:gd name="T7" fmla="*/ 0 h 85"/>
                <a:gd name="T8" fmla="*/ 0 w 54"/>
                <a:gd name="T9" fmla="*/ 0 h 85"/>
                <a:gd name="T10" fmla="*/ 0 w 54"/>
                <a:gd name="T11" fmla="*/ 0 h 85"/>
                <a:gd name="T12" fmla="*/ 0 w 54"/>
                <a:gd name="T13" fmla="*/ 0 h 85"/>
                <a:gd name="T14" fmla="*/ 0 w 54"/>
                <a:gd name="T15" fmla="*/ 0 h 85"/>
                <a:gd name="T16" fmla="*/ 0 w 54"/>
                <a:gd name="T17" fmla="*/ 0 h 85"/>
                <a:gd name="T18" fmla="*/ 0 w 54"/>
                <a:gd name="T19" fmla="*/ 0 h 85"/>
                <a:gd name="T20" fmla="*/ 0 w 54"/>
                <a:gd name="T21" fmla="*/ 0 h 85"/>
                <a:gd name="T22" fmla="*/ 0 w 54"/>
                <a:gd name="T23" fmla="*/ 0 h 85"/>
                <a:gd name="T24" fmla="*/ 0 w 54"/>
                <a:gd name="T25" fmla="*/ 0 h 85"/>
                <a:gd name="T26" fmla="*/ 0 w 54"/>
                <a:gd name="T27" fmla="*/ 0 h 85"/>
                <a:gd name="T28" fmla="*/ 0 w 54"/>
                <a:gd name="T29" fmla="*/ 0 h 85"/>
                <a:gd name="T30" fmla="*/ 0 w 54"/>
                <a:gd name="T31" fmla="*/ 0 h 85"/>
                <a:gd name="T32" fmla="*/ 0 w 54"/>
                <a:gd name="T33" fmla="*/ 0 h 85"/>
                <a:gd name="T34" fmla="*/ 0 w 54"/>
                <a:gd name="T35" fmla="*/ 0 h 85"/>
                <a:gd name="T36" fmla="*/ 0 w 54"/>
                <a:gd name="T37" fmla="*/ 0 h 85"/>
                <a:gd name="T38" fmla="*/ 0 w 54"/>
                <a:gd name="T39" fmla="*/ 0 h 85"/>
                <a:gd name="T40" fmla="*/ 0 w 54"/>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85"/>
                <a:gd name="T65" fmla="*/ 54 w 54"/>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85">
                  <a:moveTo>
                    <a:pt x="0" y="3"/>
                  </a:moveTo>
                  <a:lnTo>
                    <a:pt x="0" y="3"/>
                  </a:lnTo>
                  <a:lnTo>
                    <a:pt x="5" y="13"/>
                  </a:lnTo>
                  <a:lnTo>
                    <a:pt x="12" y="25"/>
                  </a:lnTo>
                  <a:lnTo>
                    <a:pt x="18" y="35"/>
                  </a:lnTo>
                  <a:lnTo>
                    <a:pt x="26" y="45"/>
                  </a:lnTo>
                  <a:lnTo>
                    <a:pt x="32" y="54"/>
                  </a:lnTo>
                  <a:lnTo>
                    <a:pt x="36" y="64"/>
                  </a:lnTo>
                  <a:lnTo>
                    <a:pt x="41" y="75"/>
                  </a:lnTo>
                  <a:lnTo>
                    <a:pt x="42" y="85"/>
                  </a:lnTo>
                  <a:lnTo>
                    <a:pt x="54" y="85"/>
                  </a:lnTo>
                  <a:lnTo>
                    <a:pt x="53" y="73"/>
                  </a:lnTo>
                  <a:lnTo>
                    <a:pt x="48" y="62"/>
                  </a:lnTo>
                  <a:lnTo>
                    <a:pt x="44" y="52"/>
                  </a:lnTo>
                  <a:lnTo>
                    <a:pt x="38" y="40"/>
                  </a:lnTo>
                  <a:lnTo>
                    <a:pt x="30" y="31"/>
                  </a:lnTo>
                  <a:lnTo>
                    <a:pt x="24" y="21"/>
                  </a:lnTo>
                  <a:lnTo>
                    <a:pt x="17" y="11"/>
                  </a:lnTo>
                  <a:lnTo>
                    <a:pt x="12"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5" name="Freeform 1678"/>
            <p:cNvSpPr>
              <a:spLocks/>
            </p:cNvSpPr>
            <p:nvPr/>
          </p:nvSpPr>
          <p:spPr bwMode="auto">
            <a:xfrm>
              <a:off x="1066" y="2166"/>
              <a:ext cx="16" cy="20"/>
            </a:xfrm>
            <a:custGeom>
              <a:avLst/>
              <a:gdLst>
                <a:gd name="T0" fmla="*/ 0 w 46"/>
                <a:gd name="T1" fmla="*/ 1 h 40"/>
                <a:gd name="T2" fmla="*/ 0 w 46"/>
                <a:gd name="T3" fmla="*/ 1 h 40"/>
                <a:gd name="T4" fmla="*/ 0 w 46"/>
                <a:gd name="T5" fmla="*/ 1 h 40"/>
                <a:gd name="T6" fmla="*/ 0 w 46"/>
                <a:gd name="T7" fmla="*/ 1 h 40"/>
                <a:gd name="T8" fmla="*/ 0 w 46"/>
                <a:gd name="T9" fmla="*/ 1 h 40"/>
                <a:gd name="T10" fmla="*/ 0 w 46"/>
                <a:gd name="T11" fmla="*/ 1 h 40"/>
                <a:gd name="T12" fmla="*/ 0 w 46"/>
                <a:gd name="T13" fmla="*/ 1 h 40"/>
                <a:gd name="T14" fmla="*/ 0 w 46"/>
                <a:gd name="T15" fmla="*/ 1 h 40"/>
                <a:gd name="T16" fmla="*/ 0 w 46"/>
                <a:gd name="T17" fmla="*/ 1 h 40"/>
                <a:gd name="T18" fmla="*/ 0 w 46"/>
                <a:gd name="T19" fmla="*/ 1 h 40"/>
                <a:gd name="T20" fmla="*/ 0 w 46"/>
                <a:gd name="T21" fmla="*/ 1 h 40"/>
                <a:gd name="T22" fmla="*/ 0 w 46"/>
                <a:gd name="T23" fmla="*/ 1 h 40"/>
                <a:gd name="T24" fmla="*/ 0 w 46"/>
                <a:gd name="T25" fmla="*/ 1 h 40"/>
                <a:gd name="T26" fmla="*/ 0 w 46"/>
                <a:gd name="T27" fmla="*/ 1 h 40"/>
                <a:gd name="T28" fmla="*/ 0 w 46"/>
                <a:gd name="T29" fmla="*/ 1 h 40"/>
                <a:gd name="T30" fmla="*/ 0 w 46"/>
                <a:gd name="T31" fmla="*/ 1 h 40"/>
                <a:gd name="T32" fmla="*/ 0 w 46"/>
                <a:gd name="T33" fmla="*/ 1 h 40"/>
                <a:gd name="T34" fmla="*/ 0 w 46"/>
                <a:gd name="T35" fmla="*/ 1 h 40"/>
                <a:gd name="T36" fmla="*/ 0 w 46"/>
                <a:gd name="T37" fmla="*/ 0 h 40"/>
                <a:gd name="T38" fmla="*/ 0 w 46"/>
                <a:gd name="T39" fmla="*/ 0 h 40"/>
                <a:gd name="T40" fmla="*/ 0 w 46"/>
                <a:gd name="T41" fmla="*/ 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0"/>
                <a:gd name="T65" fmla="*/ 46 w 46"/>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0">
                  <a:moveTo>
                    <a:pt x="0" y="8"/>
                  </a:moveTo>
                  <a:lnTo>
                    <a:pt x="0" y="8"/>
                  </a:lnTo>
                  <a:lnTo>
                    <a:pt x="6" y="9"/>
                  </a:lnTo>
                  <a:lnTo>
                    <a:pt x="12" y="10"/>
                  </a:lnTo>
                  <a:lnTo>
                    <a:pt x="16" y="14"/>
                  </a:lnTo>
                  <a:lnTo>
                    <a:pt x="22" y="17"/>
                  </a:lnTo>
                  <a:lnTo>
                    <a:pt x="25" y="22"/>
                  </a:lnTo>
                  <a:lnTo>
                    <a:pt x="28" y="28"/>
                  </a:lnTo>
                  <a:lnTo>
                    <a:pt x="31" y="34"/>
                  </a:lnTo>
                  <a:lnTo>
                    <a:pt x="34" y="40"/>
                  </a:lnTo>
                  <a:lnTo>
                    <a:pt x="46" y="37"/>
                  </a:lnTo>
                  <a:lnTo>
                    <a:pt x="43" y="32"/>
                  </a:lnTo>
                  <a:lnTo>
                    <a:pt x="40" y="26"/>
                  </a:lnTo>
                  <a:lnTo>
                    <a:pt x="37" y="18"/>
                  </a:lnTo>
                  <a:lnTo>
                    <a:pt x="31" y="13"/>
                  </a:lnTo>
                  <a:lnTo>
                    <a:pt x="25" y="7"/>
                  </a:lnTo>
                  <a:lnTo>
                    <a:pt x="18" y="4"/>
                  </a:lnTo>
                  <a:lnTo>
                    <a:pt x="9" y="1"/>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6" name="Freeform 1679"/>
            <p:cNvSpPr>
              <a:spLocks/>
            </p:cNvSpPr>
            <p:nvPr/>
          </p:nvSpPr>
          <p:spPr bwMode="auto">
            <a:xfrm>
              <a:off x="1054" y="2166"/>
              <a:ext cx="12" cy="20"/>
            </a:xfrm>
            <a:custGeom>
              <a:avLst/>
              <a:gdLst>
                <a:gd name="T0" fmla="*/ 0 w 37"/>
                <a:gd name="T1" fmla="*/ 0 h 41"/>
                <a:gd name="T2" fmla="*/ 0 w 37"/>
                <a:gd name="T3" fmla="*/ 0 h 41"/>
                <a:gd name="T4" fmla="*/ 0 w 37"/>
                <a:gd name="T5" fmla="*/ 0 h 41"/>
                <a:gd name="T6" fmla="*/ 0 w 37"/>
                <a:gd name="T7" fmla="*/ 0 h 41"/>
                <a:gd name="T8" fmla="*/ 0 w 37"/>
                <a:gd name="T9" fmla="*/ 0 h 41"/>
                <a:gd name="T10" fmla="*/ 0 w 37"/>
                <a:gd name="T11" fmla="*/ 0 h 41"/>
                <a:gd name="T12" fmla="*/ 0 w 37"/>
                <a:gd name="T13" fmla="*/ 0 h 41"/>
                <a:gd name="T14" fmla="*/ 0 w 37"/>
                <a:gd name="T15" fmla="*/ 0 h 41"/>
                <a:gd name="T16" fmla="*/ 0 w 37"/>
                <a:gd name="T17" fmla="*/ 0 h 41"/>
                <a:gd name="T18" fmla="*/ 0 w 37"/>
                <a:gd name="T19" fmla="*/ 0 h 41"/>
                <a:gd name="T20" fmla="*/ 0 w 37"/>
                <a:gd name="T21" fmla="*/ 0 h 41"/>
                <a:gd name="T22" fmla="*/ 0 w 37"/>
                <a:gd name="T23" fmla="*/ 0 h 41"/>
                <a:gd name="T24" fmla="*/ 0 w 37"/>
                <a:gd name="T25" fmla="*/ 0 h 41"/>
                <a:gd name="T26" fmla="*/ 0 w 37"/>
                <a:gd name="T27" fmla="*/ 0 h 41"/>
                <a:gd name="T28" fmla="*/ 0 w 37"/>
                <a:gd name="T29" fmla="*/ 0 h 41"/>
                <a:gd name="T30" fmla="*/ 0 w 37"/>
                <a:gd name="T31" fmla="*/ 0 h 41"/>
                <a:gd name="T32" fmla="*/ 0 w 37"/>
                <a:gd name="T33" fmla="*/ 0 h 41"/>
                <a:gd name="T34" fmla="*/ 0 w 37"/>
                <a:gd name="T35" fmla="*/ 0 h 41"/>
                <a:gd name="T36" fmla="*/ 0 w 37"/>
                <a:gd name="T37" fmla="*/ 0 h 41"/>
                <a:gd name="T38" fmla="*/ 0 w 37"/>
                <a:gd name="T39" fmla="*/ 0 h 41"/>
                <a:gd name="T40" fmla="*/ 0 w 37"/>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1"/>
                <a:gd name="T65" fmla="*/ 37 w 37"/>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1">
                  <a:moveTo>
                    <a:pt x="9" y="41"/>
                  </a:moveTo>
                  <a:lnTo>
                    <a:pt x="9" y="41"/>
                  </a:lnTo>
                  <a:lnTo>
                    <a:pt x="13" y="35"/>
                  </a:lnTo>
                  <a:lnTo>
                    <a:pt x="19" y="30"/>
                  </a:lnTo>
                  <a:lnTo>
                    <a:pt x="22" y="23"/>
                  </a:lnTo>
                  <a:lnTo>
                    <a:pt x="25" y="19"/>
                  </a:lnTo>
                  <a:lnTo>
                    <a:pt x="28" y="15"/>
                  </a:lnTo>
                  <a:lnTo>
                    <a:pt x="29" y="12"/>
                  </a:lnTo>
                  <a:lnTo>
                    <a:pt x="34" y="9"/>
                  </a:lnTo>
                  <a:lnTo>
                    <a:pt x="37" y="8"/>
                  </a:lnTo>
                  <a:lnTo>
                    <a:pt x="37" y="0"/>
                  </a:lnTo>
                  <a:lnTo>
                    <a:pt x="28" y="1"/>
                  </a:lnTo>
                  <a:lnTo>
                    <a:pt x="21" y="5"/>
                  </a:lnTo>
                  <a:lnTo>
                    <a:pt x="16" y="10"/>
                  </a:lnTo>
                  <a:lnTo>
                    <a:pt x="13" y="15"/>
                  </a:lnTo>
                  <a:lnTo>
                    <a:pt x="10" y="21"/>
                  </a:lnTo>
                  <a:lnTo>
                    <a:pt x="7" y="26"/>
                  </a:lnTo>
                  <a:lnTo>
                    <a:pt x="4" y="31"/>
                  </a:lnTo>
                  <a:lnTo>
                    <a:pt x="0" y="34"/>
                  </a:lnTo>
                  <a:lnTo>
                    <a:pt x="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7" name="Freeform 1680"/>
            <p:cNvSpPr>
              <a:spLocks/>
            </p:cNvSpPr>
            <p:nvPr/>
          </p:nvSpPr>
          <p:spPr bwMode="auto">
            <a:xfrm>
              <a:off x="1048" y="2180"/>
              <a:ext cx="9" cy="7"/>
            </a:xfrm>
            <a:custGeom>
              <a:avLst/>
              <a:gdLst>
                <a:gd name="T0" fmla="*/ 0 w 27"/>
                <a:gd name="T1" fmla="*/ 0 h 15"/>
                <a:gd name="T2" fmla="*/ 0 w 27"/>
                <a:gd name="T3" fmla="*/ 0 h 15"/>
                <a:gd name="T4" fmla="*/ 0 w 27"/>
                <a:gd name="T5" fmla="*/ 0 h 15"/>
                <a:gd name="T6" fmla="*/ 0 w 27"/>
                <a:gd name="T7" fmla="*/ 0 h 15"/>
                <a:gd name="T8" fmla="*/ 0 w 27"/>
                <a:gd name="T9" fmla="*/ 0 h 15"/>
                <a:gd name="T10" fmla="*/ 0 w 27"/>
                <a:gd name="T11" fmla="*/ 0 h 15"/>
                <a:gd name="T12" fmla="*/ 0 w 27"/>
                <a:gd name="T13" fmla="*/ 0 h 15"/>
                <a:gd name="T14" fmla="*/ 0 w 27"/>
                <a:gd name="T15" fmla="*/ 0 h 15"/>
                <a:gd name="T16" fmla="*/ 0 w 27"/>
                <a:gd name="T17" fmla="*/ 0 h 15"/>
                <a:gd name="T18" fmla="*/ 0 w 27"/>
                <a:gd name="T19" fmla="*/ 0 h 15"/>
                <a:gd name="T20" fmla="*/ 0 w 27"/>
                <a:gd name="T21" fmla="*/ 0 h 15"/>
                <a:gd name="T22" fmla="*/ 0 w 27"/>
                <a:gd name="T23" fmla="*/ 0 h 15"/>
                <a:gd name="T24" fmla="*/ 0 w 27"/>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5"/>
                <a:gd name="T41" fmla="*/ 27 w 27"/>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5">
                  <a:moveTo>
                    <a:pt x="0" y="6"/>
                  </a:moveTo>
                  <a:lnTo>
                    <a:pt x="1" y="6"/>
                  </a:lnTo>
                  <a:lnTo>
                    <a:pt x="4" y="9"/>
                  </a:lnTo>
                  <a:lnTo>
                    <a:pt x="10" y="13"/>
                  </a:lnTo>
                  <a:lnTo>
                    <a:pt x="18" y="15"/>
                  </a:lnTo>
                  <a:lnTo>
                    <a:pt x="27" y="13"/>
                  </a:lnTo>
                  <a:lnTo>
                    <a:pt x="18" y="6"/>
                  </a:lnTo>
                  <a:lnTo>
                    <a:pt x="16" y="6"/>
                  </a:lnTo>
                  <a:lnTo>
                    <a:pt x="13" y="3"/>
                  </a:lnTo>
                  <a:lnTo>
                    <a:pt x="7" y="0"/>
                  </a:lnTo>
                  <a:lnTo>
                    <a:pt x="9"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8" name="Freeform 1681"/>
            <p:cNvSpPr>
              <a:spLocks/>
            </p:cNvSpPr>
            <p:nvPr/>
          </p:nvSpPr>
          <p:spPr bwMode="auto">
            <a:xfrm>
              <a:off x="1029" y="2159"/>
              <a:ext cx="22" cy="24"/>
            </a:xfrm>
            <a:custGeom>
              <a:avLst/>
              <a:gdLst>
                <a:gd name="T0" fmla="*/ 0 w 65"/>
                <a:gd name="T1" fmla="*/ 1 h 47"/>
                <a:gd name="T2" fmla="*/ 0 w 65"/>
                <a:gd name="T3" fmla="*/ 1 h 47"/>
                <a:gd name="T4" fmla="*/ 0 w 65"/>
                <a:gd name="T5" fmla="*/ 1 h 47"/>
                <a:gd name="T6" fmla="*/ 0 w 65"/>
                <a:gd name="T7" fmla="*/ 1 h 47"/>
                <a:gd name="T8" fmla="*/ 0 w 65"/>
                <a:gd name="T9" fmla="*/ 1 h 47"/>
                <a:gd name="T10" fmla="*/ 0 w 65"/>
                <a:gd name="T11" fmla="*/ 1 h 47"/>
                <a:gd name="T12" fmla="*/ 0 w 65"/>
                <a:gd name="T13" fmla="*/ 1 h 47"/>
                <a:gd name="T14" fmla="*/ 0 w 65"/>
                <a:gd name="T15" fmla="*/ 1 h 47"/>
                <a:gd name="T16" fmla="*/ 0 w 65"/>
                <a:gd name="T17" fmla="*/ 1 h 47"/>
                <a:gd name="T18" fmla="*/ 0 w 65"/>
                <a:gd name="T19" fmla="*/ 1 h 47"/>
                <a:gd name="T20" fmla="*/ 0 w 65"/>
                <a:gd name="T21" fmla="*/ 1 h 47"/>
                <a:gd name="T22" fmla="*/ 0 w 65"/>
                <a:gd name="T23" fmla="*/ 1 h 47"/>
                <a:gd name="T24" fmla="*/ 0 w 65"/>
                <a:gd name="T25" fmla="*/ 1 h 47"/>
                <a:gd name="T26" fmla="*/ 0 w 65"/>
                <a:gd name="T27" fmla="*/ 1 h 47"/>
                <a:gd name="T28" fmla="*/ 0 w 65"/>
                <a:gd name="T29" fmla="*/ 1 h 47"/>
                <a:gd name="T30" fmla="*/ 0 w 65"/>
                <a:gd name="T31" fmla="*/ 1 h 47"/>
                <a:gd name="T32" fmla="*/ 0 w 65"/>
                <a:gd name="T33" fmla="*/ 1 h 47"/>
                <a:gd name="T34" fmla="*/ 0 w 65"/>
                <a:gd name="T35" fmla="*/ 1 h 47"/>
                <a:gd name="T36" fmla="*/ 0 w 65"/>
                <a:gd name="T37" fmla="*/ 0 h 47"/>
                <a:gd name="T38" fmla="*/ 0 w 65"/>
                <a:gd name="T39" fmla="*/ 0 h 47"/>
                <a:gd name="T40" fmla="*/ 0 w 65"/>
                <a:gd name="T41" fmla="*/ 1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47"/>
                <a:gd name="T65" fmla="*/ 65 w 65"/>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47">
                  <a:moveTo>
                    <a:pt x="0" y="8"/>
                  </a:moveTo>
                  <a:lnTo>
                    <a:pt x="0" y="8"/>
                  </a:lnTo>
                  <a:lnTo>
                    <a:pt x="9" y="10"/>
                  </a:lnTo>
                  <a:lnTo>
                    <a:pt x="15" y="15"/>
                  </a:lnTo>
                  <a:lnTo>
                    <a:pt x="23" y="20"/>
                  </a:lnTo>
                  <a:lnTo>
                    <a:pt x="30" y="26"/>
                  </a:lnTo>
                  <a:lnTo>
                    <a:pt x="36" y="30"/>
                  </a:lnTo>
                  <a:lnTo>
                    <a:pt x="42" y="35"/>
                  </a:lnTo>
                  <a:lnTo>
                    <a:pt x="48" y="42"/>
                  </a:lnTo>
                  <a:lnTo>
                    <a:pt x="56" y="47"/>
                  </a:lnTo>
                  <a:lnTo>
                    <a:pt x="65" y="41"/>
                  </a:lnTo>
                  <a:lnTo>
                    <a:pt x="57" y="35"/>
                  </a:lnTo>
                  <a:lnTo>
                    <a:pt x="51" y="31"/>
                  </a:lnTo>
                  <a:lnTo>
                    <a:pt x="45" y="26"/>
                  </a:lnTo>
                  <a:lnTo>
                    <a:pt x="39" y="19"/>
                  </a:lnTo>
                  <a:lnTo>
                    <a:pt x="32" y="14"/>
                  </a:lnTo>
                  <a:lnTo>
                    <a:pt x="24" y="8"/>
                  </a:lnTo>
                  <a:lnTo>
                    <a:pt x="15" y="4"/>
                  </a:lnTo>
                  <a:lnTo>
                    <a:pt x="6"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9" name="Freeform 1682"/>
            <p:cNvSpPr>
              <a:spLocks/>
            </p:cNvSpPr>
            <p:nvPr/>
          </p:nvSpPr>
          <p:spPr bwMode="auto">
            <a:xfrm>
              <a:off x="994" y="2155"/>
              <a:ext cx="37" cy="9"/>
            </a:xfrm>
            <a:custGeom>
              <a:avLst/>
              <a:gdLst>
                <a:gd name="T0" fmla="*/ 0 w 112"/>
                <a:gd name="T1" fmla="*/ 1 h 17"/>
                <a:gd name="T2" fmla="*/ 0 w 112"/>
                <a:gd name="T3" fmla="*/ 1 h 17"/>
                <a:gd name="T4" fmla="*/ 0 w 112"/>
                <a:gd name="T5" fmla="*/ 1 h 17"/>
                <a:gd name="T6" fmla="*/ 0 w 112"/>
                <a:gd name="T7" fmla="*/ 1 h 17"/>
                <a:gd name="T8" fmla="*/ 0 w 112"/>
                <a:gd name="T9" fmla="*/ 1 h 17"/>
                <a:gd name="T10" fmla="*/ 0 w 112"/>
                <a:gd name="T11" fmla="*/ 1 h 17"/>
                <a:gd name="T12" fmla="*/ 0 w 112"/>
                <a:gd name="T13" fmla="*/ 1 h 17"/>
                <a:gd name="T14" fmla="*/ 0 w 112"/>
                <a:gd name="T15" fmla="*/ 1 h 17"/>
                <a:gd name="T16" fmla="*/ 0 w 112"/>
                <a:gd name="T17" fmla="*/ 1 h 17"/>
                <a:gd name="T18" fmla="*/ 0 w 112"/>
                <a:gd name="T19" fmla="*/ 1 h 17"/>
                <a:gd name="T20" fmla="*/ 0 w 112"/>
                <a:gd name="T21" fmla="*/ 1 h 17"/>
                <a:gd name="T22" fmla="*/ 0 w 112"/>
                <a:gd name="T23" fmla="*/ 1 h 17"/>
                <a:gd name="T24" fmla="*/ 0 w 112"/>
                <a:gd name="T25" fmla="*/ 1 h 17"/>
                <a:gd name="T26" fmla="*/ 0 w 112"/>
                <a:gd name="T27" fmla="*/ 1 h 17"/>
                <a:gd name="T28" fmla="*/ 0 w 112"/>
                <a:gd name="T29" fmla="*/ 0 h 17"/>
                <a:gd name="T30" fmla="*/ 0 w 112"/>
                <a:gd name="T31" fmla="*/ 0 h 17"/>
                <a:gd name="T32" fmla="*/ 0 w 112"/>
                <a:gd name="T33" fmla="*/ 0 h 17"/>
                <a:gd name="T34" fmla="*/ 0 w 112"/>
                <a:gd name="T35" fmla="*/ 1 h 17"/>
                <a:gd name="T36" fmla="*/ 0 w 112"/>
                <a:gd name="T37" fmla="*/ 1 h 17"/>
                <a:gd name="T38" fmla="*/ 0 w 112"/>
                <a:gd name="T39" fmla="*/ 1 h 17"/>
                <a:gd name="T40" fmla="*/ 0 w 112"/>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17"/>
                <a:gd name="T65" fmla="*/ 112 w 11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17">
                  <a:moveTo>
                    <a:pt x="3" y="14"/>
                  </a:moveTo>
                  <a:lnTo>
                    <a:pt x="3" y="14"/>
                  </a:lnTo>
                  <a:lnTo>
                    <a:pt x="17" y="11"/>
                  </a:lnTo>
                  <a:lnTo>
                    <a:pt x="29" y="9"/>
                  </a:lnTo>
                  <a:lnTo>
                    <a:pt x="44" y="9"/>
                  </a:lnTo>
                  <a:lnTo>
                    <a:pt x="57" y="9"/>
                  </a:lnTo>
                  <a:lnTo>
                    <a:pt x="70" y="10"/>
                  </a:lnTo>
                  <a:lnTo>
                    <a:pt x="82" y="11"/>
                  </a:lnTo>
                  <a:lnTo>
                    <a:pt x="96" y="14"/>
                  </a:lnTo>
                  <a:lnTo>
                    <a:pt x="106" y="17"/>
                  </a:lnTo>
                  <a:lnTo>
                    <a:pt x="112" y="9"/>
                  </a:lnTo>
                  <a:lnTo>
                    <a:pt x="99" y="5"/>
                  </a:lnTo>
                  <a:lnTo>
                    <a:pt x="85" y="2"/>
                  </a:lnTo>
                  <a:lnTo>
                    <a:pt x="70" y="1"/>
                  </a:lnTo>
                  <a:lnTo>
                    <a:pt x="57" y="0"/>
                  </a:lnTo>
                  <a:lnTo>
                    <a:pt x="44" y="0"/>
                  </a:lnTo>
                  <a:lnTo>
                    <a:pt x="29" y="0"/>
                  </a:lnTo>
                  <a:lnTo>
                    <a:pt x="14" y="2"/>
                  </a:lnTo>
                  <a:lnTo>
                    <a:pt x="0" y="5"/>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0" name="Freeform 1683"/>
            <p:cNvSpPr>
              <a:spLocks/>
            </p:cNvSpPr>
            <p:nvPr/>
          </p:nvSpPr>
          <p:spPr bwMode="auto">
            <a:xfrm>
              <a:off x="984" y="2158"/>
              <a:ext cx="11" cy="15"/>
            </a:xfrm>
            <a:custGeom>
              <a:avLst/>
              <a:gdLst>
                <a:gd name="T0" fmla="*/ 0 w 34"/>
                <a:gd name="T1" fmla="*/ 0 h 32"/>
                <a:gd name="T2" fmla="*/ 0 w 34"/>
                <a:gd name="T3" fmla="*/ 0 h 32"/>
                <a:gd name="T4" fmla="*/ 0 w 34"/>
                <a:gd name="T5" fmla="*/ 0 h 32"/>
                <a:gd name="T6" fmla="*/ 0 w 34"/>
                <a:gd name="T7" fmla="*/ 0 h 32"/>
                <a:gd name="T8" fmla="*/ 0 w 34"/>
                <a:gd name="T9" fmla="*/ 0 h 32"/>
                <a:gd name="T10" fmla="*/ 0 w 34"/>
                <a:gd name="T11" fmla="*/ 0 h 32"/>
                <a:gd name="T12" fmla="*/ 0 w 34"/>
                <a:gd name="T13" fmla="*/ 0 h 32"/>
                <a:gd name="T14" fmla="*/ 0 w 34"/>
                <a:gd name="T15" fmla="*/ 0 h 32"/>
                <a:gd name="T16" fmla="*/ 0 w 34"/>
                <a:gd name="T17" fmla="*/ 0 h 32"/>
                <a:gd name="T18" fmla="*/ 0 w 34"/>
                <a:gd name="T19" fmla="*/ 0 h 32"/>
                <a:gd name="T20" fmla="*/ 0 w 34"/>
                <a:gd name="T21" fmla="*/ 0 h 32"/>
                <a:gd name="T22" fmla="*/ 0 w 34"/>
                <a:gd name="T23" fmla="*/ 0 h 32"/>
                <a:gd name="T24" fmla="*/ 0 w 34"/>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6" y="32"/>
                  </a:moveTo>
                  <a:lnTo>
                    <a:pt x="6" y="32"/>
                  </a:lnTo>
                  <a:lnTo>
                    <a:pt x="16" y="26"/>
                  </a:lnTo>
                  <a:lnTo>
                    <a:pt x="22" y="18"/>
                  </a:lnTo>
                  <a:lnTo>
                    <a:pt x="28" y="12"/>
                  </a:lnTo>
                  <a:lnTo>
                    <a:pt x="34" y="9"/>
                  </a:lnTo>
                  <a:lnTo>
                    <a:pt x="31" y="0"/>
                  </a:lnTo>
                  <a:lnTo>
                    <a:pt x="19" y="6"/>
                  </a:lnTo>
                  <a:lnTo>
                    <a:pt x="13" y="13"/>
                  </a:lnTo>
                  <a:lnTo>
                    <a:pt x="7" y="20"/>
                  </a:lnTo>
                  <a:lnTo>
                    <a:pt x="0" y="23"/>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1" name="Freeform 1684"/>
            <p:cNvSpPr>
              <a:spLocks/>
            </p:cNvSpPr>
            <p:nvPr/>
          </p:nvSpPr>
          <p:spPr bwMode="auto">
            <a:xfrm>
              <a:off x="956" y="2169"/>
              <a:ext cx="30" cy="28"/>
            </a:xfrm>
            <a:custGeom>
              <a:avLst/>
              <a:gdLst>
                <a:gd name="T0" fmla="*/ 0 w 88"/>
                <a:gd name="T1" fmla="*/ 1 h 56"/>
                <a:gd name="T2" fmla="*/ 0 w 88"/>
                <a:gd name="T3" fmla="*/ 1 h 56"/>
                <a:gd name="T4" fmla="*/ 0 w 88"/>
                <a:gd name="T5" fmla="*/ 1 h 56"/>
                <a:gd name="T6" fmla="*/ 0 w 88"/>
                <a:gd name="T7" fmla="*/ 1 h 56"/>
                <a:gd name="T8" fmla="*/ 0 w 88"/>
                <a:gd name="T9" fmla="*/ 1 h 56"/>
                <a:gd name="T10" fmla="*/ 0 w 88"/>
                <a:gd name="T11" fmla="*/ 1 h 56"/>
                <a:gd name="T12" fmla="*/ 0 w 88"/>
                <a:gd name="T13" fmla="*/ 1 h 56"/>
                <a:gd name="T14" fmla="*/ 0 w 88"/>
                <a:gd name="T15" fmla="*/ 1 h 56"/>
                <a:gd name="T16" fmla="*/ 0 w 88"/>
                <a:gd name="T17" fmla="*/ 1 h 56"/>
                <a:gd name="T18" fmla="*/ 0 w 88"/>
                <a:gd name="T19" fmla="*/ 1 h 56"/>
                <a:gd name="T20" fmla="*/ 0 w 88"/>
                <a:gd name="T21" fmla="*/ 0 h 56"/>
                <a:gd name="T22" fmla="*/ 0 w 88"/>
                <a:gd name="T23" fmla="*/ 1 h 56"/>
                <a:gd name="T24" fmla="*/ 0 w 88"/>
                <a:gd name="T25" fmla="*/ 1 h 56"/>
                <a:gd name="T26" fmla="*/ 0 w 88"/>
                <a:gd name="T27" fmla="*/ 1 h 56"/>
                <a:gd name="T28" fmla="*/ 0 w 88"/>
                <a:gd name="T29" fmla="*/ 1 h 56"/>
                <a:gd name="T30" fmla="*/ 0 w 88"/>
                <a:gd name="T31" fmla="*/ 1 h 56"/>
                <a:gd name="T32" fmla="*/ 0 w 88"/>
                <a:gd name="T33" fmla="*/ 1 h 56"/>
                <a:gd name="T34" fmla="*/ 0 w 88"/>
                <a:gd name="T35" fmla="*/ 1 h 56"/>
                <a:gd name="T36" fmla="*/ 0 w 88"/>
                <a:gd name="T37" fmla="*/ 1 h 56"/>
                <a:gd name="T38" fmla="*/ 0 w 88"/>
                <a:gd name="T39" fmla="*/ 1 h 56"/>
                <a:gd name="T40" fmla="*/ 0 w 88"/>
                <a:gd name="T41" fmla="*/ 1 h 56"/>
                <a:gd name="T42" fmla="*/ 0 w 88"/>
                <a:gd name="T43" fmla="*/ 1 h 56"/>
                <a:gd name="T44" fmla="*/ 0 w 88"/>
                <a:gd name="T45" fmla="*/ 1 h 56"/>
                <a:gd name="T46" fmla="*/ 0 w 88"/>
                <a:gd name="T47" fmla="*/ 1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
                <a:gd name="T73" fmla="*/ 0 h 56"/>
                <a:gd name="T74" fmla="*/ 88 w 88"/>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 h="56">
                  <a:moveTo>
                    <a:pt x="11" y="55"/>
                  </a:moveTo>
                  <a:lnTo>
                    <a:pt x="11" y="56"/>
                  </a:lnTo>
                  <a:lnTo>
                    <a:pt x="16" y="48"/>
                  </a:lnTo>
                  <a:lnTo>
                    <a:pt x="23" y="40"/>
                  </a:lnTo>
                  <a:lnTo>
                    <a:pt x="32" y="34"/>
                  </a:lnTo>
                  <a:lnTo>
                    <a:pt x="41" y="27"/>
                  </a:lnTo>
                  <a:lnTo>
                    <a:pt x="52" y="22"/>
                  </a:lnTo>
                  <a:lnTo>
                    <a:pt x="64" y="16"/>
                  </a:lnTo>
                  <a:lnTo>
                    <a:pt x="76" y="13"/>
                  </a:lnTo>
                  <a:lnTo>
                    <a:pt x="88" y="9"/>
                  </a:lnTo>
                  <a:lnTo>
                    <a:pt x="82" y="0"/>
                  </a:lnTo>
                  <a:lnTo>
                    <a:pt x="70" y="4"/>
                  </a:lnTo>
                  <a:lnTo>
                    <a:pt x="58" y="10"/>
                  </a:lnTo>
                  <a:lnTo>
                    <a:pt x="46" y="15"/>
                  </a:lnTo>
                  <a:lnTo>
                    <a:pt x="35" y="21"/>
                  </a:lnTo>
                  <a:lnTo>
                    <a:pt x="23" y="27"/>
                  </a:lnTo>
                  <a:lnTo>
                    <a:pt x="14" y="36"/>
                  </a:lnTo>
                  <a:lnTo>
                    <a:pt x="7" y="43"/>
                  </a:lnTo>
                  <a:lnTo>
                    <a:pt x="0" y="54"/>
                  </a:lnTo>
                  <a:lnTo>
                    <a:pt x="0" y="55"/>
                  </a:lnTo>
                  <a:lnTo>
                    <a:pt x="0" y="54"/>
                  </a:lnTo>
                  <a:lnTo>
                    <a:pt x="0" y="55"/>
                  </a:lnTo>
                  <a:lnTo>
                    <a:pt x="11"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2" name="Freeform 1685"/>
            <p:cNvSpPr>
              <a:spLocks/>
            </p:cNvSpPr>
            <p:nvPr/>
          </p:nvSpPr>
          <p:spPr bwMode="auto">
            <a:xfrm>
              <a:off x="956" y="2197"/>
              <a:ext cx="5" cy="4"/>
            </a:xfrm>
            <a:custGeom>
              <a:avLst/>
              <a:gdLst>
                <a:gd name="T0" fmla="*/ 0 w 13"/>
                <a:gd name="T1" fmla="*/ 0 h 10"/>
                <a:gd name="T2" fmla="*/ 0 w 13"/>
                <a:gd name="T3" fmla="*/ 0 h 10"/>
                <a:gd name="T4" fmla="*/ 0 w 13"/>
                <a:gd name="T5" fmla="*/ 0 h 10"/>
                <a:gd name="T6" fmla="*/ 0 w 13"/>
                <a:gd name="T7" fmla="*/ 0 h 10"/>
                <a:gd name="T8" fmla="*/ 0 w 13"/>
                <a:gd name="T9" fmla="*/ 0 h 10"/>
                <a:gd name="T10" fmla="*/ 0 w 13"/>
                <a:gd name="T11" fmla="*/ 0 h 10"/>
                <a:gd name="T12" fmla="*/ 0 w 13"/>
                <a:gd name="T13" fmla="*/ 0 h 10"/>
                <a:gd name="T14" fmla="*/ 0 w 13"/>
                <a:gd name="T15" fmla="*/ 0 h 10"/>
                <a:gd name="T16" fmla="*/ 0 w 13"/>
                <a:gd name="T17" fmla="*/ 0 h 10"/>
                <a:gd name="T18" fmla="*/ 0 w 13"/>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
                <a:gd name="T32" fmla="*/ 13 w 1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
                  <a:moveTo>
                    <a:pt x="13" y="8"/>
                  </a:moveTo>
                  <a:lnTo>
                    <a:pt x="13" y="9"/>
                  </a:lnTo>
                  <a:lnTo>
                    <a:pt x="11" y="0"/>
                  </a:lnTo>
                  <a:lnTo>
                    <a:pt x="0" y="0"/>
                  </a:lnTo>
                  <a:lnTo>
                    <a:pt x="1" y="9"/>
                  </a:lnTo>
                  <a:lnTo>
                    <a:pt x="1" y="10"/>
                  </a:lnTo>
                  <a:lnTo>
                    <a:pt x="1" y="9"/>
                  </a:lnTo>
                  <a:lnTo>
                    <a:pt x="1" y="10"/>
                  </a:lnTo>
                  <a:lnTo>
                    <a:pt x="1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3" name="Freeform 1686"/>
            <p:cNvSpPr>
              <a:spLocks/>
            </p:cNvSpPr>
            <p:nvPr/>
          </p:nvSpPr>
          <p:spPr bwMode="auto">
            <a:xfrm>
              <a:off x="1046" y="2304"/>
              <a:ext cx="2" cy="4"/>
            </a:xfrm>
            <a:custGeom>
              <a:avLst/>
              <a:gdLst>
                <a:gd name="T0" fmla="*/ 0 w 7"/>
                <a:gd name="T1" fmla="*/ 0 h 9"/>
                <a:gd name="T2" fmla="*/ 0 w 7"/>
                <a:gd name="T3" fmla="*/ 0 h 9"/>
                <a:gd name="T4" fmla="*/ 0 w 7"/>
                <a:gd name="T5" fmla="*/ 0 h 9"/>
                <a:gd name="T6" fmla="*/ 0 w 7"/>
                <a:gd name="T7" fmla="*/ 0 h 9"/>
                <a:gd name="T8" fmla="*/ 0 w 7"/>
                <a:gd name="T9" fmla="*/ 0 h 9"/>
                <a:gd name="T10" fmla="*/ 0 w 7"/>
                <a:gd name="T11" fmla="*/ 0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3" y="9"/>
                  </a:moveTo>
                  <a:lnTo>
                    <a:pt x="7" y="7"/>
                  </a:lnTo>
                  <a:lnTo>
                    <a:pt x="7" y="3"/>
                  </a:lnTo>
                  <a:lnTo>
                    <a:pt x="4" y="1"/>
                  </a:lnTo>
                  <a:lnTo>
                    <a:pt x="0" y="0"/>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4" name="Freeform 1687"/>
            <p:cNvSpPr>
              <a:spLocks/>
            </p:cNvSpPr>
            <p:nvPr/>
          </p:nvSpPr>
          <p:spPr bwMode="auto">
            <a:xfrm>
              <a:off x="1037" y="2304"/>
              <a:ext cx="10" cy="35"/>
            </a:xfrm>
            <a:custGeom>
              <a:avLst/>
              <a:gdLst>
                <a:gd name="T0" fmla="*/ 0 w 29"/>
                <a:gd name="T1" fmla="*/ 1 h 70"/>
                <a:gd name="T2" fmla="*/ 0 w 29"/>
                <a:gd name="T3" fmla="*/ 1 h 70"/>
                <a:gd name="T4" fmla="*/ 0 w 29"/>
                <a:gd name="T5" fmla="*/ 1 h 70"/>
                <a:gd name="T6" fmla="*/ 0 w 29"/>
                <a:gd name="T7" fmla="*/ 1 h 70"/>
                <a:gd name="T8" fmla="*/ 0 w 29"/>
                <a:gd name="T9" fmla="*/ 1 h 70"/>
                <a:gd name="T10" fmla="*/ 0 w 29"/>
                <a:gd name="T11" fmla="*/ 1 h 70"/>
                <a:gd name="T12" fmla="*/ 0 w 29"/>
                <a:gd name="T13" fmla="*/ 1 h 70"/>
                <a:gd name="T14" fmla="*/ 0 w 29"/>
                <a:gd name="T15" fmla="*/ 1 h 70"/>
                <a:gd name="T16" fmla="*/ 0 w 29"/>
                <a:gd name="T17" fmla="*/ 1 h 70"/>
                <a:gd name="T18" fmla="*/ 0 w 29"/>
                <a:gd name="T19" fmla="*/ 1 h 70"/>
                <a:gd name="T20" fmla="*/ 0 w 29"/>
                <a:gd name="T21" fmla="*/ 0 h 70"/>
                <a:gd name="T22" fmla="*/ 0 w 29"/>
                <a:gd name="T23" fmla="*/ 1 h 70"/>
                <a:gd name="T24" fmla="*/ 0 w 29"/>
                <a:gd name="T25" fmla="*/ 1 h 70"/>
                <a:gd name="T26" fmla="*/ 0 w 29"/>
                <a:gd name="T27" fmla="*/ 1 h 70"/>
                <a:gd name="T28" fmla="*/ 0 w 29"/>
                <a:gd name="T29" fmla="*/ 1 h 70"/>
                <a:gd name="T30" fmla="*/ 0 w 29"/>
                <a:gd name="T31" fmla="*/ 1 h 70"/>
                <a:gd name="T32" fmla="*/ 0 w 29"/>
                <a:gd name="T33" fmla="*/ 1 h 70"/>
                <a:gd name="T34" fmla="*/ 0 w 29"/>
                <a:gd name="T35" fmla="*/ 1 h 70"/>
                <a:gd name="T36" fmla="*/ 0 w 29"/>
                <a:gd name="T37" fmla="*/ 1 h 70"/>
                <a:gd name="T38" fmla="*/ 0 w 29"/>
                <a:gd name="T39" fmla="*/ 1 h 70"/>
                <a:gd name="T40" fmla="*/ 0 w 29"/>
                <a:gd name="T41" fmla="*/ 1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70"/>
                <a:gd name="T65" fmla="*/ 29 w 2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70">
                  <a:moveTo>
                    <a:pt x="8" y="70"/>
                  </a:moveTo>
                  <a:lnTo>
                    <a:pt x="14" y="67"/>
                  </a:lnTo>
                  <a:lnTo>
                    <a:pt x="15" y="57"/>
                  </a:lnTo>
                  <a:lnTo>
                    <a:pt x="14" y="49"/>
                  </a:lnTo>
                  <a:lnTo>
                    <a:pt x="14" y="40"/>
                  </a:lnTo>
                  <a:lnTo>
                    <a:pt x="12" y="30"/>
                  </a:lnTo>
                  <a:lnTo>
                    <a:pt x="14" y="24"/>
                  </a:lnTo>
                  <a:lnTo>
                    <a:pt x="17" y="17"/>
                  </a:lnTo>
                  <a:lnTo>
                    <a:pt x="21" y="12"/>
                  </a:lnTo>
                  <a:lnTo>
                    <a:pt x="29" y="9"/>
                  </a:lnTo>
                  <a:lnTo>
                    <a:pt x="26" y="0"/>
                  </a:lnTo>
                  <a:lnTo>
                    <a:pt x="12" y="6"/>
                  </a:lnTo>
                  <a:lnTo>
                    <a:pt x="5" y="13"/>
                  </a:lnTo>
                  <a:lnTo>
                    <a:pt x="2" y="22"/>
                  </a:lnTo>
                  <a:lnTo>
                    <a:pt x="0" y="30"/>
                  </a:lnTo>
                  <a:lnTo>
                    <a:pt x="2" y="40"/>
                  </a:lnTo>
                  <a:lnTo>
                    <a:pt x="2" y="49"/>
                  </a:lnTo>
                  <a:lnTo>
                    <a:pt x="3" y="57"/>
                  </a:lnTo>
                  <a:lnTo>
                    <a:pt x="2" y="65"/>
                  </a:lnTo>
                  <a:lnTo>
                    <a:pt x="8" y="62"/>
                  </a:lnTo>
                  <a:lnTo>
                    <a:pt x="8"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5" name="Freeform 1688"/>
            <p:cNvSpPr>
              <a:spLocks/>
            </p:cNvSpPr>
            <p:nvPr/>
          </p:nvSpPr>
          <p:spPr bwMode="auto">
            <a:xfrm>
              <a:off x="1036" y="2335"/>
              <a:ext cx="4" cy="4"/>
            </a:xfrm>
            <a:custGeom>
              <a:avLst/>
              <a:gdLst>
                <a:gd name="T0" fmla="*/ 0 w 12"/>
                <a:gd name="T1" fmla="*/ 1 h 8"/>
                <a:gd name="T2" fmla="*/ 0 w 12"/>
                <a:gd name="T3" fmla="*/ 1 h 8"/>
                <a:gd name="T4" fmla="*/ 0 w 12"/>
                <a:gd name="T5" fmla="*/ 1 h 8"/>
                <a:gd name="T6" fmla="*/ 0 w 12"/>
                <a:gd name="T7" fmla="*/ 1 h 8"/>
                <a:gd name="T8" fmla="*/ 0 w 12"/>
                <a:gd name="T9" fmla="*/ 1 h 8"/>
                <a:gd name="T10" fmla="*/ 0 w 12"/>
                <a:gd name="T11" fmla="*/ 0 h 8"/>
                <a:gd name="T12" fmla="*/ 0 w 12"/>
                <a:gd name="T13" fmla="*/ 0 h 8"/>
                <a:gd name="T14" fmla="*/ 0 w 12"/>
                <a:gd name="T15" fmla="*/ 0 h 8"/>
                <a:gd name="T16" fmla="*/ 0 w 12"/>
                <a:gd name="T17" fmla="*/ 1 h 8"/>
                <a:gd name="T18" fmla="*/ 0 w 12"/>
                <a:gd name="T19" fmla="*/ 1 h 8"/>
                <a:gd name="T20" fmla="*/ 0 w 12"/>
                <a:gd name="T21" fmla="*/ 1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0" y="1"/>
                  </a:moveTo>
                  <a:lnTo>
                    <a:pt x="3" y="5"/>
                  </a:lnTo>
                  <a:lnTo>
                    <a:pt x="6" y="8"/>
                  </a:lnTo>
                  <a:lnTo>
                    <a:pt x="10" y="8"/>
                  </a:lnTo>
                  <a:lnTo>
                    <a:pt x="12" y="8"/>
                  </a:lnTo>
                  <a:lnTo>
                    <a:pt x="12" y="0"/>
                  </a:lnTo>
                  <a:lnTo>
                    <a:pt x="10" y="0"/>
                  </a:lnTo>
                  <a:lnTo>
                    <a:pt x="12" y="0"/>
                  </a:lnTo>
                  <a:lnTo>
                    <a:pt x="12"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6" name="Freeform 1689"/>
            <p:cNvSpPr>
              <a:spLocks/>
            </p:cNvSpPr>
            <p:nvPr/>
          </p:nvSpPr>
          <p:spPr bwMode="auto">
            <a:xfrm>
              <a:off x="1036" y="2333"/>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2"/>
                  </a:lnTo>
                  <a:lnTo>
                    <a:pt x="6" y="0"/>
                  </a:lnTo>
                  <a:lnTo>
                    <a:pt x="1" y="2"/>
                  </a:lnTo>
                  <a:lnTo>
                    <a:pt x="0" y="5"/>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7" name="Freeform 1690"/>
            <p:cNvSpPr>
              <a:spLocks/>
            </p:cNvSpPr>
            <p:nvPr/>
          </p:nvSpPr>
          <p:spPr bwMode="auto">
            <a:xfrm>
              <a:off x="1057" y="2303"/>
              <a:ext cx="3" cy="3"/>
            </a:xfrm>
            <a:custGeom>
              <a:avLst/>
              <a:gdLst>
                <a:gd name="T0" fmla="*/ 0 w 9"/>
                <a:gd name="T1" fmla="*/ 0 h 6"/>
                <a:gd name="T2" fmla="*/ 0 w 9"/>
                <a:gd name="T3" fmla="*/ 0 h 6"/>
                <a:gd name="T4" fmla="*/ 0 w 9"/>
                <a:gd name="T5" fmla="*/ 1 h 6"/>
                <a:gd name="T6" fmla="*/ 0 w 9"/>
                <a:gd name="T7" fmla="*/ 1 h 6"/>
                <a:gd name="T8" fmla="*/ 0 w 9"/>
                <a:gd name="T9" fmla="*/ 1 h 6"/>
                <a:gd name="T10" fmla="*/ 0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0"/>
                  </a:moveTo>
                  <a:lnTo>
                    <a:pt x="4" y="0"/>
                  </a:lnTo>
                  <a:lnTo>
                    <a:pt x="1" y="1"/>
                  </a:lnTo>
                  <a:lnTo>
                    <a:pt x="0" y="4"/>
                  </a:lnTo>
                  <a:lnTo>
                    <a:pt x="3" y="6"/>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8" name="Freeform 1691"/>
            <p:cNvSpPr>
              <a:spLocks/>
            </p:cNvSpPr>
            <p:nvPr/>
          </p:nvSpPr>
          <p:spPr bwMode="auto">
            <a:xfrm>
              <a:off x="1058" y="2303"/>
              <a:ext cx="14" cy="42"/>
            </a:xfrm>
            <a:custGeom>
              <a:avLst/>
              <a:gdLst>
                <a:gd name="T0" fmla="*/ 0 w 43"/>
                <a:gd name="T1" fmla="*/ 1 h 84"/>
                <a:gd name="T2" fmla="*/ 0 w 43"/>
                <a:gd name="T3" fmla="*/ 1 h 84"/>
                <a:gd name="T4" fmla="*/ 0 w 43"/>
                <a:gd name="T5" fmla="*/ 1 h 84"/>
                <a:gd name="T6" fmla="*/ 0 w 43"/>
                <a:gd name="T7" fmla="*/ 1 h 84"/>
                <a:gd name="T8" fmla="*/ 0 w 43"/>
                <a:gd name="T9" fmla="*/ 1 h 84"/>
                <a:gd name="T10" fmla="*/ 0 w 43"/>
                <a:gd name="T11" fmla="*/ 1 h 84"/>
                <a:gd name="T12" fmla="*/ 0 w 43"/>
                <a:gd name="T13" fmla="*/ 1 h 84"/>
                <a:gd name="T14" fmla="*/ 0 w 43"/>
                <a:gd name="T15" fmla="*/ 1 h 84"/>
                <a:gd name="T16" fmla="*/ 0 w 43"/>
                <a:gd name="T17" fmla="*/ 1 h 84"/>
                <a:gd name="T18" fmla="*/ 0 w 43"/>
                <a:gd name="T19" fmla="*/ 0 h 84"/>
                <a:gd name="T20" fmla="*/ 0 w 43"/>
                <a:gd name="T21" fmla="*/ 1 h 84"/>
                <a:gd name="T22" fmla="*/ 0 w 43"/>
                <a:gd name="T23" fmla="*/ 1 h 84"/>
                <a:gd name="T24" fmla="*/ 0 w 43"/>
                <a:gd name="T25" fmla="*/ 1 h 84"/>
                <a:gd name="T26" fmla="*/ 0 w 43"/>
                <a:gd name="T27" fmla="*/ 1 h 84"/>
                <a:gd name="T28" fmla="*/ 0 w 43"/>
                <a:gd name="T29" fmla="*/ 1 h 84"/>
                <a:gd name="T30" fmla="*/ 0 w 43"/>
                <a:gd name="T31" fmla="*/ 1 h 84"/>
                <a:gd name="T32" fmla="*/ 0 w 43"/>
                <a:gd name="T33" fmla="*/ 1 h 84"/>
                <a:gd name="T34" fmla="*/ 0 w 43"/>
                <a:gd name="T35" fmla="*/ 1 h 84"/>
                <a:gd name="T36" fmla="*/ 0 w 43"/>
                <a:gd name="T37" fmla="*/ 1 h 84"/>
                <a:gd name="T38" fmla="*/ 0 w 43"/>
                <a:gd name="T39" fmla="*/ 1 h 84"/>
                <a:gd name="T40" fmla="*/ 0 w 43"/>
                <a:gd name="T41" fmla="*/ 1 h 84"/>
                <a:gd name="T42" fmla="*/ 0 w 43"/>
                <a:gd name="T43" fmla="*/ 1 h 84"/>
                <a:gd name="T44" fmla="*/ 0 w 43"/>
                <a:gd name="T45" fmla="*/ 1 h 84"/>
                <a:gd name="T46" fmla="*/ 0 w 43"/>
                <a:gd name="T47" fmla="*/ 1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
                <a:gd name="T73" fmla="*/ 0 h 84"/>
                <a:gd name="T74" fmla="*/ 43 w 43"/>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 h="84">
                  <a:moveTo>
                    <a:pt x="35" y="75"/>
                  </a:moveTo>
                  <a:lnTo>
                    <a:pt x="43" y="78"/>
                  </a:lnTo>
                  <a:lnTo>
                    <a:pt x="40" y="68"/>
                  </a:lnTo>
                  <a:lnTo>
                    <a:pt x="38" y="58"/>
                  </a:lnTo>
                  <a:lnTo>
                    <a:pt x="37" y="49"/>
                  </a:lnTo>
                  <a:lnTo>
                    <a:pt x="35" y="37"/>
                  </a:lnTo>
                  <a:lnTo>
                    <a:pt x="31" y="27"/>
                  </a:lnTo>
                  <a:lnTo>
                    <a:pt x="26" y="16"/>
                  </a:lnTo>
                  <a:lnTo>
                    <a:pt x="17" y="8"/>
                  </a:lnTo>
                  <a:lnTo>
                    <a:pt x="6" y="0"/>
                  </a:lnTo>
                  <a:lnTo>
                    <a:pt x="0" y="6"/>
                  </a:lnTo>
                  <a:lnTo>
                    <a:pt x="9" y="14"/>
                  </a:lnTo>
                  <a:lnTo>
                    <a:pt x="14" y="21"/>
                  </a:lnTo>
                  <a:lnTo>
                    <a:pt x="19" y="29"/>
                  </a:lnTo>
                  <a:lnTo>
                    <a:pt x="23" y="39"/>
                  </a:lnTo>
                  <a:lnTo>
                    <a:pt x="25" y="49"/>
                  </a:lnTo>
                  <a:lnTo>
                    <a:pt x="26" y="58"/>
                  </a:lnTo>
                  <a:lnTo>
                    <a:pt x="28" y="70"/>
                  </a:lnTo>
                  <a:lnTo>
                    <a:pt x="31" y="80"/>
                  </a:lnTo>
                  <a:lnTo>
                    <a:pt x="38" y="83"/>
                  </a:lnTo>
                  <a:lnTo>
                    <a:pt x="31" y="80"/>
                  </a:lnTo>
                  <a:lnTo>
                    <a:pt x="32" y="84"/>
                  </a:lnTo>
                  <a:lnTo>
                    <a:pt x="38" y="83"/>
                  </a:lnTo>
                  <a:lnTo>
                    <a:pt x="35"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9" name="Freeform 1692"/>
            <p:cNvSpPr>
              <a:spLocks/>
            </p:cNvSpPr>
            <p:nvPr/>
          </p:nvSpPr>
          <p:spPr bwMode="auto">
            <a:xfrm>
              <a:off x="1070" y="2317"/>
              <a:ext cx="19" cy="28"/>
            </a:xfrm>
            <a:custGeom>
              <a:avLst/>
              <a:gdLst>
                <a:gd name="T0" fmla="*/ 0 w 59"/>
                <a:gd name="T1" fmla="*/ 0 h 55"/>
                <a:gd name="T2" fmla="*/ 0 w 59"/>
                <a:gd name="T3" fmla="*/ 1 h 55"/>
                <a:gd name="T4" fmla="*/ 0 w 59"/>
                <a:gd name="T5" fmla="*/ 1 h 55"/>
                <a:gd name="T6" fmla="*/ 0 w 59"/>
                <a:gd name="T7" fmla="*/ 1 h 55"/>
                <a:gd name="T8" fmla="*/ 0 w 59"/>
                <a:gd name="T9" fmla="*/ 1 h 55"/>
                <a:gd name="T10" fmla="*/ 0 w 59"/>
                <a:gd name="T11" fmla="*/ 1 h 55"/>
                <a:gd name="T12" fmla="*/ 0 w 59"/>
                <a:gd name="T13" fmla="*/ 1 h 55"/>
                <a:gd name="T14" fmla="*/ 0 w 59"/>
                <a:gd name="T15" fmla="*/ 1 h 55"/>
                <a:gd name="T16" fmla="*/ 0 w 59"/>
                <a:gd name="T17" fmla="*/ 1 h 55"/>
                <a:gd name="T18" fmla="*/ 0 w 59"/>
                <a:gd name="T19" fmla="*/ 1 h 55"/>
                <a:gd name="T20" fmla="*/ 0 w 59"/>
                <a:gd name="T21" fmla="*/ 1 h 55"/>
                <a:gd name="T22" fmla="*/ 0 w 59"/>
                <a:gd name="T23" fmla="*/ 1 h 55"/>
                <a:gd name="T24" fmla="*/ 0 w 59"/>
                <a:gd name="T25" fmla="*/ 1 h 55"/>
                <a:gd name="T26" fmla="*/ 0 w 59"/>
                <a:gd name="T27" fmla="*/ 1 h 55"/>
                <a:gd name="T28" fmla="*/ 0 w 59"/>
                <a:gd name="T29" fmla="*/ 1 h 55"/>
                <a:gd name="T30" fmla="*/ 0 w 59"/>
                <a:gd name="T31" fmla="*/ 1 h 55"/>
                <a:gd name="T32" fmla="*/ 0 w 59"/>
                <a:gd name="T33" fmla="*/ 1 h 55"/>
                <a:gd name="T34" fmla="*/ 0 w 59"/>
                <a:gd name="T35" fmla="*/ 1 h 55"/>
                <a:gd name="T36" fmla="*/ 0 w 59"/>
                <a:gd name="T37" fmla="*/ 0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55"/>
                <a:gd name="T59" fmla="*/ 59 w 59"/>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55">
                  <a:moveTo>
                    <a:pt x="47" y="0"/>
                  </a:moveTo>
                  <a:lnTo>
                    <a:pt x="42" y="8"/>
                  </a:lnTo>
                  <a:lnTo>
                    <a:pt x="38" y="14"/>
                  </a:lnTo>
                  <a:lnTo>
                    <a:pt x="33" y="22"/>
                  </a:lnTo>
                  <a:lnTo>
                    <a:pt x="29" y="28"/>
                  </a:lnTo>
                  <a:lnTo>
                    <a:pt x="23" y="34"/>
                  </a:lnTo>
                  <a:lnTo>
                    <a:pt x="15" y="39"/>
                  </a:lnTo>
                  <a:lnTo>
                    <a:pt x="9" y="44"/>
                  </a:lnTo>
                  <a:lnTo>
                    <a:pt x="0" y="47"/>
                  </a:lnTo>
                  <a:lnTo>
                    <a:pt x="3" y="55"/>
                  </a:lnTo>
                  <a:lnTo>
                    <a:pt x="15" y="51"/>
                  </a:lnTo>
                  <a:lnTo>
                    <a:pt x="24" y="45"/>
                  </a:lnTo>
                  <a:lnTo>
                    <a:pt x="32" y="40"/>
                  </a:lnTo>
                  <a:lnTo>
                    <a:pt x="38" y="32"/>
                  </a:lnTo>
                  <a:lnTo>
                    <a:pt x="45" y="26"/>
                  </a:lnTo>
                  <a:lnTo>
                    <a:pt x="50" y="18"/>
                  </a:lnTo>
                  <a:lnTo>
                    <a:pt x="54" y="12"/>
                  </a:lnTo>
                  <a:lnTo>
                    <a:pt x="59" y="4"/>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0" name="Freeform 1693"/>
            <p:cNvSpPr>
              <a:spLocks/>
            </p:cNvSpPr>
            <p:nvPr/>
          </p:nvSpPr>
          <p:spPr bwMode="auto">
            <a:xfrm>
              <a:off x="1085" y="2316"/>
              <a:ext cx="4" cy="3"/>
            </a:xfrm>
            <a:custGeom>
              <a:avLst/>
              <a:gdLst>
                <a:gd name="T0" fmla="*/ 0 w 12"/>
                <a:gd name="T1" fmla="*/ 1 h 6"/>
                <a:gd name="T2" fmla="*/ 0 w 12"/>
                <a:gd name="T3" fmla="*/ 1 h 6"/>
                <a:gd name="T4" fmla="*/ 0 w 12"/>
                <a:gd name="T5" fmla="*/ 0 h 6"/>
                <a:gd name="T6" fmla="*/ 0 w 12"/>
                <a:gd name="T7" fmla="*/ 0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12" y="3"/>
                  </a:lnTo>
                  <a:lnTo>
                    <a:pt x="9" y="0"/>
                  </a:lnTo>
                  <a:lnTo>
                    <a:pt x="3" y="0"/>
                  </a:lnTo>
                  <a:lnTo>
                    <a:pt x="0" y="2"/>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1" name="Freeform 1694"/>
            <p:cNvSpPr>
              <a:spLocks/>
            </p:cNvSpPr>
            <p:nvPr/>
          </p:nvSpPr>
          <p:spPr bwMode="auto">
            <a:xfrm>
              <a:off x="1060" y="2215"/>
              <a:ext cx="4" cy="3"/>
            </a:xfrm>
            <a:custGeom>
              <a:avLst/>
              <a:gdLst>
                <a:gd name="T0" fmla="*/ 0 w 12"/>
                <a:gd name="T1" fmla="*/ 1 h 5"/>
                <a:gd name="T2" fmla="*/ 0 w 12"/>
                <a:gd name="T3" fmla="*/ 0 h 5"/>
                <a:gd name="T4" fmla="*/ 0 w 12"/>
                <a:gd name="T5" fmla="*/ 0 h 5"/>
                <a:gd name="T6" fmla="*/ 0 w 12"/>
                <a:gd name="T7" fmla="*/ 1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3"/>
                  </a:moveTo>
                  <a:lnTo>
                    <a:pt x="9" y="0"/>
                  </a:lnTo>
                  <a:lnTo>
                    <a:pt x="5" y="0"/>
                  </a:lnTo>
                  <a:lnTo>
                    <a:pt x="2" y="2"/>
                  </a:lnTo>
                  <a:lnTo>
                    <a:pt x="0" y="5"/>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2" name="Freeform 1695"/>
            <p:cNvSpPr>
              <a:spLocks/>
            </p:cNvSpPr>
            <p:nvPr/>
          </p:nvSpPr>
          <p:spPr bwMode="auto">
            <a:xfrm>
              <a:off x="1060" y="2217"/>
              <a:ext cx="13" cy="33"/>
            </a:xfrm>
            <a:custGeom>
              <a:avLst/>
              <a:gdLst>
                <a:gd name="T0" fmla="*/ 0 w 37"/>
                <a:gd name="T1" fmla="*/ 0 h 67"/>
                <a:gd name="T2" fmla="*/ 0 w 37"/>
                <a:gd name="T3" fmla="*/ 0 h 67"/>
                <a:gd name="T4" fmla="*/ 0 w 37"/>
                <a:gd name="T5" fmla="*/ 0 h 67"/>
                <a:gd name="T6" fmla="*/ 0 w 37"/>
                <a:gd name="T7" fmla="*/ 0 h 67"/>
                <a:gd name="T8" fmla="*/ 0 w 37"/>
                <a:gd name="T9" fmla="*/ 0 h 67"/>
                <a:gd name="T10" fmla="*/ 0 w 37"/>
                <a:gd name="T11" fmla="*/ 0 h 67"/>
                <a:gd name="T12" fmla="*/ 0 w 37"/>
                <a:gd name="T13" fmla="*/ 0 h 67"/>
                <a:gd name="T14" fmla="*/ 0 w 37"/>
                <a:gd name="T15" fmla="*/ 0 h 67"/>
                <a:gd name="T16" fmla="*/ 0 w 37"/>
                <a:gd name="T17" fmla="*/ 0 h 67"/>
                <a:gd name="T18" fmla="*/ 0 w 37"/>
                <a:gd name="T19" fmla="*/ 0 h 67"/>
                <a:gd name="T20" fmla="*/ 0 w 37"/>
                <a:gd name="T21" fmla="*/ 0 h 67"/>
                <a:gd name="T22" fmla="*/ 0 w 37"/>
                <a:gd name="T23" fmla="*/ 0 h 67"/>
                <a:gd name="T24" fmla="*/ 0 w 37"/>
                <a:gd name="T25" fmla="*/ 0 h 67"/>
                <a:gd name="T26" fmla="*/ 0 w 37"/>
                <a:gd name="T27" fmla="*/ 0 h 67"/>
                <a:gd name="T28" fmla="*/ 0 w 37"/>
                <a:gd name="T29" fmla="*/ 0 h 67"/>
                <a:gd name="T30" fmla="*/ 0 w 37"/>
                <a:gd name="T31" fmla="*/ 0 h 67"/>
                <a:gd name="T32" fmla="*/ 0 w 37"/>
                <a:gd name="T33" fmla="*/ 0 h 67"/>
                <a:gd name="T34" fmla="*/ 0 w 37"/>
                <a:gd name="T35" fmla="*/ 0 h 67"/>
                <a:gd name="T36" fmla="*/ 0 w 37"/>
                <a:gd name="T37" fmla="*/ 0 h 67"/>
                <a:gd name="T38" fmla="*/ 0 w 37"/>
                <a:gd name="T39" fmla="*/ 0 h 67"/>
                <a:gd name="T40" fmla="*/ 0 w 37"/>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67"/>
                <a:gd name="T65" fmla="*/ 37 w 37"/>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67">
                  <a:moveTo>
                    <a:pt x="36" y="67"/>
                  </a:moveTo>
                  <a:lnTo>
                    <a:pt x="36" y="67"/>
                  </a:lnTo>
                  <a:lnTo>
                    <a:pt x="37" y="57"/>
                  </a:lnTo>
                  <a:lnTo>
                    <a:pt x="36" y="48"/>
                  </a:lnTo>
                  <a:lnTo>
                    <a:pt x="33" y="39"/>
                  </a:lnTo>
                  <a:lnTo>
                    <a:pt x="28" y="30"/>
                  </a:lnTo>
                  <a:lnTo>
                    <a:pt x="24" y="23"/>
                  </a:lnTo>
                  <a:lnTo>
                    <a:pt x="19" y="16"/>
                  </a:lnTo>
                  <a:lnTo>
                    <a:pt x="15" y="8"/>
                  </a:lnTo>
                  <a:lnTo>
                    <a:pt x="12" y="0"/>
                  </a:lnTo>
                  <a:lnTo>
                    <a:pt x="0" y="2"/>
                  </a:lnTo>
                  <a:lnTo>
                    <a:pt x="3" y="10"/>
                  </a:lnTo>
                  <a:lnTo>
                    <a:pt x="7" y="19"/>
                  </a:lnTo>
                  <a:lnTo>
                    <a:pt x="12" y="27"/>
                  </a:lnTo>
                  <a:lnTo>
                    <a:pt x="16" y="35"/>
                  </a:lnTo>
                  <a:lnTo>
                    <a:pt x="21" y="41"/>
                  </a:lnTo>
                  <a:lnTo>
                    <a:pt x="24" y="50"/>
                  </a:lnTo>
                  <a:lnTo>
                    <a:pt x="25" y="57"/>
                  </a:lnTo>
                  <a:lnTo>
                    <a:pt x="24" y="65"/>
                  </a:lnTo>
                  <a:lnTo>
                    <a:pt x="3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3" name="Freeform 1696"/>
            <p:cNvSpPr>
              <a:spLocks/>
            </p:cNvSpPr>
            <p:nvPr/>
          </p:nvSpPr>
          <p:spPr bwMode="auto">
            <a:xfrm>
              <a:off x="1040" y="2249"/>
              <a:ext cx="32" cy="41"/>
            </a:xfrm>
            <a:custGeom>
              <a:avLst/>
              <a:gdLst>
                <a:gd name="T0" fmla="*/ 0 w 97"/>
                <a:gd name="T1" fmla="*/ 1 h 81"/>
                <a:gd name="T2" fmla="*/ 0 w 97"/>
                <a:gd name="T3" fmla="*/ 1 h 81"/>
                <a:gd name="T4" fmla="*/ 0 w 97"/>
                <a:gd name="T5" fmla="*/ 1 h 81"/>
                <a:gd name="T6" fmla="*/ 0 w 97"/>
                <a:gd name="T7" fmla="*/ 1 h 81"/>
                <a:gd name="T8" fmla="*/ 0 w 97"/>
                <a:gd name="T9" fmla="*/ 1 h 81"/>
                <a:gd name="T10" fmla="*/ 0 w 97"/>
                <a:gd name="T11" fmla="*/ 1 h 81"/>
                <a:gd name="T12" fmla="*/ 0 w 97"/>
                <a:gd name="T13" fmla="*/ 1 h 81"/>
                <a:gd name="T14" fmla="*/ 0 w 97"/>
                <a:gd name="T15" fmla="*/ 1 h 81"/>
                <a:gd name="T16" fmla="*/ 0 w 97"/>
                <a:gd name="T17" fmla="*/ 1 h 81"/>
                <a:gd name="T18" fmla="*/ 0 w 97"/>
                <a:gd name="T19" fmla="*/ 1 h 81"/>
                <a:gd name="T20" fmla="*/ 0 w 97"/>
                <a:gd name="T21" fmla="*/ 0 h 81"/>
                <a:gd name="T22" fmla="*/ 0 w 97"/>
                <a:gd name="T23" fmla="*/ 1 h 81"/>
                <a:gd name="T24" fmla="*/ 0 w 97"/>
                <a:gd name="T25" fmla="*/ 1 h 81"/>
                <a:gd name="T26" fmla="*/ 0 w 97"/>
                <a:gd name="T27" fmla="*/ 1 h 81"/>
                <a:gd name="T28" fmla="*/ 0 w 97"/>
                <a:gd name="T29" fmla="*/ 1 h 81"/>
                <a:gd name="T30" fmla="*/ 0 w 97"/>
                <a:gd name="T31" fmla="*/ 1 h 81"/>
                <a:gd name="T32" fmla="*/ 0 w 97"/>
                <a:gd name="T33" fmla="*/ 1 h 81"/>
                <a:gd name="T34" fmla="*/ 0 w 97"/>
                <a:gd name="T35" fmla="*/ 1 h 81"/>
                <a:gd name="T36" fmla="*/ 0 w 97"/>
                <a:gd name="T37" fmla="*/ 1 h 81"/>
                <a:gd name="T38" fmla="*/ 0 w 97"/>
                <a:gd name="T39" fmla="*/ 1 h 81"/>
                <a:gd name="T40" fmla="*/ 0 w 97"/>
                <a:gd name="T41" fmla="*/ 1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81"/>
                <a:gd name="T65" fmla="*/ 97 w 97"/>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81">
                  <a:moveTo>
                    <a:pt x="9" y="81"/>
                  </a:moveTo>
                  <a:lnTo>
                    <a:pt x="9" y="81"/>
                  </a:lnTo>
                  <a:lnTo>
                    <a:pt x="22" y="72"/>
                  </a:lnTo>
                  <a:lnTo>
                    <a:pt x="36" y="64"/>
                  </a:lnTo>
                  <a:lnTo>
                    <a:pt x="49" y="56"/>
                  </a:lnTo>
                  <a:lnTo>
                    <a:pt x="61" y="48"/>
                  </a:lnTo>
                  <a:lnTo>
                    <a:pt x="73" y="37"/>
                  </a:lnTo>
                  <a:lnTo>
                    <a:pt x="82" y="27"/>
                  </a:lnTo>
                  <a:lnTo>
                    <a:pt x="91" y="16"/>
                  </a:lnTo>
                  <a:lnTo>
                    <a:pt x="97" y="2"/>
                  </a:lnTo>
                  <a:lnTo>
                    <a:pt x="85" y="0"/>
                  </a:lnTo>
                  <a:lnTo>
                    <a:pt x="79" y="12"/>
                  </a:lnTo>
                  <a:lnTo>
                    <a:pt x="73" y="23"/>
                  </a:lnTo>
                  <a:lnTo>
                    <a:pt x="64" y="32"/>
                  </a:lnTo>
                  <a:lnTo>
                    <a:pt x="52" y="41"/>
                  </a:lnTo>
                  <a:lnTo>
                    <a:pt x="40" y="50"/>
                  </a:lnTo>
                  <a:lnTo>
                    <a:pt x="27" y="57"/>
                  </a:lnTo>
                  <a:lnTo>
                    <a:pt x="13" y="66"/>
                  </a:lnTo>
                  <a:lnTo>
                    <a:pt x="0" y="75"/>
                  </a:lnTo>
                  <a:lnTo>
                    <a:pt x="9"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4" name="Freeform 1697"/>
            <p:cNvSpPr>
              <a:spLocks/>
            </p:cNvSpPr>
            <p:nvPr/>
          </p:nvSpPr>
          <p:spPr bwMode="auto">
            <a:xfrm>
              <a:off x="1035" y="2286"/>
              <a:ext cx="8" cy="9"/>
            </a:xfrm>
            <a:custGeom>
              <a:avLst/>
              <a:gdLst>
                <a:gd name="T0" fmla="*/ 0 w 24"/>
                <a:gd name="T1" fmla="*/ 1 h 18"/>
                <a:gd name="T2" fmla="*/ 0 w 24"/>
                <a:gd name="T3" fmla="*/ 1 h 18"/>
                <a:gd name="T4" fmla="*/ 0 w 24"/>
                <a:gd name="T5" fmla="*/ 1 h 18"/>
                <a:gd name="T6" fmla="*/ 0 w 24"/>
                <a:gd name="T7" fmla="*/ 1 h 18"/>
                <a:gd name="T8" fmla="*/ 0 w 24"/>
                <a:gd name="T9" fmla="*/ 1 h 18"/>
                <a:gd name="T10" fmla="*/ 0 w 24"/>
                <a:gd name="T11" fmla="*/ 0 h 18"/>
                <a:gd name="T12" fmla="*/ 0 w 24"/>
                <a:gd name="T13" fmla="*/ 1 h 18"/>
                <a:gd name="T14" fmla="*/ 0 w 24"/>
                <a:gd name="T15" fmla="*/ 1 h 18"/>
                <a:gd name="T16" fmla="*/ 0 w 24"/>
                <a:gd name="T17" fmla="*/ 1 h 18"/>
                <a:gd name="T18" fmla="*/ 0 w 24"/>
                <a:gd name="T19" fmla="*/ 1 h 18"/>
                <a:gd name="T20" fmla="*/ 0 w 24"/>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8"/>
                <a:gd name="T35" fmla="*/ 24 w 24"/>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8">
                  <a:moveTo>
                    <a:pt x="3" y="18"/>
                  </a:moveTo>
                  <a:lnTo>
                    <a:pt x="7" y="16"/>
                  </a:lnTo>
                  <a:lnTo>
                    <a:pt x="9" y="15"/>
                  </a:lnTo>
                  <a:lnTo>
                    <a:pt x="15" y="12"/>
                  </a:lnTo>
                  <a:lnTo>
                    <a:pt x="24" y="6"/>
                  </a:lnTo>
                  <a:lnTo>
                    <a:pt x="15" y="0"/>
                  </a:lnTo>
                  <a:lnTo>
                    <a:pt x="6" y="6"/>
                  </a:lnTo>
                  <a:lnTo>
                    <a:pt x="3" y="8"/>
                  </a:lnTo>
                  <a:lnTo>
                    <a:pt x="1" y="9"/>
                  </a:lnTo>
                  <a:lnTo>
                    <a:pt x="0" y="9"/>
                  </a:lnTo>
                  <a:lnTo>
                    <a:pt x="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5" name="Freeform 1698"/>
            <p:cNvSpPr>
              <a:spLocks/>
            </p:cNvSpPr>
            <p:nvPr/>
          </p:nvSpPr>
          <p:spPr bwMode="auto">
            <a:xfrm>
              <a:off x="1033" y="2291"/>
              <a:ext cx="3" cy="4"/>
            </a:xfrm>
            <a:custGeom>
              <a:avLst/>
              <a:gdLst>
                <a:gd name="T0" fmla="*/ 0 w 8"/>
                <a:gd name="T1" fmla="*/ 0 h 9"/>
                <a:gd name="T2" fmla="*/ 0 w 8"/>
                <a:gd name="T3" fmla="*/ 0 h 9"/>
                <a:gd name="T4" fmla="*/ 0 w 8"/>
                <a:gd name="T5" fmla="*/ 0 h 9"/>
                <a:gd name="T6" fmla="*/ 0 w 8"/>
                <a:gd name="T7" fmla="*/ 0 h 9"/>
                <a:gd name="T8" fmla="*/ 0 w 8"/>
                <a:gd name="T9" fmla="*/ 0 h 9"/>
                <a:gd name="T10" fmla="*/ 0 w 8"/>
                <a:gd name="T11" fmla="*/ 0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5" y="0"/>
                  </a:moveTo>
                  <a:lnTo>
                    <a:pt x="2" y="2"/>
                  </a:lnTo>
                  <a:lnTo>
                    <a:pt x="0" y="6"/>
                  </a:lnTo>
                  <a:lnTo>
                    <a:pt x="3" y="8"/>
                  </a:lnTo>
                  <a:lnTo>
                    <a:pt x="8" y="9"/>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6" name="Freeform 1699"/>
            <p:cNvSpPr>
              <a:spLocks/>
            </p:cNvSpPr>
            <p:nvPr/>
          </p:nvSpPr>
          <p:spPr bwMode="auto">
            <a:xfrm>
              <a:off x="985" y="2175"/>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2" y="1"/>
                  </a:lnTo>
                  <a:lnTo>
                    <a:pt x="0" y="4"/>
                  </a:lnTo>
                  <a:lnTo>
                    <a:pt x="2" y="8"/>
                  </a:lnTo>
                  <a:lnTo>
                    <a:pt x="6" y="9"/>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7" name="Freeform 1700"/>
            <p:cNvSpPr>
              <a:spLocks/>
            </p:cNvSpPr>
            <p:nvPr/>
          </p:nvSpPr>
          <p:spPr bwMode="auto">
            <a:xfrm>
              <a:off x="987" y="2167"/>
              <a:ext cx="31" cy="13"/>
            </a:xfrm>
            <a:custGeom>
              <a:avLst/>
              <a:gdLst>
                <a:gd name="T0" fmla="*/ 0 w 93"/>
                <a:gd name="T1" fmla="*/ 1 h 25"/>
                <a:gd name="T2" fmla="*/ 0 w 93"/>
                <a:gd name="T3" fmla="*/ 1 h 25"/>
                <a:gd name="T4" fmla="*/ 0 w 93"/>
                <a:gd name="T5" fmla="*/ 1 h 25"/>
                <a:gd name="T6" fmla="*/ 0 w 93"/>
                <a:gd name="T7" fmla="*/ 1 h 25"/>
                <a:gd name="T8" fmla="*/ 0 w 93"/>
                <a:gd name="T9" fmla="*/ 1 h 25"/>
                <a:gd name="T10" fmla="*/ 0 w 93"/>
                <a:gd name="T11" fmla="*/ 1 h 25"/>
                <a:gd name="T12" fmla="*/ 0 w 93"/>
                <a:gd name="T13" fmla="*/ 1 h 25"/>
                <a:gd name="T14" fmla="*/ 0 w 93"/>
                <a:gd name="T15" fmla="*/ 1 h 25"/>
                <a:gd name="T16" fmla="*/ 0 w 93"/>
                <a:gd name="T17" fmla="*/ 1 h 25"/>
                <a:gd name="T18" fmla="*/ 0 w 93"/>
                <a:gd name="T19" fmla="*/ 1 h 25"/>
                <a:gd name="T20" fmla="*/ 0 w 93"/>
                <a:gd name="T21" fmla="*/ 1 h 25"/>
                <a:gd name="T22" fmla="*/ 0 w 93"/>
                <a:gd name="T23" fmla="*/ 1 h 25"/>
                <a:gd name="T24" fmla="*/ 0 w 93"/>
                <a:gd name="T25" fmla="*/ 1 h 25"/>
                <a:gd name="T26" fmla="*/ 0 w 93"/>
                <a:gd name="T27" fmla="*/ 1 h 25"/>
                <a:gd name="T28" fmla="*/ 0 w 93"/>
                <a:gd name="T29" fmla="*/ 1 h 25"/>
                <a:gd name="T30" fmla="*/ 0 w 93"/>
                <a:gd name="T31" fmla="*/ 1 h 25"/>
                <a:gd name="T32" fmla="*/ 0 w 93"/>
                <a:gd name="T33" fmla="*/ 1 h 25"/>
                <a:gd name="T34" fmla="*/ 0 w 93"/>
                <a:gd name="T35" fmla="*/ 1 h 25"/>
                <a:gd name="T36" fmla="*/ 0 w 93"/>
                <a:gd name="T37" fmla="*/ 1 h 25"/>
                <a:gd name="T38" fmla="*/ 0 w 93"/>
                <a:gd name="T39" fmla="*/ 1 h 25"/>
                <a:gd name="T40" fmla="*/ 0 w 93"/>
                <a:gd name="T41" fmla="*/ 1 h 25"/>
                <a:gd name="T42" fmla="*/ 0 w 93"/>
                <a:gd name="T43" fmla="*/ 0 h 25"/>
                <a:gd name="T44" fmla="*/ 0 w 93"/>
                <a:gd name="T45" fmla="*/ 1 h 25"/>
                <a:gd name="T46" fmla="*/ 0 w 93"/>
                <a:gd name="T47" fmla="*/ 1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25"/>
                <a:gd name="T74" fmla="*/ 93 w 93"/>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25">
                  <a:moveTo>
                    <a:pt x="50" y="19"/>
                  </a:moveTo>
                  <a:lnTo>
                    <a:pt x="45" y="12"/>
                  </a:lnTo>
                  <a:lnTo>
                    <a:pt x="41" y="13"/>
                  </a:lnTo>
                  <a:lnTo>
                    <a:pt x="35" y="14"/>
                  </a:lnTo>
                  <a:lnTo>
                    <a:pt x="29" y="15"/>
                  </a:lnTo>
                  <a:lnTo>
                    <a:pt x="24" y="16"/>
                  </a:lnTo>
                  <a:lnTo>
                    <a:pt x="18" y="16"/>
                  </a:lnTo>
                  <a:lnTo>
                    <a:pt x="12" y="16"/>
                  </a:lnTo>
                  <a:lnTo>
                    <a:pt x="6" y="15"/>
                  </a:lnTo>
                  <a:lnTo>
                    <a:pt x="0" y="15"/>
                  </a:lnTo>
                  <a:lnTo>
                    <a:pt x="0" y="24"/>
                  </a:lnTo>
                  <a:lnTo>
                    <a:pt x="6" y="24"/>
                  </a:lnTo>
                  <a:lnTo>
                    <a:pt x="12" y="25"/>
                  </a:lnTo>
                  <a:lnTo>
                    <a:pt x="18" y="25"/>
                  </a:lnTo>
                  <a:lnTo>
                    <a:pt x="24" y="25"/>
                  </a:lnTo>
                  <a:lnTo>
                    <a:pt x="32" y="24"/>
                  </a:lnTo>
                  <a:lnTo>
                    <a:pt x="38" y="23"/>
                  </a:lnTo>
                  <a:lnTo>
                    <a:pt x="44" y="21"/>
                  </a:lnTo>
                  <a:lnTo>
                    <a:pt x="51" y="18"/>
                  </a:lnTo>
                  <a:lnTo>
                    <a:pt x="47" y="11"/>
                  </a:lnTo>
                  <a:lnTo>
                    <a:pt x="51" y="18"/>
                  </a:lnTo>
                  <a:lnTo>
                    <a:pt x="93" y="0"/>
                  </a:lnTo>
                  <a:lnTo>
                    <a:pt x="47" y="11"/>
                  </a:lnTo>
                  <a:lnTo>
                    <a:pt x="5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8" name="Freeform 1701"/>
            <p:cNvSpPr>
              <a:spLocks/>
            </p:cNvSpPr>
            <p:nvPr/>
          </p:nvSpPr>
          <p:spPr bwMode="auto">
            <a:xfrm>
              <a:off x="921" y="2173"/>
              <a:ext cx="83" cy="12"/>
            </a:xfrm>
            <a:custGeom>
              <a:avLst/>
              <a:gdLst>
                <a:gd name="T0" fmla="*/ 0 w 247"/>
                <a:gd name="T1" fmla="*/ 1 h 23"/>
                <a:gd name="T2" fmla="*/ 0 w 247"/>
                <a:gd name="T3" fmla="*/ 1 h 23"/>
                <a:gd name="T4" fmla="*/ 0 w 247"/>
                <a:gd name="T5" fmla="*/ 1 h 23"/>
                <a:gd name="T6" fmla="*/ 0 w 247"/>
                <a:gd name="T7" fmla="*/ 1 h 23"/>
                <a:gd name="T8" fmla="*/ 0 w 247"/>
                <a:gd name="T9" fmla="*/ 1 h 23"/>
                <a:gd name="T10" fmla="*/ 0 w 247"/>
                <a:gd name="T11" fmla="*/ 1 h 23"/>
                <a:gd name="T12" fmla="*/ 0 w 247"/>
                <a:gd name="T13" fmla="*/ 0 h 23"/>
                <a:gd name="T14" fmla="*/ 0 w 247"/>
                <a:gd name="T15" fmla="*/ 1 h 23"/>
                <a:gd name="T16" fmla="*/ 0 w 247"/>
                <a:gd name="T17" fmla="*/ 1 h 23"/>
                <a:gd name="T18" fmla="*/ 0 w 247"/>
                <a:gd name="T19" fmla="*/ 1 h 23"/>
                <a:gd name="T20" fmla="*/ 0 w 247"/>
                <a:gd name="T21" fmla="*/ 1 h 23"/>
                <a:gd name="T22" fmla="*/ 0 w 247"/>
                <a:gd name="T23" fmla="*/ 1 h 23"/>
                <a:gd name="T24" fmla="*/ 0 w 247"/>
                <a:gd name="T25" fmla="*/ 1 h 23"/>
                <a:gd name="T26" fmla="*/ 0 w 247"/>
                <a:gd name="T27" fmla="*/ 1 h 23"/>
                <a:gd name="T28" fmla="*/ 0 w 247"/>
                <a:gd name="T29" fmla="*/ 1 h 23"/>
                <a:gd name="T30" fmla="*/ 0 w 247"/>
                <a:gd name="T31" fmla="*/ 1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7"/>
                <a:gd name="T49" fmla="*/ 0 h 23"/>
                <a:gd name="T50" fmla="*/ 247 w 247"/>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7" h="23">
                  <a:moveTo>
                    <a:pt x="218" y="8"/>
                  </a:moveTo>
                  <a:lnTo>
                    <a:pt x="220" y="17"/>
                  </a:lnTo>
                  <a:lnTo>
                    <a:pt x="229" y="16"/>
                  </a:lnTo>
                  <a:lnTo>
                    <a:pt x="235" y="12"/>
                  </a:lnTo>
                  <a:lnTo>
                    <a:pt x="242" y="10"/>
                  </a:lnTo>
                  <a:lnTo>
                    <a:pt x="247" y="8"/>
                  </a:lnTo>
                  <a:lnTo>
                    <a:pt x="244" y="0"/>
                  </a:lnTo>
                  <a:lnTo>
                    <a:pt x="236" y="2"/>
                  </a:lnTo>
                  <a:lnTo>
                    <a:pt x="229" y="5"/>
                  </a:lnTo>
                  <a:lnTo>
                    <a:pt x="223" y="7"/>
                  </a:lnTo>
                  <a:lnTo>
                    <a:pt x="217" y="8"/>
                  </a:lnTo>
                  <a:lnTo>
                    <a:pt x="218" y="17"/>
                  </a:lnTo>
                  <a:lnTo>
                    <a:pt x="217" y="8"/>
                  </a:lnTo>
                  <a:lnTo>
                    <a:pt x="0" y="23"/>
                  </a:lnTo>
                  <a:lnTo>
                    <a:pt x="218" y="17"/>
                  </a:lnTo>
                  <a:lnTo>
                    <a:pt x="21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9" name="Freeform 1702"/>
            <p:cNvSpPr>
              <a:spLocks/>
            </p:cNvSpPr>
            <p:nvPr/>
          </p:nvSpPr>
          <p:spPr bwMode="auto">
            <a:xfrm>
              <a:off x="994" y="2167"/>
              <a:ext cx="28" cy="14"/>
            </a:xfrm>
            <a:custGeom>
              <a:avLst/>
              <a:gdLst>
                <a:gd name="T0" fmla="*/ 0 w 84"/>
                <a:gd name="T1" fmla="*/ 1 h 28"/>
                <a:gd name="T2" fmla="*/ 0 w 84"/>
                <a:gd name="T3" fmla="*/ 1 h 28"/>
                <a:gd name="T4" fmla="*/ 0 w 84"/>
                <a:gd name="T5" fmla="*/ 1 h 28"/>
                <a:gd name="T6" fmla="*/ 0 w 84"/>
                <a:gd name="T7" fmla="*/ 1 h 28"/>
                <a:gd name="T8" fmla="*/ 0 w 84"/>
                <a:gd name="T9" fmla="*/ 1 h 28"/>
                <a:gd name="T10" fmla="*/ 0 w 84"/>
                <a:gd name="T11" fmla="*/ 1 h 28"/>
                <a:gd name="T12" fmla="*/ 0 w 84"/>
                <a:gd name="T13" fmla="*/ 1 h 28"/>
                <a:gd name="T14" fmla="*/ 0 w 84"/>
                <a:gd name="T15" fmla="*/ 1 h 28"/>
                <a:gd name="T16" fmla="*/ 0 w 84"/>
                <a:gd name="T17" fmla="*/ 1 h 28"/>
                <a:gd name="T18" fmla="*/ 0 w 84"/>
                <a:gd name="T19" fmla="*/ 1 h 28"/>
                <a:gd name="T20" fmla="*/ 0 w 84"/>
                <a:gd name="T21" fmla="*/ 1 h 28"/>
                <a:gd name="T22" fmla="*/ 0 w 84"/>
                <a:gd name="T23" fmla="*/ 1 h 28"/>
                <a:gd name="T24" fmla="*/ 0 w 84"/>
                <a:gd name="T25" fmla="*/ 1 h 28"/>
                <a:gd name="T26" fmla="*/ 0 w 84"/>
                <a:gd name="T27" fmla="*/ 0 h 28"/>
                <a:gd name="T28" fmla="*/ 0 w 84"/>
                <a:gd name="T29" fmla="*/ 1 h 28"/>
                <a:gd name="T30" fmla="*/ 0 w 84"/>
                <a:gd name="T31" fmla="*/ 1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28"/>
                <a:gd name="T50" fmla="*/ 84 w 84"/>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28">
                  <a:moveTo>
                    <a:pt x="45" y="24"/>
                  </a:moveTo>
                  <a:lnTo>
                    <a:pt x="38" y="17"/>
                  </a:lnTo>
                  <a:lnTo>
                    <a:pt x="29" y="18"/>
                  </a:lnTo>
                  <a:lnTo>
                    <a:pt x="21" y="19"/>
                  </a:lnTo>
                  <a:lnTo>
                    <a:pt x="11" y="19"/>
                  </a:lnTo>
                  <a:lnTo>
                    <a:pt x="0" y="19"/>
                  </a:lnTo>
                  <a:lnTo>
                    <a:pt x="0" y="28"/>
                  </a:lnTo>
                  <a:lnTo>
                    <a:pt x="11" y="28"/>
                  </a:lnTo>
                  <a:lnTo>
                    <a:pt x="21" y="28"/>
                  </a:lnTo>
                  <a:lnTo>
                    <a:pt x="32" y="27"/>
                  </a:lnTo>
                  <a:lnTo>
                    <a:pt x="44" y="24"/>
                  </a:lnTo>
                  <a:lnTo>
                    <a:pt x="36" y="17"/>
                  </a:lnTo>
                  <a:lnTo>
                    <a:pt x="45" y="24"/>
                  </a:lnTo>
                  <a:lnTo>
                    <a:pt x="84" y="0"/>
                  </a:lnTo>
                  <a:lnTo>
                    <a:pt x="38" y="17"/>
                  </a:lnTo>
                  <a:lnTo>
                    <a:pt x="4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0" name="Freeform 1703"/>
            <p:cNvSpPr>
              <a:spLocks/>
            </p:cNvSpPr>
            <p:nvPr/>
          </p:nvSpPr>
          <p:spPr bwMode="auto">
            <a:xfrm>
              <a:off x="968" y="2176"/>
              <a:ext cx="41" cy="25"/>
            </a:xfrm>
            <a:custGeom>
              <a:avLst/>
              <a:gdLst>
                <a:gd name="T0" fmla="*/ 0 w 124"/>
                <a:gd name="T1" fmla="*/ 1 h 50"/>
                <a:gd name="T2" fmla="*/ 0 w 124"/>
                <a:gd name="T3" fmla="*/ 1 h 50"/>
                <a:gd name="T4" fmla="*/ 0 w 124"/>
                <a:gd name="T5" fmla="*/ 1 h 50"/>
                <a:gd name="T6" fmla="*/ 0 w 124"/>
                <a:gd name="T7" fmla="*/ 1 h 50"/>
                <a:gd name="T8" fmla="*/ 0 w 124"/>
                <a:gd name="T9" fmla="*/ 1 h 50"/>
                <a:gd name="T10" fmla="*/ 0 w 124"/>
                <a:gd name="T11" fmla="*/ 1 h 50"/>
                <a:gd name="T12" fmla="*/ 0 w 124"/>
                <a:gd name="T13" fmla="*/ 1 h 50"/>
                <a:gd name="T14" fmla="*/ 0 w 124"/>
                <a:gd name="T15" fmla="*/ 1 h 50"/>
                <a:gd name="T16" fmla="*/ 0 w 124"/>
                <a:gd name="T17" fmla="*/ 1 h 50"/>
                <a:gd name="T18" fmla="*/ 0 w 124"/>
                <a:gd name="T19" fmla="*/ 1 h 50"/>
                <a:gd name="T20" fmla="*/ 0 w 124"/>
                <a:gd name="T21" fmla="*/ 0 h 50"/>
                <a:gd name="T22" fmla="*/ 0 w 124"/>
                <a:gd name="T23" fmla="*/ 1 h 50"/>
                <a:gd name="T24" fmla="*/ 0 w 124"/>
                <a:gd name="T25" fmla="*/ 1 h 50"/>
                <a:gd name="T26" fmla="*/ 0 w 124"/>
                <a:gd name="T27" fmla="*/ 1 h 50"/>
                <a:gd name="T28" fmla="*/ 0 w 124"/>
                <a:gd name="T29" fmla="*/ 1 h 50"/>
                <a:gd name="T30" fmla="*/ 0 w 124"/>
                <a:gd name="T31" fmla="*/ 1 h 50"/>
                <a:gd name="T32" fmla="*/ 0 w 124"/>
                <a:gd name="T33" fmla="*/ 1 h 50"/>
                <a:gd name="T34" fmla="*/ 0 w 124"/>
                <a:gd name="T35" fmla="*/ 1 h 50"/>
                <a:gd name="T36" fmla="*/ 0 w 124"/>
                <a:gd name="T37" fmla="*/ 1 h 50"/>
                <a:gd name="T38" fmla="*/ 0 w 124"/>
                <a:gd name="T39" fmla="*/ 1 h 50"/>
                <a:gd name="T40" fmla="*/ 0 w 124"/>
                <a:gd name="T41" fmla="*/ 1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4"/>
                <a:gd name="T64" fmla="*/ 0 h 50"/>
                <a:gd name="T65" fmla="*/ 124 w 124"/>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4" h="50">
                  <a:moveTo>
                    <a:pt x="3" y="50"/>
                  </a:moveTo>
                  <a:lnTo>
                    <a:pt x="3" y="50"/>
                  </a:lnTo>
                  <a:lnTo>
                    <a:pt x="19" y="47"/>
                  </a:lnTo>
                  <a:lnTo>
                    <a:pt x="36" y="43"/>
                  </a:lnTo>
                  <a:lnTo>
                    <a:pt x="54" y="39"/>
                  </a:lnTo>
                  <a:lnTo>
                    <a:pt x="69" y="34"/>
                  </a:lnTo>
                  <a:lnTo>
                    <a:pt x="82" y="27"/>
                  </a:lnTo>
                  <a:lnTo>
                    <a:pt x="96" y="21"/>
                  </a:lnTo>
                  <a:lnTo>
                    <a:pt x="109" y="14"/>
                  </a:lnTo>
                  <a:lnTo>
                    <a:pt x="124" y="7"/>
                  </a:lnTo>
                  <a:lnTo>
                    <a:pt x="115" y="0"/>
                  </a:lnTo>
                  <a:lnTo>
                    <a:pt x="103" y="8"/>
                  </a:lnTo>
                  <a:lnTo>
                    <a:pt x="90" y="14"/>
                  </a:lnTo>
                  <a:lnTo>
                    <a:pt x="76" y="21"/>
                  </a:lnTo>
                  <a:lnTo>
                    <a:pt x="63" y="25"/>
                  </a:lnTo>
                  <a:lnTo>
                    <a:pt x="48" y="30"/>
                  </a:lnTo>
                  <a:lnTo>
                    <a:pt x="33" y="35"/>
                  </a:lnTo>
                  <a:lnTo>
                    <a:pt x="16" y="38"/>
                  </a:lnTo>
                  <a:lnTo>
                    <a:pt x="0" y="41"/>
                  </a:lnTo>
                  <a:lnTo>
                    <a:pt x="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1" name="Freeform 1704"/>
            <p:cNvSpPr>
              <a:spLocks/>
            </p:cNvSpPr>
            <p:nvPr/>
          </p:nvSpPr>
          <p:spPr bwMode="auto">
            <a:xfrm>
              <a:off x="958" y="2197"/>
              <a:ext cx="11" cy="23"/>
            </a:xfrm>
            <a:custGeom>
              <a:avLst/>
              <a:gdLst>
                <a:gd name="T0" fmla="*/ 0 w 32"/>
                <a:gd name="T1" fmla="*/ 0 h 48"/>
                <a:gd name="T2" fmla="*/ 0 w 32"/>
                <a:gd name="T3" fmla="*/ 0 h 48"/>
                <a:gd name="T4" fmla="*/ 0 w 32"/>
                <a:gd name="T5" fmla="*/ 0 h 48"/>
                <a:gd name="T6" fmla="*/ 0 w 32"/>
                <a:gd name="T7" fmla="*/ 0 h 48"/>
                <a:gd name="T8" fmla="*/ 0 w 32"/>
                <a:gd name="T9" fmla="*/ 0 h 48"/>
                <a:gd name="T10" fmla="*/ 0 w 32"/>
                <a:gd name="T11" fmla="*/ 0 h 48"/>
                <a:gd name="T12" fmla="*/ 0 w 32"/>
                <a:gd name="T13" fmla="*/ 0 h 48"/>
                <a:gd name="T14" fmla="*/ 0 w 32"/>
                <a:gd name="T15" fmla="*/ 0 h 48"/>
                <a:gd name="T16" fmla="*/ 0 w 32"/>
                <a:gd name="T17" fmla="*/ 0 h 48"/>
                <a:gd name="T18" fmla="*/ 0 w 32"/>
                <a:gd name="T19" fmla="*/ 0 h 48"/>
                <a:gd name="T20" fmla="*/ 0 w 32"/>
                <a:gd name="T21" fmla="*/ 0 h 48"/>
                <a:gd name="T22" fmla="*/ 0 w 32"/>
                <a:gd name="T23" fmla="*/ 0 h 48"/>
                <a:gd name="T24" fmla="*/ 0 w 32"/>
                <a:gd name="T25" fmla="*/ 0 h 48"/>
                <a:gd name="T26" fmla="*/ 0 w 32"/>
                <a:gd name="T27" fmla="*/ 0 h 48"/>
                <a:gd name="T28" fmla="*/ 0 w 32"/>
                <a:gd name="T29" fmla="*/ 0 h 48"/>
                <a:gd name="T30" fmla="*/ 0 w 32"/>
                <a:gd name="T31" fmla="*/ 0 h 48"/>
                <a:gd name="T32" fmla="*/ 0 w 32"/>
                <a:gd name="T33" fmla="*/ 0 h 48"/>
                <a:gd name="T34" fmla="*/ 0 w 32"/>
                <a:gd name="T35" fmla="*/ 0 h 48"/>
                <a:gd name="T36" fmla="*/ 0 w 32"/>
                <a:gd name="T37" fmla="*/ 0 h 48"/>
                <a:gd name="T38" fmla="*/ 0 w 32"/>
                <a:gd name="T39" fmla="*/ 0 h 48"/>
                <a:gd name="T40" fmla="*/ 0 w 32"/>
                <a:gd name="T41" fmla="*/ 0 h 48"/>
                <a:gd name="T42" fmla="*/ 0 w 32"/>
                <a:gd name="T43" fmla="*/ 0 h 48"/>
                <a:gd name="T44" fmla="*/ 0 w 32"/>
                <a:gd name="T45" fmla="*/ 0 h 48"/>
                <a:gd name="T46" fmla="*/ 0 w 32"/>
                <a:gd name="T47" fmla="*/ 0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
                <a:gd name="T73" fmla="*/ 0 h 48"/>
                <a:gd name="T74" fmla="*/ 32 w 32"/>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 h="48">
                  <a:moveTo>
                    <a:pt x="5" y="44"/>
                  </a:moveTo>
                  <a:lnTo>
                    <a:pt x="14" y="39"/>
                  </a:lnTo>
                  <a:lnTo>
                    <a:pt x="12" y="35"/>
                  </a:lnTo>
                  <a:lnTo>
                    <a:pt x="12" y="29"/>
                  </a:lnTo>
                  <a:lnTo>
                    <a:pt x="14" y="25"/>
                  </a:lnTo>
                  <a:lnTo>
                    <a:pt x="15" y="20"/>
                  </a:lnTo>
                  <a:lnTo>
                    <a:pt x="17" y="15"/>
                  </a:lnTo>
                  <a:lnTo>
                    <a:pt x="21" y="13"/>
                  </a:lnTo>
                  <a:lnTo>
                    <a:pt x="26" y="10"/>
                  </a:lnTo>
                  <a:lnTo>
                    <a:pt x="32" y="9"/>
                  </a:lnTo>
                  <a:lnTo>
                    <a:pt x="29" y="0"/>
                  </a:lnTo>
                  <a:lnTo>
                    <a:pt x="20" y="3"/>
                  </a:lnTo>
                  <a:lnTo>
                    <a:pt x="12" y="7"/>
                  </a:lnTo>
                  <a:lnTo>
                    <a:pt x="8" y="11"/>
                  </a:lnTo>
                  <a:lnTo>
                    <a:pt x="3" y="17"/>
                  </a:lnTo>
                  <a:lnTo>
                    <a:pt x="2" y="23"/>
                  </a:lnTo>
                  <a:lnTo>
                    <a:pt x="0" y="29"/>
                  </a:lnTo>
                  <a:lnTo>
                    <a:pt x="0" y="35"/>
                  </a:lnTo>
                  <a:lnTo>
                    <a:pt x="2" y="41"/>
                  </a:lnTo>
                  <a:lnTo>
                    <a:pt x="11" y="36"/>
                  </a:lnTo>
                  <a:lnTo>
                    <a:pt x="5" y="44"/>
                  </a:lnTo>
                  <a:lnTo>
                    <a:pt x="15" y="48"/>
                  </a:lnTo>
                  <a:lnTo>
                    <a:pt x="14" y="39"/>
                  </a:lnTo>
                  <a:lnTo>
                    <a:pt x="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2" name="Freeform 1705"/>
            <p:cNvSpPr>
              <a:spLocks/>
            </p:cNvSpPr>
            <p:nvPr/>
          </p:nvSpPr>
          <p:spPr bwMode="auto">
            <a:xfrm>
              <a:off x="941" y="2158"/>
              <a:ext cx="21" cy="61"/>
            </a:xfrm>
            <a:custGeom>
              <a:avLst/>
              <a:gdLst>
                <a:gd name="T0" fmla="*/ 0 w 63"/>
                <a:gd name="T1" fmla="*/ 0 h 122"/>
                <a:gd name="T2" fmla="*/ 0 w 63"/>
                <a:gd name="T3" fmla="*/ 0 h 122"/>
                <a:gd name="T4" fmla="*/ 0 w 63"/>
                <a:gd name="T5" fmla="*/ 1 h 122"/>
                <a:gd name="T6" fmla="*/ 0 w 63"/>
                <a:gd name="T7" fmla="*/ 1 h 122"/>
                <a:gd name="T8" fmla="*/ 0 w 63"/>
                <a:gd name="T9" fmla="*/ 1 h 122"/>
                <a:gd name="T10" fmla="*/ 0 w 63"/>
                <a:gd name="T11" fmla="*/ 1 h 122"/>
                <a:gd name="T12" fmla="*/ 0 w 63"/>
                <a:gd name="T13" fmla="*/ 1 h 122"/>
                <a:gd name="T14" fmla="*/ 0 w 63"/>
                <a:gd name="T15" fmla="*/ 1 h 122"/>
                <a:gd name="T16" fmla="*/ 0 w 63"/>
                <a:gd name="T17" fmla="*/ 1 h 122"/>
                <a:gd name="T18" fmla="*/ 0 w 63"/>
                <a:gd name="T19" fmla="*/ 1 h 122"/>
                <a:gd name="T20" fmla="*/ 0 w 63"/>
                <a:gd name="T21" fmla="*/ 1 h 122"/>
                <a:gd name="T22" fmla="*/ 0 w 63"/>
                <a:gd name="T23" fmla="*/ 1 h 122"/>
                <a:gd name="T24" fmla="*/ 0 w 63"/>
                <a:gd name="T25" fmla="*/ 1 h 122"/>
                <a:gd name="T26" fmla="*/ 0 w 63"/>
                <a:gd name="T27" fmla="*/ 1 h 122"/>
                <a:gd name="T28" fmla="*/ 0 w 63"/>
                <a:gd name="T29" fmla="*/ 1 h 122"/>
                <a:gd name="T30" fmla="*/ 0 w 63"/>
                <a:gd name="T31" fmla="*/ 1 h 122"/>
                <a:gd name="T32" fmla="*/ 0 w 63"/>
                <a:gd name="T33" fmla="*/ 1 h 122"/>
                <a:gd name="T34" fmla="*/ 0 w 63"/>
                <a:gd name="T35" fmla="*/ 1 h 122"/>
                <a:gd name="T36" fmla="*/ 0 w 63"/>
                <a:gd name="T37" fmla="*/ 1 h 122"/>
                <a:gd name="T38" fmla="*/ 0 w 63"/>
                <a:gd name="T39" fmla="*/ 1 h 122"/>
                <a:gd name="T40" fmla="*/ 0 w 63"/>
                <a:gd name="T41" fmla="*/ 0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22"/>
                <a:gd name="T65" fmla="*/ 63 w 63"/>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22">
                  <a:moveTo>
                    <a:pt x="12" y="0"/>
                  </a:moveTo>
                  <a:lnTo>
                    <a:pt x="12" y="0"/>
                  </a:lnTo>
                  <a:lnTo>
                    <a:pt x="5" y="17"/>
                  </a:lnTo>
                  <a:lnTo>
                    <a:pt x="2" y="33"/>
                  </a:lnTo>
                  <a:lnTo>
                    <a:pt x="0" y="50"/>
                  </a:lnTo>
                  <a:lnTo>
                    <a:pt x="3" y="67"/>
                  </a:lnTo>
                  <a:lnTo>
                    <a:pt x="9" y="84"/>
                  </a:lnTo>
                  <a:lnTo>
                    <a:pt x="21" y="99"/>
                  </a:lnTo>
                  <a:lnTo>
                    <a:pt x="36" y="112"/>
                  </a:lnTo>
                  <a:lnTo>
                    <a:pt x="57" y="122"/>
                  </a:lnTo>
                  <a:lnTo>
                    <a:pt x="63" y="114"/>
                  </a:lnTo>
                  <a:lnTo>
                    <a:pt x="45" y="105"/>
                  </a:lnTo>
                  <a:lnTo>
                    <a:pt x="30" y="94"/>
                  </a:lnTo>
                  <a:lnTo>
                    <a:pt x="21" y="81"/>
                  </a:lnTo>
                  <a:lnTo>
                    <a:pt x="15" y="65"/>
                  </a:lnTo>
                  <a:lnTo>
                    <a:pt x="12" y="50"/>
                  </a:lnTo>
                  <a:lnTo>
                    <a:pt x="14" y="33"/>
                  </a:lnTo>
                  <a:lnTo>
                    <a:pt x="17" y="19"/>
                  </a:lnTo>
                  <a:lnTo>
                    <a:pt x="24" y="5"/>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3" name="Freeform 1706"/>
            <p:cNvSpPr>
              <a:spLocks/>
            </p:cNvSpPr>
            <p:nvPr/>
          </p:nvSpPr>
          <p:spPr bwMode="auto">
            <a:xfrm>
              <a:off x="945" y="2118"/>
              <a:ext cx="33" cy="42"/>
            </a:xfrm>
            <a:custGeom>
              <a:avLst/>
              <a:gdLst>
                <a:gd name="T0" fmla="*/ 0 w 99"/>
                <a:gd name="T1" fmla="*/ 0 h 83"/>
                <a:gd name="T2" fmla="*/ 0 w 99"/>
                <a:gd name="T3" fmla="*/ 0 h 83"/>
                <a:gd name="T4" fmla="*/ 0 w 99"/>
                <a:gd name="T5" fmla="*/ 1 h 83"/>
                <a:gd name="T6" fmla="*/ 0 w 99"/>
                <a:gd name="T7" fmla="*/ 1 h 83"/>
                <a:gd name="T8" fmla="*/ 0 w 99"/>
                <a:gd name="T9" fmla="*/ 1 h 83"/>
                <a:gd name="T10" fmla="*/ 0 w 99"/>
                <a:gd name="T11" fmla="*/ 1 h 83"/>
                <a:gd name="T12" fmla="*/ 0 w 99"/>
                <a:gd name="T13" fmla="*/ 1 h 83"/>
                <a:gd name="T14" fmla="*/ 0 w 99"/>
                <a:gd name="T15" fmla="*/ 1 h 83"/>
                <a:gd name="T16" fmla="*/ 0 w 99"/>
                <a:gd name="T17" fmla="*/ 1 h 83"/>
                <a:gd name="T18" fmla="*/ 0 w 99"/>
                <a:gd name="T19" fmla="*/ 1 h 83"/>
                <a:gd name="T20" fmla="*/ 0 w 99"/>
                <a:gd name="T21" fmla="*/ 1 h 83"/>
                <a:gd name="T22" fmla="*/ 0 w 99"/>
                <a:gd name="T23" fmla="*/ 1 h 83"/>
                <a:gd name="T24" fmla="*/ 0 w 99"/>
                <a:gd name="T25" fmla="*/ 1 h 83"/>
                <a:gd name="T26" fmla="*/ 0 w 99"/>
                <a:gd name="T27" fmla="*/ 1 h 83"/>
                <a:gd name="T28" fmla="*/ 0 w 99"/>
                <a:gd name="T29" fmla="*/ 1 h 83"/>
                <a:gd name="T30" fmla="*/ 0 w 99"/>
                <a:gd name="T31" fmla="*/ 1 h 83"/>
                <a:gd name="T32" fmla="*/ 0 w 99"/>
                <a:gd name="T33" fmla="*/ 1 h 83"/>
                <a:gd name="T34" fmla="*/ 0 w 99"/>
                <a:gd name="T35" fmla="*/ 1 h 83"/>
                <a:gd name="T36" fmla="*/ 0 w 99"/>
                <a:gd name="T37" fmla="*/ 1 h 83"/>
                <a:gd name="T38" fmla="*/ 0 w 99"/>
                <a:gd name="T39" fmla="*/ 1 h 83"/>
                <a:gd name="T40" fmla="*/ 0 w 99"/>
                <a:gd name="T41" fmla="*/ 0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83"/>
                <a:gd name="T65" fmla="*/ 99 w 99"/>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83">
                  <a:moveTo>
                    <a:pt x="90" y="0"/>
                  </a:moveTo>
                  <a:lnTo>
                    <a:pt x="90" y="0"/>
                  </a:lnTo>
                  <a:lnTo>
                    <a:pt x="79" y="10"/>
                  </a:lnTo>
                  <a:lnTo>
                    <a:pt x="67" y="19"/>
                  </a:lnTo>
                  <a:lnTo>
                    <a:pt x="55" y="29"/>
                  </a:lnTo>
                  <a:lnTo>
                    <a:pt x="42" y="37"/>
                  </a:lnTo>
                  <a:lnTo>
                    <a:pt x="30" y="47"/>
                  </a:lnTo>
                  <a:lnTo>
                    <a:pt x="20" y="57"/>
                  </a:lnTo>
                  <a:lnTo>
                    <a:pt x="9" y="68"/>
                  </a:lnTo>
                  <a:lnTo>
                    <a:pt x="0" y="78"/>
                  </a:lnTo>
                  <a:lnTo>
                    <a:pt x="12" y="83"/>
                  </a:lnTo>
                  <a:lnTo>
                    <a:pt x="18" y="72"/>
                  </a:lnTo>
                  <a:lnTo>
                    <a:pt x="29" y="61"/>
                  </a:lnTo>
                  <a:lnTo>
                    <a:pt x="39" y="54"/>
                  </a:lnTo>
                  <a:lnTo>
                    <a:pt x="51" y="44"/>
                  </a:lnTo>
                  <a:lnTo>
                    <a:pt x="64" y="35"/>
                  </a:lnTo>
                  <a:lnTo>
                    <a:pt x="76" y="25"/>
                  </a:lnTo>
                  <a:lnTo>
                    <a:pt x="88" y="15"/>
                  </a:lnTo>
                  <a:lnTo>
                    <a:pt x="99" y="4"/>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4" name="Freeform 1707"/>
            <p:cNvSpPr>
              <a:spLocks/>
            </p:cNvSpPr>
            <p:nvPr/>
          </p:nvSpPr>
          <p:spPr bwMode="auto">
            <a:xfrm>
              <a:off x="1066" y="2112"/>
              <a:ext cx="16" cy="18"/>
            </a:xfrm>
            <a:custGeom>
              <a:avLst/>
              <a:gdLst>
                <a:gd name="T0" fmla="*/ 0 w 48"/>
                <a:gd name="T1" fmla="*/ 1 h 34"/>
                <a:gd name="T2" fmla="*/ 0 w 48"/>
                <a:gd name="T3" fmla="*/ 1 h 34"/>
                <a:gd name="T4" fmla="*/ 0 w 48"/>
                <a:gd name="T5" fmla="*/ 1 h 34"/>
                <a:gd name="T6" fmla="*/ 0 w 48"/>
                <a:gd name="T7" fmla="*/ 1 h 34"/>
                <a:gd name="T8" fmla="*/ 0 w 48"/>
                <a:gd name="T9" fmla="*/ 1 h 34"/>
                <a:gd name="T10" fmla="*/ 0 w 48"/>
                <a:gd name="T11" fmla="*/ 0 h 34"/>
                <a:gd name="T12" fmla="*/ 0 w 48"/>
                <a:gd name="T13" fmla="*/ 1 h 34"/>
                <a:gd name="T14" fmla="*/ 0 w 48"/>
                <a:gd name="T15" fmla="*/ 1 h 34"/>
                <a:gd name="T16" fmla="*/ 0 w 48"/>
                <a:gd name="T17" fmla="*/ 1 h 34"/>
                <a:gd name="T18" fmla="*/ 0 w 48"/>
                <a:gd name="T19" fmla="*/ 1 h 34"/>
                <a:gd name="T20" fmla="*/ 0 w 48"/>
                <a:gd name="T21" fmla="*/ 1 h 34"/>
                <a:gd name="T22" fmla="*/ 0 w 48"/>
                <a:gd name="T23" fmla="*/ 1 h 34"/>
                <a:gd name="T24" fmla="*/ 0 w 48"/>
                <a:gd name="T25" fmla="*/ 1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4"/>
                <a:gd name="T41" fmla="*/ 48 w 48"/>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4">
                  <a:moveTo>
                    <a:pt x="48" y="28"/>
                  </a:moveTo>
                  <a:lnTo>
                    <a:pt x="48" y="28"/>
                  </a:lnTo>
                  <a:lnTo>
                    <a:pt x="39" y="20"/>
                  </a:lnTo>
                  <a:lnTo>
                    <a:pt x="30" y="13"/>
                  </a:lnTo>
                  <a:lnTo>
                    <a:pt x="20" y="6"/>
                  </a:lnTo>
                  <a:lnTo>
                    <a:pt x="6" y="0"/>
                  </a:lnTo>
                  <a:lnTo>
                    <a:pt x="0" y="6"/>
                  </a:lnTo>
                  <a:lnTo>
                    <a:pt x="11" y="13"/>
                  </a:lnTo>
                  <a:lnTo>
                    <a:pt x="21" y="19"/>
                  </a:lnTo>
                  <a:lnTo>
                    <a:pt x="30" y="27"/>
                  </a:lnTo>
                  <a:lnTo>
                    <a:pt x="39" y="34"/>
                  </a:lnTo>
                  <a:lnTo>
                    <a:pt x="48"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5" name="Freeform 1708"/>
            <p:cNvSpPr>
              <a:spLocks/>
            </p:cNvSpPr>
            <p:nvPr/>
          </p:nvSpPr>
          <p:spPr bwMode="auto">
            <a:xfrm>
              <a:off x="1079" y="2126"/>
              <a:ext cx="27" cy="72"/>
            </a:xfrm>
            <a:custGeom>
              <a:avLst/>
              <a:gdLst>
                <a:gd name="T0" fmla="*/ 0 w 83"/>
                <a:gd name="T1" fmla="*/ 1 h 143"/>
                <a:gd name="T2" fmla="*/ 0 w 83"/>
                <a:gd name="T3" fmla="*/ 1 h 143"/>
                <a:gd name="T4" fmla="*/ 0 w 83"/>
                <a:gd name="T5" fmla="*/ 1 h 143"/>
                <a:gd name="T6" fmla="*/ 0 w 83"/>
                <a:gd name="T7" fmla="*/ 1 h 143"/>
                <a:gd name="T8" fmla="*/ 0 w 83"/>
                <a:gd name="T9" fmla="*/ 1 h 143"/>
                <a:gd name="T10" fmla="*/ 0 w 83"/>
                <a:gd name="T11" fmla="*/ 1 h 143"/>
                <a:gd name="T12" fmla="*/ 0 w 83"/>
                <a:gd name="T13" fmla="*/ 1 h 143"/>
                <a:gd name="T14" fmla="*/ 0 w 83"/>
                <a:gd name="T15" fmla="*/ 1 h 143"/>
                <a:gd name="T16" fmla="*/ 0 w 83"/>
                <a:gd name="T17" fmla="*/ 1 h 143"/>
                <a:gd name="T18" fmla="*/ 0 w 83"/>
                <a:gd name="T19" fmla="*/ 0 h 143"/>
                <a:gd name="T20" fmla="*/ 0 w 83"/>
                <a:gd name="T21" fmla="*/ 1 h 143"/>
                <a:gd name="T22" fmla="*/ 0 w 83"/>
                <a:gd name="T23" fmla="*/ 1 h 143"/>
                <a:gd name="T24" fmla="*/ 0 w 83"/>
                <a:gd name="T25" fmla="*/ 1 h 143"/>
                <a:gd name="T26" fmla="*/ 0 w 83"/>
                <a:gd name="T27" fmla="*/ 1 h 143"/>
                <a:gd name="T28" fmla="*/ 0 w 83"/>
                <a:gd name="T29" fmla="*/ 1 h 143"/>
                <a:gd name="T30" fmla="*/ 0 w 83"/>
                <a:gd name="T31" fmla="*/ 1 h 143"/>
                <a:gd name="T32" fmla="*/ 0 w 83"/>
                <a:gd name="T33" fmla="*/ 1 h 143"/>
                <a:gd name="T34" fmla="*/ 0 w 83"/>
                <a:gd name="T35" fmla="*/ 1 h 143"/>
                <a:gd name="T36" fmla="*/ 0 w 83"/>
                <a:gd name="T37" fmla="*/ 1 h 143"/>
                <a:gd name="T38" fmla="*/ 0 w 83"/>
                <a:gd name="T39" fmla="*/ 1 h 143"/>
                <a:gd name="T40" fmla="*/ 0 w 83"/>
                <a:gd name="T41" fmla="*/ 1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143"/>
                <a:gd name="T65" fmla="*/ 83 w 83"/>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143">
                  <a:moveTo>
                    <a:pt x="83" y="141"/>
                  </a:moveTo>
                  <a:lnTo>
                    <a:pt x="83" y="141"/>
                  </a:lnTo>
                  <a:lnTo>
                    <a:pt x="77" y="122"/>
                  </a:lnTo>
                  <a:lnTo>
                    <a:pt x="72" y="103"/>
                  </a:lnTo>
                  <a:lnTo>
                    <a:pt x="66" y="85"/>
                  </a:lnTo>
                  <a:lnTo>
                    <a:pt x="60" y="67"/>
                  </a:lnTo>
                  <a:lnTo>
                    <a:pt x="51" y="48"/>
                  </a:lnTo>
                  <a:lnTo>
                    <a:pt x="41" y="32"/>
                  </a:lnTo>
                  <a:lnTo>
                    <a:pt x="26" y="16"/>
                  </a:lnTo>
                  <a:lnTo>
                    <a:pt x="9" y="0"/>
                  </a:lnTo>
                  <a:lnTo>
                    <a:pt x="0" y="6"/>
                  </a:lnTo>
                  <a:lnTo>
                    <a:pt x="17" y="20"/>
                  </a:lnTo>
                  <a:lnTo>
                    <a:pt x="29" y="36"/>
                  </a:lnTo>
                  <a:lnTo>
                    <a:pt x="39" y="53"/>
                  </a:lnTo>
                  <a:lnTo>
                    <a:pt x="48" y="69"/>
                  </a:lnTo>
                  <a:lnTo>
                    <a:pt x="54" y="87"/>
                  </a:lnTo>
                  <a:lnTo>
                    <a:pt x="60" y="106"/>
                  </a:lnTo>
                  <a:lnTo>
                    <a:pt x="65" y="124"/>
                  </a:lnTo>
                  <a:lnTo>
                    <a:pt x="71" y="143"/>
                  </a:lnTo>
                  <a:lnTo>
                    <a:pt x="83"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6" name="Freeform 1709"/>
            <p:cNvSpPr>
              <a:spLocks/>
            </p:cNvSpPr>
            <p:nvPr/>
          </p:nvSpPr>
          <p:spPr bwMode="auto">
            <a:xfrm>
              <a:off x="1091" y="2197"/>
              <a:ext cx="16" cy="23"/>
            </a:xfrm>
            <a:custGeom>
              <a:avLst/>
              <a:gdLst>
                <a:gd name="T0" fmla="*/ 0 w 48"/>
                <a:gd name="T1" fmla="*/ 1 h 46"/>
                <a:gd name="T2" fmla="*/ 0 w 48"/>
                <a:gd name="T3" fmla="*/ 1 h 46"/>
                <a:gd name="T4" fmla="*/ 0 w 48"/>
                <a:gd name="T5" fmla="*/ 1 h 46"/>
                <a:gd name="T6" fmla="*/ 0 w 48"/>
                <a:gd name="T7" fmla="*/ 1 h 46"/>
                <a:gd name="T8" fmla="*/ 0 w 48"/>
                <a:gd name="T9" fmla="*/ 1 h 46"/>
                <a:gd name="T10" fmla="*/ 0 w 48"/>
                <a:gd name="T11" fmla="*/ 1 h 46"/>
                <a:gd name="T12" fmla="*/ 0 w 48"/>
                <a:gd name="T13" fmla="*/ 1 h 46"/>
                <a:gd name="T14" fmla="*/ 0 w 48"/>
                <a:gd name="T15" fmla="*/ 1 h 46"/>
                <a:gd name="T16" fmla="*/ 0 w 48"/>
                <a:gd name="T17" fmla="*/ 1 h 46"/>
                <a:gd name="T18" fmla="*/ 0 w 48"/>
                <a:gd name="T19" fmla="*/ 0 h 46"/>
                <a:gd name="T20" fmla="*/ 0 w 48"/>
                <a:gd name="T21" fmla="*/ 1 h 46"/>
                <a:gd name="T22" fmla="*/ 0 w 48"/>
                <a:gd name="T23" fmla="*/ 1 h 46"/>
                <a:gd name="T24" fmla="*/ 0 w 48"/>
                <a:gd name="T25" fmla="*/ 1 h 46"/>
                <a:gd name="T26" fmla="*/ 0 w 48"/>
                <a:gd name="T27" fmla="*/ 1 h 46"/>
                <a:gd name="T28" fmla="*/ 0 w 48"/>
                <a:gd name="T29" fmla="*/ 1 h 46"/>
                <a:gd name="T30" fmla="*/ 0 w 48"/>
                <a:gd name="T31" fmla="*/ 1 h 46"/>
                <a:gd name="T32" fmla="*/ 0 w 48"/>
                <a:gd name="T33" fmla="*/ 1 h 46"/>
                <a:gd name="T34" fmla="*/ 0 w 48"/>
                <a:gd name="T35" fmla="*/ 1 h 46"/>
                <a:gd name="T36" fmla="*/ 0 w 48"/>
                <a:gd name="T37" fmla="*/ 1 h 46"/>
                <a:gd name="T38" fmla="*/ 0 w 48"/>
                <a:gd name="T39" fmla="*/ 1 h 46"/>
                <a:gd name="T40" fmla="*/ 0 w 48"/>
                <a:gd name="T41" fmla="*/ 1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46"/>
                <a:gd name="T65" fmla="*/ 48 w 4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46">
                  <a:moveTo>
                    <a:pt x="3" y="46"/>
                  </a:moveTo>
                  <a:lnTo>
                    <a:pt x="3" y="46"/>
                  </a:lnTo>
                  <a:lnTo>
                    <a:pt x="11" y="42"/>
                  </a:lnTo>
                  <a:lnTo>
                    <a:pt x="18" y="39"/>
                  </a:lnTo>
                  <a:lnTo>
                    <a:pt x="26" y="36"/>
                  </a:lnTo>
                  <a:lnTo>
                    <a:pt x="35" y="32"/>
                  </a:lnTo>
                  <a:lnTo>
                    <a:pt x="41" y="25"/>
                  </a:lnTo>
                  <a:lnTo>
                    <a:pt x="47" y="18"/>
                  </a:lnTo>
                  <a:lnTo>
                    <a:pt x="48" y="9"/>
                  </a:lnTo>
                  <a:lnTo>
                    <a:pt x="47" y="0"/>
                  </a:lnTo>
                  <a:lnTo>
                    <a:pt x="35" y="2"/>
                  </a:lnTo>
                  <a:lnTo>
                    <a:pt x="36" y="9"/>
                  </a:lnTo>
                  <a:lnTo>
                    <a:pt x="35" y="15"/>
                  </a:lnTo>
                  <a:lnTo>
                    <a:pt x="32" y="21"/>
                  </a:lnTo>
                  <a:lnTo>
                    <a:pt x="26" y="25"/>
                  </a:lnTo>
                  <a:lnTo>
                    <a:pt x="20" y="29"/>
                  </a:lnTo>
                  <a:lnTo>
                    <a:pt x="12" y="33"/>
                  </a:lnTo>
                  <a:lnTo>
                    <a:pt x="5" y="36"/>
                  </a:lnTo>
                  <a:lnTo>
                    <a:pt x="0" y="37"/>
                  </a:lnTo>
                  <a:lnTo>
                    <a:pt x="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7" name="Freeform 1710"/>
            <p:cNvSpPr>
              <a:spLocks/>
            </p:cNvSpPr>
            <p:nvPr/>
          </p:nvSpPr>
          <p:spPr bwMode="auto">
            <a:xfrm>
              <a:off x="1072" y="2204"/>
              <a:ext cx="20" cy="16"/>
            </a:xfrm>
            <a:custGeom>
              <a:avLst/>
              <a:gdLst>
                <a:gd name="T0" fmla="*/ 0 w 58"/>
                <a:gd name="T1" fmla="*/ 0 h 32"/>
                <a:gd name="T2" fmla="*/ 0 w 58"/>
                <a:gd name="T3" fmla="*/ 1 h 32"/>
                <a:gd name="T4" fmla="*/ 0 w 58"/>
                <a:gd name="T5" fmla="*/ 1 h 32"/>
                <a:gd name="T6" fmla="*/ 0 w 58"/>
                <a:gd name="T7" fmla="*/ 1 h 32"/>
                <a:gd name="T8" fmla="*/ 0 w 58"/>
                <a:gd name="T9" fmla="*/ 1 h 32"/>
                <a:gd name="T10" fmla="*/ 0 w 58"/>
                <a:gd name="T11" fmla="*/ 1 h 32"/>
                <a:gd name="T12" fmla="*/ 0 w 58"/>
                <a:gd name="T13" fmla="*/ 1 h 32"/>
                <a:gd name="T14" fmla="*/ 0 w 58"/>
                <a:gd name="T15" fmla="*/ 1 h 32"/>
                <a:gd name="T16" fmla="*/ 0 w 58"/>
                <a:gd name="T17" fmla="*/ 1 h 32"/>
                <a:gd name="T18" fmla="*/ 0 w 58"/>
                <a:gd name="T19" fmla="*/ 1 h 32"/>
                <a:gd name="T20" fmla="*/ 0 w 58"/>
                <a:gd name="T21" fmla="*/ 1 h 32"/>
                <a:gd name="T22" fmla="*/ 0 w 58"/>
                <a:gd name="T23" fmla="*/ 1 h 32"/>
                <a:gd name="T24" fmla="*/ 0 w 58"/>
                <a:gd name="T25" fmla="*/ 1 h 32"/>
                <a:gd name="T26" fmla="*/ 0 w 58"/>
                <a:gd name="T27" fmla="*/ 1 h 32"/>
                <a:gd name="T28" fmla="*/ 0 w 58"/>
                <a:gd name="T29" fmla="*/ 1 h 32"/>
                <a:gd name="T30" fmla="*/ 0 w 58"/>
                <a:gd name="T31" fmla="*/ 1 h 32"/>
                <a:gd name="T32" fmla="*/ 0 w 58"/>
                <a:gd name="T33" fmla="*/ 1 h 32"/>
                <a:gd name="T34" fmla="*/ 0 w 58"/>
                <a:gd name="T35" fmla="*/ 1 h 32"/>
                <a:gd name="T36" fmla="*/ 0 w 58"/>
                <a:gd name="T37" fmla="*/ 0 h 32"/>
                <a:gd name="T38" fmla="*/ 0 w 58"/>
                <a:gd name="T39" fmla="*/ 1 h 32"/>
                <a:gd name="T40" fmla="*/ 0 w 58"/>
                <a:gd name="T41" fmla="*/ 0 h 32"/>
                <a:gd name="T42" fmla="*/ 0 w 58"/>
                <a:gd name="T43" fmla="*/ 1 h 32"/>
                <a:gd name="T44" fmla="*/ 0 w 58"/>
                <a:gd name="T45" fmla="*/ 1 h 32"/>
                <a:gd name="T46" fmla="*/ 0 w 58"/>
                <a:gd name="T47" fmla="*/ 0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32"/>
                <a:gd name="T74" fmla="*/ 58 w 58"/>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32">
                  <a:moveTo>
                    <a:pt x="4" y="0"/>
                  </a:moveTo>
                  <a:lnTo>
                    <a:pt x="4" y="7"/>
                  </a:lnTo>
                  <a:lnTo>
                    <a:pt x="10" y="11"/>
                  </a:lnTo>
                  <a:lnTo>
                    <a:pt x="16" y="15"/>
                  </a:lnTo>
                  <a:lnTo>
                    <a:pt x="22" y="20"/>
                  </a:lnTo>
                  <a:lnTo>
                    <a:pt x="30" y="24"/>
                  </a:lnTo>
                  <a:lnTo>
                    <a:pt x="37" y="27"/>
                  </a:lnTo>
                  <a:lnTo>
                    <a:pt x="43" y="31"/>
                  </a:lnTo>
                  <a:lnTo>
                    <a:pt x="49" y="32"/>
                  </a:lnTo>
                  <a:lnTo>
                    <a:pt x="58" y="32"/>
                  </a:lnTo>
                  <a:lnTo>
                    <a:pt x="55" y="23"/>
                  </a:lnTo>
                  <a:lnTo>
                    <a:pt x="52" y="23"/>
                  </a:lnTo>
                  <a:lnTo>
                    <a:pt x="49" y="22"/>
                  </a:lnTo>
                  <a:lnTo>
                    <a:pt x="43" y="21"/>
                  </a:lnTo>
                  <a:lnTo>
                    <a:pt x="36" y="18"/>
                  </a:lnTo>
                  <a:lnTo>
                    <a:pt x="31" y="13"/>
                  </a:lnTo>
                  <a:lnTo>
                    <a:pt x="25" y="9"/>
                  </a:lnTo>
                  <a:lnTo>
                    <a:pt x="19" y="5"/>
                  </a:lnTo>
                  <a:lnTo>
                    <a:pt x="13" y="0"/>
                  </a:lnTo>
                  <a:lnTo>
                    <a:pt x="13" y="7"/>
                  </a:lnTo>
                  <a:lnTo>
                    <a:pt x="4" y="0"/>
                  </a:lnTo>
                  <a:lnTo>
                    <a:pt x="0" y="4"/>
                  </a:lnTo>
                  <a:lnTo>
                    <a:pt x="4" y="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8" name="Freeform 1711"/>
            <p:cNvSpPr>
              <a:spLocks/>
            </p:cNvSpPr>
            <p:nvPr/>
          </p:nvSpPr>
          <p:spPr bwMode="auto">
            <a:xfrm>
              <a:off x="1066" y="2172"/>
              <a:ext cx="15" cy="35"/>
            </a:xfrm>
            <a:custGeom>
              <a:avLst/>
              <a:gdLst>
                <a:gd name="T0" fmla="*/ 0 w 47"/>
                <a:gd name="T1" fmla="*/ 0 h 71"/>
                <a:gd name="T2" fmla="*/ 0 w 47"/>
                <a:gd name="T3" fmla="*/ 0 h 71"/>
                <a:gd name="T4" fmla="*/ 0 w 47"/>
                <a:gd name="T5" fmla="*/ 0 h 71"/>
                <a:gd name="T6" fmla="*/ 0 w 47"/>
                <a:gd name="T7" fmla="*/ 0 h 71"/>
                <a:gd name="T8" fmla="*/ 0 w 47"/>
                <a:gd name="T9" fmla="*/ 0 h 71"/>
                <a:gd name="T10" fmla="*/ 0 w 47"/>
                <a:gd name="T11" fmla="*/ 0 h 71"/>
                <a:gd name="T12" fmla="*/ 0 w 47"/>
                <a:gd name="T13" fmla="*/ 0 h 71"/>
                <a:gd name="T14" fmla="*/ 0 w 47"/>
                <a:gd name="T15" fmla="*/ 0 h 71"/>
                <a:gd name="T16" fmla="*/ 0 w 47"/>
                <a:gd name="T17" fmla="*/ 0 h 71"/>
                <a:gd name="T18" fmla="*/ 0 w 47"/>
                <a:gd name="T19" fmla="*/ 0 h 71"/>
                <a:gd name="T20" fmla="*/ 0 w 47"/>
                <a:gd name="T21" fmla="*/ 0 h 71"/>
                <a:gd name="T22" fmla="*/ 0 w 47"/>
                <a:gd name="T23" fmla="*/ 0 h 71"/>
                <a:gd name="T24" fmla="*/ 0 w 47"/>
                <a:gd name="T25" fmla="*/ 0 h 71"/>
                <a:gd name="T26" fmla="*/ 0 w 47"/>
                <a:gd name="T27" fmla="*/ 0 h 71"/>
                <a:gd name="T28" fmla="*/ 0 w 47"/>
                <a:gd name="T29" fmla="*/ 0 h 71"/>
                <a:gd name="T30" fmla="*/ 0 w 47"/>
                <a:gd name="T31" fmla="*/ 0 h 71"/>
                <a:gd name="T32" fmla="*/ 0 w 47"/>
                <a:gd name="T33" fmla="*/ 0 h 71"/>
                <a:gd name="T34" fmla="*/ 0 w 47"/>
                <a:gd name="T35" fmla="*/ 0 h 71"/>
                <a:gd name="T36" fmla="*/ 0 w 47"/>
                <a:gd name="T37" fmla="*/ 0 h 71"/>
                <a:gd name="T38" fmla="*/ 0 w 47"/>
                <a:gd name="T39" fmla="*/ 0 h 71"/>
                <a:gd name="T40" fmla="*/ 0 w 47"/>
                <a:gd name="T41" fmla="*/ 0 h 71"/>
                <a:gd name="T42" fmla="*/ 0 w 47"/>
                <a:gd name="T43" fmla="*/ 0 h 71"/>
                <a:gd name="T44" fmla="*/ 0 w 47"/>
                <a:gd name="T45" fmla="*/ 0 h 71"/>
                <a:gd name="T46" fmla="*/ 0 w 47"/>
                <a:gd name="T47" fmla="*/ 0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71"/>
                <a:gd name="T74" fmla="*/ 47 w 47"/>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71">
                  <a:moveTo>
                    <a:pt x="12" y="7"/>
                  </a:moveTo>
                  <a:lnTo>
                    <a:pt x="3" y="10"/>
                  </a:lnTo>
                  <a:lnTo>
                    <a:pt x="12" y="15"/>
                  </a:lnTo>
                  <a:lnTo>
                    <a:pt x="21" y="21"/>
                  </a:lnTo>
                  <a:lnTo>
                    <a:pt x="27" y="28"/>
                  </a:lnTo>
                  <a:lnTo>
                    <a:pt x="32" y="35"/>
                  </a:lnTo>
                  <a:lnTo>
                    <a:pt x="35" y="43"/>
                  </a:lnTo>
                  <a:lnTo>
                    <a:pt x="35" y="50"/>
                  </a:lnTo>
                  <a:lnTo>
                    <a:pt x="30" y="58"/>
                  </a:lnTo>
                  <a:lnTo>
                    <a:pt x="24" y="64"/>
                  </a:lnTo>
                  <a:lnTo>
                    <a:pt x="33" y="71"/>
                  </a:lnTo>
                  <a:lnTo>
                    <a:pt x="42" y="62"/>
                  </a:lnTo>
                  <a:lnTo>
                    <a:pt x="47" y="52"/>
                  </a:lnTo>
                  <a:lnTo>
                    <a:pt x="47" y="43"/>
                  </a:lnTo>
                  <a:lnTo>
                    <a:pt x="44" y="33"/>
                  </a:lnTo>
                  <a:lnTo>
                    <a:pt x="39" y="23"/>
                  </a:lnTo>
                  <a:lnTo>
                    <a:pt x="30" y="15"/>
                  </a:lnTo>
                  <a:lnTo>
                    <a:pt x="21" y="8"/>
                  </a:lnTo>
                  <a:lnTo>
                    <a:pt x="9" y="2"/>
                  </a:lnTo>
                  <a:lnTo>
                    <a:pt x="0" y="5"/>
                  </a:lnTo>
                  <a:lnTo>
                    <a:pt x="9" y="2"/>
                  </a:lnTo>
                  <a:lnTo>
                    <a:pt x="3" y="0"/>
                  </a:lnTo>
                  <a:lnTo>
                    <a:pt x="0" y="5"/>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9" name="Freeform 1712"/>
            <p:cNvSpPr>
              <a:spLocks/>
            </p:cNvSpPr>
            <p:nvPr/>
          </p:nvSpPr>
          <p:spPr bwMode="auto">
            <a:xfrm>
              <a:off x="1062" y="2174"/>
              <a:ext cx="8" cy="20"/>
            </a:xfrm>
            <a:custGeom>
              <a:avLst/>
              <a:gdLst>
                <a:gd name="T0" fmla="*/ 0 w 23"/>
                <a:gd name="T1" fmla="*/ 1 h 40"/>
                <a:gd name="T2" fmla="*/ 0 w 23"/>
                <a:gd name="T3" fmla="*/ 1 h 40"/>
                <a:gd name="T4" fmla="*/ 0 w 23"/>
                <a:gd name="T5" fmla="*/ 1 h 40"/>
                <a:gd name="T6" fmla="*/ 0 w 23"/>
                <a:gd name="T7" fmla="*/ 1 h 40"/>
                <a:gd name="T8" fmla="*/ 0 w 23"/>
                <a:gd name="T9" fmla="*/ 1 h 40"/>
                <a:gd name="T10" fmla="*/ 0 w 23"/>
                <a:gd name="T11" fmla="*/ 1 h 40"/>
                <a:gd name="T12" fmla="*/ 0 w 23"/>
                <a:gd name="T13" fmla="*/ 1 h 40"/>
                <a:gd name="T14" fmla="*/ 0 w 23"/>
                <a:gd name="T15" fmla="*/ 1 h 40"/>
                <a:gd name="T16" fmla="*/ 0 w 23"/>
                <a:gd name="T17" fmla="*/ 1 h 40"/>
                <a:gd name="T18" fmla="*/ 0 w 23"/>
                <a:gd name="T19" fmla="*/ 1 h 40"/>
                <a:gd name="T20" fmla="*/ 0 w 23"/>
                <a:gd name="T21" fmla="*/ 0 h 40"/>
                <a:gd name="T22" fmla="*/ 0 w 23"/>
                <a:gd name="T23" fmla="*/ 1 h 40"/>
                <a:gd name="T24" fmla="*/ 0 w 23"/>
                <a:gd name="T25" fmla="*/ 1 h 40"/>
                <a:gd name="T26" fmla="*/ 0 w 23"/>
                <a:gd name="T27" fmla="*/ 1 h 40"/>
                <a:gd name="T28" fmla="*/ 0 w 23"/>
                <a:gd name="T29" fmla="*/ 1 h 40"/>
                <a:gd name="T30" fmla="*/ 0 w 23"/>
                <a:gd name="T31" fmla="*/ 1 h 40"/>
                <a:gd name="T32" fmla="*/ 0 w 23"/>
                <a:gd name="T33" fmla="*/ 1 h 40"/>
                <a:gd name="T34" fmla="*/ 0 w 23"/>
                <a:gd name="T35" fmla="*/ 1 h 40"/>
                <a:gd name="T36" fmla="*/ 0 w 23"/>
                <a:gd name="T37" fmla="*/ 1 h 40"/>
                <a:gd name="T38" fmla="*/ 0 w 23"/>
                <a:gd name="T39" fmla="*/ 1 h 40"/>
                <a:gd name="T40" fmla="*/ 0 w 23"/>
                <a:gd name="T41" fmla="*/ 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40"/>
                <a:gd name="T65" fmla="*/ 23 w 23"/>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40">
                  <a:moveTo>
                    <a:pt x="8" y="40"/>
                  </a:moveTo>
                  <a:lnTo>
                    <a:pt x="7" y="40"/>
                  </a:lnTo>
                  <a:lnTo>
                    <a:pt x="14" y="37"/>
                  </a:lnTo>
                  <a:lnTo>
                    <a:pt x="19" y="30"/>
                  </a:lnTo>
                  <a:lnTo>
                    <a:pt x="20" y="26"/>
                  </a:lnTo>
                  <a:lnTo>
                    <a:pt x="22" y="20"/>
                  </a:lnTo>
                  <a:lnTo>
                    <a:pt x="22" y="15"/>
                  </a:lnTo>
                  <a:lnTo>
                    <a:pt x="22" y="11"/>
                  </a:lnTo>
                  <a:lnTo>
                    <a:pt x="22" y="5"/>
                  </a:lnTo>
                  <a:lnTo>
                    <a:pt x="23" y="2"/>
                  </a:lnTo>
                  <a:lnTo>
                    <a:pt x="11" y="0"/>
                  </a:lnTo>
                  <a:lnTo>
                    <a:pt x="10" y="5"/>
                  </a:lnTo>
                  <a:lnTo>
                    <a:pt x="10" y="11"/>
                  </a:lnTo>
                  <a:lnTo>
                    <a:pt x="10" y="15"/>
                  </a:lnTo>
                  <a:lnTo>
                    <a:pt x="10" y="20"/>
                  </a:lnTo>
                  <a:lnTo>
                    <a:pt x="8" y="24"/>
                  </a:lnTo>
                  <a:lnTo>
                    <a:pt x="7" y="28"/>
                  </a:lnTo>
                  <a:lnTo>
                    <a:pt x="5" y="30"/>
                  </a:lnTo>
                  <a:lnTo>
                    <a:pt x="1" y="33"/>
                  </a:lnTo>
                  <a:lnTo>
                    <a:pt x="0" y="33"/>
                  </a:lnTo>
                  <a:lnTo>
                    <a:pt x="8"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0" name="Freeform 1713"/>
            <p:cNvSpPr>
              <a:spLocks/>
            </p:cNvSpPr>
            <p:nvPr/>
          </p:nvSpPr>
          <p:spPr bwMode="auto">
            <a:xfrm>
              <a:off x="1061" y="2191"/>
              <a:ext cx="4" cy="8"/>
            </a:xfrm>
            <a:custGeom>
              <a:avLst/>
              <a:gdLst>
                <a:gd name="T0" fmla="*/ 0 w 11"/>
                <a:gd name="T1" fmla="*/ 1 h 16"/>
                <a:gd name="T2" fmla="*/ 0 w 11"/>
                <a:gd name="T3" fmla="*/ 1 h 16"/>
                <a:gd name="T4" fmla="*/ 0 w 11"/>
                <a:gd name="T5" fmla="*/ 1 h 16"/>
                <a:gd name="T6" fmla="*/ 0 w 11"/>
                <a:gd name="T7" fmla="*/ 1 h 16"/>
                <a:gd name="T8" fmla="*/ 0 w 11"/>
                <a:gd name="T9" fmla="*/ 1 h 16"/>
                <a:gd name="T10" fmla="*/ 0 w 11"/>
                <a:gd name="T11" fmla="*/ 1 h 16"/>
                <a:gd name="T12" fmla="*/ 0 w 11"/>
                <a:gd name="T13" fmla="*/ 0 h 16"/>
                <a:gd name="T14" fmla="*/ 0 w 11"/>
                <a:gd name="T15" fmla="*/ 1 h 16"/>
                <a:gd name="T16" fmla="*/ 0 w 11"/>
                <a:gd name="T17" fmla="*/ 1 h 16"/>
                <a:gd name="T18" fmla="*/ 0 w 11"/>
                <a:gd name="T19" fmla="*/ 1 h 16"/>
                <a:gd name="T20" fmla="*/ 0 w 11"/>
                <a:gd name="T21" fmla="*/ 1 h 16"/>
                <a:gd name="T22" fmla="*/ 0 w 11"/>
                <a:gd name="T23" fmla="*/ 1 h 16"/>
                <a:gd name="T24" fmla="*/ 0 w 11"/>
                <a:gd name="T25" fmla="*/ 1 h 16"/>
                <a:gd name="T26" fmla="*/ 0 w 11"/>
                <a:gd name="T27" fmla="*/ 1 h 16"/>
                <a:gd name="T28" fmla="*/ 0 w 11"/>
                <a:gd name="T29" fmla="*/ 1 h 16"/>
                <a:gd name="T30" fmla="*/ 0 w 11"/>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6"/>
                <a:gd name="T50" fmla="*/ 11 w 11"/>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6">
                  <a:moveTo>
                    <a:pt x="4" y="14"/>
                  </a:moveTo>
                  <a:lnTo>
                    <a:pt x="11" y="10"/>
                  </a:lnTo>
                  <a:lnTo>
                    <a:pt x="11" y="8"/>
                  </a:lnTo>
                  <a:lnTo>
                    <a:pt x="11" y="6"/>
                  </a:lnTo>
                  <a:lnTo>
                    <a:pt x="11" y="7"/>
                  </a:lnTo>
                  <a:lnTo>
                    <a:pt x="3" y="0"/>
                  </a:lnTo>
                  <a:lnTo>
                    <a:pt x="0" y="3"/>
                  </a:lnTo>
                  <a:lnTo>
                    <a:pt x="0" y="6"/>
                  </a:lnTo>
                  <a:lnTo>
                    <a:pt x="0" y="8"/>
                  </a:lnTo>
                  <a:lnTo>
                    <a:pt x="0" y="10"/>
                  </a:lnTo>
                  <a:lnTo>
                    <a:pt x="7" y="6"/>
                  </a:lnTo>
                  <a:lnTo>
                    <a:pt x="4" y="14"/>
                  </a:lnTo>
                  <a:lnTo>
                    <a:pt x="11" y="16"/>
                  </a:lnTo>
                  <a:lnTo>
                    <a:pt x="11" y="10"/>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1" name="Freeform 1714"/>
            <p:cNvSpPr>
              <a:spLocks/>
            </p:cNvSpPr>
            <p:nvPr/>
          </p:nvSpPr>
          <p:spPr bwMode="auto">
            <a:xfrm>
              <a:off x="1033" y="2177"/>
              <a:ext cx="30" cy="21"/>
            </a:xfrm>
            <a:custGeom>
              <a:avLst/>
              <a:gdLst>
                <a:gd name="T0" fmla="*/ 0 w 90"/>
                <a:gd name="T1" fmla="*/ 0 h 43"/>
                <a:gd name="T2" fmla="*/ 0 w 90"/>
                <a:gd name="T3" fmla="*/ 0 h 43"/>
                <a:gd name="T4" fmla="*/ 0 w 90"/>
                <a:gd name="T5" fmla="*/ 0 h 43"/>
                <a:gd name="T6" fmla="*/ 0 w 90"/>
                <a:gd name="T7" fmla="*/ 0 h 43"/>
                <a:gd name="T8" fmla="*/ 0 w 90"/>
                <a:gd name="T9" fmla="*/ 0 h 43"/>
                <a:gd name="T10" fmla="*/ 0 w 90"/>
                <a:gd name="T11" fmla="*/ 0 h 43"/>
                <a:gd name="T12" fmla="*/ 0 w 90"/>
                <a:gd name="T13" fmla="*/ 0 h 43"/>
                <a:gd name="T14" fmla="*/ 0 w 90"/>
                <a:gd name="T15" fmla="*/ 0 h 43"/>
                <a:gd name="T16" fmla="*/ 0 w 90"/>
                <a:gd name="T17" fmla="*/ 0 h 43"/>
                <a:gd name="T18" fmla="*/ 0 w 90"/>
                <a:gd name="T19" fmla="*/ 0 h 43"/>
                <a:gd name="T20" fmla="*/ 0 w 90"/>
                <a:gd name="T21" fmla="*/ 0 h 43"/>
                <a:gd name="T22" fmla="*/ 0 w 90"/>
                <a:gd name="T23" fmla="*/ 0 h 43"/>
                <a:gd name="T24" fmla="*/ 0 w 90"/>
                <a:gd name="T25" fmla="*/ 0 h 43"/>
                <a:gd name="T26" fmla="*/ 0 w 90"/>
                <a:gd name="T27" fmla="*/ 0 h 43"/>
                <a:gd name="T28" fmla="*/ 0 w 90"/>
                <a:gd name="T29" fmla="*/ 0 h 43"/>
                <a:gd name="T30" fmla="*/ 0 w 90"/>
                <a:gd name="T31" fmla="*/ 0 h 43"/>
                <a:gd name="T32" fmla="*/ 0 w 90"/>
                <a:gd name="T33" fmla="*/ 0 h 43"/>
                <a:gd name="T34" fmla="*/ 0 w 90"/>
                <a:gd name="T35" fmla="*/ 0 h 43"/>
                <a:gd name="T36" fmla="*/ 0 w 90"/>
                <a:gd name="T37" fmla="*/ 0 h 43"/>
                <a:gd name="T38" fmla="*/ 0 w 90"/>
                <a:gd name="T39" fmla="*/ 0 h 43"/>
                <a:gd name="T40" fmla="*/ 0 w 90"/>
                <a:gd name="T41" fmla="*/ 0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43"/>
                <a:gd name="T65" fmla="*/ 90 w 90"/>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43">
                  <a:moveTo>
                    <a:pt x="0" y="7"/>
                  </a:moveTo>
                  <a:lnTo>
                    <a:pt x="0" y="7"/>
                  </a:lnTo>
                  <a:lnTo>
                    <a:pt x="9" y="13"/>
                  </a:lnTo>
                  <a:lnTo>
                    <a:pt x="20" y="20"/>
                  </a:lnTo>
                  <a:lnTo>
                    <a:pt x="30" y="25"/>
                  </a:lnTo>
                  <a:lnTo>
                    <a:pt x="41" y="29"/>
                  </a:lnTo>
                  <a:lnTo>
                    <a:pt x="51" y="35"/>
                  </a:lnTo>
                  <a:lnTo>
                    <a:pt x="65" y="38"/>
                  </a:lnTo>
                  <a:lnTo>
                    <a:pt x="75" y="41"/>
                  </a:lnTo>
                  <a:lnTo>
                    <a:pt x="87" y="43"/>
                  </a:lnTo>
                  <a:lnTo>
                    <a:pt x="90" y="35"/>
                  </a:lnTo>
                  <a:lnTo>
                    <a:pt x="78" y="33"/>
                  </a:lnTo>
                  <a:lnTo>
                    <a:pt x="68" y="29"/>
                  </a:lnTo>
                  <a:lnTo>
                    <a:pt x="57" y="26"/>
                  </a:lnTo>
                  <a:lnTo>
                    <a:pt x="47" y="23"/>
                  </a:lnTo>
                  <a:lnTo>
                    <a:pt x="36" y="19"/>
                  </a:lnTo>
                  <a:lnTo>
                    <a:pt x="29" y="13"/>
                  </a:lnTo>
                  <a:lnTo>
                    <a:pt x="18" y="7"/>
                  </a:lnTo>
                  <a:lnTo>
                    <a:pt x="9"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2" name="Freeform 1715"/>
            <p:cNvSpPr>
              <a:spLocks/>
            </p:cNvSpPr>
            <p:nvPr/>
          </p:nvSpPr>
          <p:spPr bwMode="auto">
            <a:xfrm>
              <a:off x="1029" y="2174"/>
              <a:ext cx="7" cy="6"/>
            </a:xfrm>
            <a:custGeom>
              <a:avLst/>
              <a:gdLst>
                <a:gd name="T0" fmla="*/ 0 w 21"/>
                <a:gd name="T1" fmla="*/ 1 h 11"/>
                <a:gd name="T2" fmla="*/ 0 w 21"/>
                <a:gd name="T3" fmla="*/ 1 h 11"/>
                <a:gd name="T4" fmla="*/ 0 w 21"/>
                <a:gd name="T5" fmla="*/ 1 h 11"/>
                <a:gd name="T6" fmla="*/ 0 w 21"/>
                <a:gd name="T7" fmla="*/ 1 h 11"/>
                <a:gd name="T8" fmla="*/ 0 w 21"/>
                <a:gd name="T9" fmla="*/ 1 h 11"/>
                <a:gd name="T10" fmla="*/ 0 w 21"/>
                <a:gd name="T11" fmla="*/ 1 h 11"/>
                <a:gd name="T12" fmla="*/ 0 w 21"/>
                <a:gd name="T13" fmla="*/ 1 h 11"/>
                <a:gd name="T14" fmla="*/ 0 w 21"/>
                <a:gd name="T15" fmla="*/ 1 h 11"/>
                <a:gd name="T16" fmla="*/ 0 w 21"/>
                <a:gd name="T17" fmla="*/ 1 h 11"/>
                <a:gd name="T18" fmla="*/ 0 w 21"/>
                <a:gd name="T19" fmla="*/ 1 h 11"/>
                <a:gd name="T20" fmla="*/ 0 w 21"/>
                <a:gd name="T21" fmla="*/ 0 h 11"/>
                <a:gd name="T22" fmla="*/ 0 w 21"/>
                <a:gd name="T23" fmla="*/ 0 h 11"/>
                <a:gd name="T24" fmla="*/ 0 w 21"/>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1"/>
                <a:gd name="T41" fmla="*/ 21 w 21"/>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1">
                  <a:moveTo>
                    <a:pt x="2" y="9"/>
                  </a:moveTo>
                  <a:lnTo>
                    <a:pt x="0" y="9"/>
                  </a:lnTo>
                  <a:lnTo>
                    <a:pt x="5" y="10"/>
                  </a:lnTo>
                  <a:lnTo>
                    <a:pt x="8" y="10"/>
                  </a:lnTo>
                  <a:lnTo>
                    <a:pt x="12" y="11"/>
                  </a:lnTo>
                  <a:lnTo>
                    <a:pt x="21" y="4"/>
                  </a:lnTo>
                  <a:lnTo>
                    <a:pt x="15" y="2"/>
                  </a:lnTo>
                  <a:lnTo>
                    <a:pt x="11" y="1"/>
                  </a:lnTo>
                  <a:lnTo>
                    <a:pt x="8" y="1"/>
                  </a:lnTo>
                  <a:lnTo>
                    <a:pt x="3" y="0"/>
                  </a:lnTo>
                  <a:lnTo>
                    <a:pt x="2" y="0"/>
                  </a:lnTo>
                  <a:lnTo>
                    <a:pt x="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3" name="Freeform 1716"/>
            <p:cNvSpPr>
              <a:spLocks/>
            </p:cNvSpPr>
            <p:nvPr/>
          </p:nvSpPr>
          <p:spPr bwMode="auto">
            <a:xfrm>
              <a:off x="1025" y="2173"/>
              <a:ext cx="5" cy="6"/>
            </a:xfrm>
            <a:custGeom>
              <a:avLst/>
              <a:gdLst>
                <a:gd name="T0" fmla="*/ 0 w 14"/>
                <a:gd name="T1" fmla="*/ 1 h 11"/>
                <a:gd name="T2" fmla="*/ 0 w 14"/>
                <a:gd name="T3" fmla="*/ 1 h 11"/>
                <a:gd name="T4" fmla="*/ 0 w 14"/>
                <a:gd name="T5" fmla="*/ 1 h 11"/>
                <a:gd name="T6" fmla="*/ 0 w 14"/>
                <a:gd name="T7" fmla="*/ 1 h 11"/>
                <a:gd name="T8" fmla="*/ 0 w 14"/>
                <a:gd name="T9" fmla="*/ 1 h 11"/>
                <a:gd name="T10" fmla="*/ 0 w 14"/>
                <a:gd name="T11" fmla="*/ 1 h 11"/>
                <a:gd name="T12" fmla="*/ 0 w 14"/>
                <a:gd name="T13" fmla="*/ 1 h 11"/>
                <a:gd name="T14" fmla="*/ 0 w 14"/>
                <a:gd name="T15" fmla="*/ 1 h 11"/>
                <a:gd name="T16" fmla="*/ 0 w 14"/>
                <a:gd name="T17" fmla="*/ 1 h 11"/>
                <a:gd name="T18" fmla="*/ 0 w 14"/>
                <a:gd name="T19" fmla="*/ 0 h 11"/>
                <a:gd name="T20" fmla="*/ 0 w 14"/>
                <a:gd name="T21" fmla="*/ 1 h 11"/>
                <a:gd name="T22" fmla="*/ 0 w 14"/>
                <a:gd name="T23" fmla="*/ 1 h 11"/>
                <a:gd name="T24" fmla="*/ 0 w 14"/>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1"/>
                <a:gd name="T41" fmla="*/ 14 w 14"/>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1">
                  <a:moveTo>
                    <a:pt x="0" y="2"/>
                  </a:moveTo>
                  <a:lnTo>
                    <a:pt x="0" y="2"/>
                  </a:lnTo>
                  <a:lnTo>
                    <a:pt x="3" y="6"/>
                  </a:lnTo>
                  <a:lnTo>
                    <a:pt x="5" y="6"/>
                  </a:lnTo>
                  <a:lnTo>
                    <a:pt x="8" y="9"/>
                  </a:lnTo>
                  <a:lnTo>
                    <a:pt x="14" y="11"/>
                  </a:lnTo>
                  <a:lnTo>
                    <a:pt x="14" y="2"/>
                  </a:lnTo>
                  <a:lnTo>
                    <a:pt x="14" y="3"/>
                  </a:lnTo>
                  <a:lnTo>
                    <a:pt x="14" y="2"/>
                  </a:lnTo>
                  <a:lnTo>
                    <a:pt x="12" y="0"/>
                  </a:lnTo>
                  <a:lnTo>
                    <a:pt x="12"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4" name="Freeform 1717"/>
            <p:cNvSpPr>
              <a:spLocks/>
            </p:cNvSpPr>
            <p:nvPr/>
          </p:nvSpPr>
          <p:spPr bwMode="auto">
            <a:xfrm>
              <a:off x="1021" y="2164"/>
              <a:ext cx="8" cy="10"/>
            </a:xfrm>
            <a:custGeom>
              <a:avLst/>
              <a:gdLst>
                <a:gd name="T0" fmla="*/ 0 w 24"/>
                <a:gd name="T1" fmla="*/ 0 h 21"/>
                <a:gd name="T2" fmla="*/ 0 w 24"/>
                <a:gd name="T3" fmla="*/ 0 h 21"/>
                <a:gd name="T4" fmla="*/ 0 w 24"/>
                <a:gd name="T5" fmla="*/ 0 h 21"/>
                <a:gd name="T6" fmla="*/ 0 w 24"/>
                <a:gd name="T7" fmla="*/ 0 h 21"/>
                <a:gd name="T8" fmla="*/ 0 w 24"/>
                <a:gd name="T9" fmla="*/ 0 h 21"/>
                <a:gd name="T10" fmla="*/ 0 w 24"/>
                <a:gd name="T11" fmla="*/ 0 h 21"/>
                <a:gd name="T12" fmla="*/ 0 w 24"/>
                <a:gd name="T13" fmla="*/ 0 h 21"/>
                <a:gd name="T14" fmla="*/ 0 w 24"/>
                <a:gd name="T15" fmla="*/ 0 h 21"/>
                <a:gd name="T16" fmla="*/ 0 w 24"/>
                <a:gd name="T17" fmla="*/ 0 h 21"/>
                <a:gd name="T18" fmla="*/ 0 w 24"/>
                <a:gd name="T19" fmla="*/ 0 h 21"/>
                <a:gd name="T20" fmla="*/ 0 w 24"/>
                <a:gd name="T21" fmla="*/ 0 h 21"/>
                <a:gd name="T22" fmla="*/ 0 w 24"/>
                <a:gd name="T23" fmla="*/ 0 h 21"/>
                <a:gd name="T24" fmla="*/ 0 w 24"/>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1"/>
                <a:gd name="T41" fmla="*/ 24 w 24"/>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1">
                  <a:moveTo>
                    <a:pt x="0" y="9"/>
                  </a:moveTo>
                  <a:lnTo>
                    <a:pt x="0" y="9"/>
                  </a:lnTo>
                  <a:lnTo>
                    <a:pt x="5" y="10"/>
                  </a:lnTo>
                  <a:lnTo>
                    <a:pt x="9" y="12"/>
                  </a:lnTo>
                  <a:lnTo>
                    <a:pt x="12" y="16"/>
                  </a:lnTo>
                  <a:lnTo>
                    <a:pt x="12" y="21"/>
                  </a:lnTo>
                  <a:lnTo>
                    <a:pt x="24" y="21"/>
                  </a:lnTo>
                  <a:lnTo>
                    <a:pt x="24" y="13"/>
                  </a:lnTo>
                  <a:lnTo>
                    <a:pt x="18" y="6"/>
                  </a:lnTo>
                  <a:lnTo>
                    <a:pt x="11" y="1"/>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5" name="Freeform 1718"/>
            <p:cNvSpPr>
              <a:spLocks/>
            </p:cNvSpPr>
            <p:nvPr/>
          </p:nvSpPr>
          <p:spPr bwMode="auto">
            <a:xfrm>
              <a:off x="1002" y="2163"/>
              <a:ext cx="19" cy="6"/>
            </a:xfrm>
            <a:custGeom>
              <a:avLst/>
              <a:gdLst>
                <a:gd name="T0" fmla="*/ 0 w 59"/>
                <a:gd name="T1" fmla="*/ 0 h 13"/>
                <a:gd name="T2" fmla="*/ 0 w 59"/>
                <a:gd name="T3" fmla="*/ 0 h 13"/>
                <a:gd name="T4" fmla="*/ 0 w 59"/>
                <a:gd name="T5" fmla="*/ 0 h 13"/>
                <a:gd name="T6" fmla="*/ 0 w 59"/>
                <a:gd name="T7" fmla="*/ 0 h 13"/>
                <a:gd name="T8" fmla="*/ 0 w 59"/>
                <a:gd name="T9" fmla="*/ 0 h 13"/>
                <a:gd name="T10" fmla="*/ 0 w 59"/>
                <a:gd name="T11" fmla="*/ 0 h 13"/>
                <a:gd name="T12" fmla="*/ 0 w 59"/>
                <a:gd name="T13" fmla="*/ 0 h 13"/>
                <a:gd name="T14" fmla="*/ 0 w 59"/>
                <a:gd name="T15" fmla="*/ 0 h 13"/>
                <a:gd name="T16" fmla="*/ 0 w 59"/>
                <a:gd name="T17" fmla="*/ 0 h 13"/>
                <a:gd name="T18" fmla="*/ 0 w 59"/>
                <a:gd name="T19" fmla="*/ 0 h 13"/>
                <a:gd name="T20" fmla="*/ 0 w 59"/>
                <a:gd name="T21" fmla="*/ 0 h 13"/>
                <a:gd name="T22" fmla="*/ 0 w 59"/>
                <a:gd name="T23" fmla="*/ 0 h 13"/>
                <a:gd name="T24" fmla="*/ 0 w 59"/>
                <a:gd name="T25" fmla="*/ 0 h 13"/>
                <a:gd name="T26" fmla="*/ 0 w 59"/>
                <a:gd name="T27" fmla="*/ 0 h 13"/>
                <a:gd name="T28" fmla="*/ 0 w 59"/>
                <a:gd name="T29" fmla="*/ 0 h 13"/>
                <a:gd name="T30" fmla="*/ 0 w 59"/>
                <a:gd name="T31" fmla="*/ 0 h 13"/>
                <a:gd name="T32" fmla="*/ 0 w 59"/>
                <a:gd name="T33" fmla="*/ 0 h 13"/>
                <a:gd name="T34" fmla="*/ 0 w 59"/>
                <a:gd name="T35" fmla="*/ 0 h 13"/>
                <a:gd name="T36" fmla="*/ 0 w 59"/>
                <a:gd name="T37" fmla="*/ 0 h 13"/>
                <a:gd name="T38" fmla="*/ 0 w 59"/>
                <a:gd name="T39" fmla="*/ 0 h 13"/>
                <a:gd name="T40" fmla="*/ 0 w 59"/>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13"/>
                <a:gd name="T65" fmla="*/ 59 w 59"/>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13">
                  <a:moveTo>
                    <a:pt x="0" y="7"/>
                  </a:moveTo>
                  <a:lnTo>
                    <a:pt x="9" y="13"/>
                  </a:lnTo>
                  <a:lnTo>
                    <a:pt x="13" y="11"/>
                  </a:lnTo>
                  <a:lnTo>
                    <a:pt x="18" y="10"/>
                  </a:lnTo>
                  <a:lnTo>
                    <a:pt x="24" y="9"/>
                  </a:lnTo>
                  <a:lnTo>
                    <a:pt x="31" y="9"/>
                  </a:lnTo>
                  <a:lnTo>
                    <a:pt x="37" y="10"/>
                  </a:lnTo>
                  <a:lnTo>
                    <a:pt x="46" y="11"/>
                  </a:lnTo>
                  <a:lnTo>
                    <a:pt x="52" y="11"/>
                  </a:lnTo>
                  <a:lnTo>
                    <a:pt x="59" y="12"/>
                  </a:lnTo>
                  <a:lnTo>
                    <a:pt x="59" y="3"/>
                  </a:lnTo>
                  <a:lnTo>
                    <a:pt x="52" y="2"/>
                  </a:lnTo>
                  <a:lnTo>
                    <a:pt x="46" y="2"/>
                  </a:lnTo>
                  <a:lnTo>
                    <a:pt x="40" y="1"/>
                  </a:lnTo>
                  <a:lnTo>
                    <a:pt x="31" y="0"/>
                  </a:lnTo>
                  <a:lnTo>
                    <a:pt x="24" y="0"/>
                  </a:lnTo>
                  <a:lnTo>
                    <a:pt x="15" y="1"/>
                  </a:lnTo>
                  <a:lnTo>
                    <a:pt x="7" y="2"/>
                  </a:lnTo>
                  <a:lnTo>
                    <a:pt x="0" y="7"/>
                  </a:lnTo>
                  <a:lnTo>
                    <a:pt x="9" y="13"/>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6" name="Freeform 1719"/>
            <p:cNvSpPr>
              <a:spLocks/>
            </p:cNvSpPr>
            <p:nvPr/>
          </p:nvSpPr>
          <p:spPr bwMode="auto">
            <a:xfrm>
              <a:off x="1002" y="2164"/>
              <a:ext cx="23" cy="7"/>
            </a:xfrm>
            <a:custGeom>
              <a:avLst/>
              <a:gdLst>
                <a:gd name="T0" fmla="*/ 0 w 70"/>
                <a:gd name="T1" fmla="*/ 1 h 13"/>
                <a:gd name="T2" fmla="*/ 0 w 70"/>
                <a:gd name="T3" fmla="*/ 1 h 13"/>
                <a:gd name="T4" fmla="*/ 0 w 70"/>
                <a:gd name="T5" fmla="*/ 1 h 13"/>
                <a:gd name="T6" fmla="*/ 0 w 70"/>
                <a:gd name="T7" fmla="*/ 0 h 13"/>
                <a:gd name="T8" fmla="*/ 0 w 70"/>
                <a:gd name="T9" fmla="*/ 0 h 13"/>
                <a:gd name="T10" fmla="*/ 0 w 70"/>
                <a:gd name="T11" fmla="*/ 1 h 13"/>
                <a:gd name="T12" fmla="*/ 0 w 70"/>
                <a:gd name="T13" fmla="*/ 1 h 13"/>
                <a:gd name="T14" fmla="*/ 0 w 70"/>
                <a:gd name="T15" fmla="*/ 1 h 13"/>
                <a:gd name="T16" fmla="*/ 0 w 70"/>
                <a:gd name="T17" fmla="*/ 1 h 13"/>
                <a:gd name="T18" fmla="*/ 0 w 70"/>
                <a:gd name="T19" fmla="*/ 1 h 13"/>
                <a:gd name="T20" fmla="*/ 0 w 70"/>
                <a:gd name="T21" fmla="*/ 1 h 13"/>
                <a:gd name="T22" fmla="*/ 0 w 70"/>
                <a:gd name="T23" fmla="*/ 1 h 13"/>
                <a:gd name="T24" fmla="*/ 0 w 70"/>
                <a:gd name="T25" fmla="*/ 1 h 13"/>
                <a:gd name="T26" fmla="*/ 0 w 70"/>
                <a:gd name="T27" fmla="*/ 1 h 13"/>
                <a:gd name="T28" fmla="*/ 0 w 70"/>
                <a:gd name="T29" fmla="*/ 1 h 13"/>
                <a:gd name="T30" fmla="*/ 0 w 70"/>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13"/>
                <a:gd name="T50" fmla="*/ 70 w 7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13">
                  <a:moveTo>
                    <a:pt x="49" y="13"/>
                  </a:moveTo>
                  <a:lnTo>
                    <a:pt x="49" y="5"/>
                  </a:lnTo>
                  <a:lnTo>
                    <a:pt x="38" y="3"/>
                  </a:lnTo>
                  <a:lnTo>
                    <a:pt x="24" y="0"/>
                  </a:lnTo>
                  <a:lnTo>
                    <a:pt x="12" y="0"/>
                  </a:lnTo>
                  <a:lnTo>
                    <a:pt x="0" y="4"/>
                  </a:lnTo>
                  <a:lnTo>
                    <a:pt x="9" y="10"/>
                  </a:lnTo>
                  <a:lnTo>
                    <a:pt x="15" y="9"/>
                  </a:lnTo>
                  <a:lnTo>
                    <a:pt x="24" y="9"/>
                  </a:lnTo>
                  <a:lnTo>
                    <a:pt x="35" y="11"/>
                  </a:lnTo>
                  <a:lnTo>
                    <a:pt x="46" y="13"/>
                  </a:lnTo>
                  <a:lnTo>
                    <a:pt x="46" y="5"/>
                  </a:lnTo>
                  <a:lnTo>
                    <a:pt x="49" y="13"/>
                  </a:lnTo>
                  <a:lnTo>
                    <a:pt x="70" y="9"/>
                  </a:lnTo>
                  <a:lnTo>
                    <a:pt x="49" y="5"/>
                  </a:lnTo>
                  <a:lnTo>
                    <a:pt x="4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7" name="Freeform 1720"/>
            <p:cNvSpPr>
              <a:spLocks/>
            </p:cNvSpPr>
            <p:nvPr/>
          </p:nvSpPr>
          <p:spPr bwMode="auto">
            <a:xfrm>
              <a:off x="1003" y="2166"/>
              <a:ext cx="15" cy="12"/>
            </a:xfrm>
            <a:custGeom>
              <a:avLst/>
              <a:gdLst>
                <a:gd name="T0" fmla="*/ 0 w 45"/>
                <a:gd name="T1" fmla="*/ 1 h 22"/>
                <a:gd name="T2" fmla="*/ 0 w 45"/>
                <a:gd name="T3" fmla="*/ 1 h 22"/>
                <a:gd name="T4" fmla="*/ 0 w 45"/>
                <a:gd name="T5" fmla="*/ 1 h 22"/>
                <a:gd name="T6" fmla="*/ 0 w 45"/>
                <a:gd name="T7" fmla="*/ 1 h 22"/>
                <a:gd name="T8" fmla="*/ 0 w 45"/>
                <a:gd name="T9" fmla="*/ 1 h 22"/>
                <a:gd name="T10" fmla="*/ 0 w 45"/>
                <a:gd name="T11" fmla="*/ 0 h 22"/>
                <a:gd name="T12" fmla="*/ 0 w 45"/>
                <a:gd name="T13" fmla="*/ 1 h 22"/>
                <a:gd name="T14" fmla="*/ 0 w 45"/>
                <a:gd name="T15" fmla="*/ 1 h 22"/>
                <a:gd name="T16" fmla="*/ 0 w 45"/>
                <a:gd name="T17" fmla="*/ 1 h 22"/>
                <a:gd name="T18" fmla="*/ 0 w 45"/>
                <a:gd name="T19" fmla="*/ 1 h 22"/>
                <a:gd name="T20" fmla="*/ 0 w 45"/>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22"/>
                <a:gd name="T35" fmla="*/ 45 w 45"/>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22">
                  <a:moveTo>
                    <a:pt x="6" y="22"/>
                  </a:moveTo>
                  <a:lnTo>
                    <a:pt x="17" y="19"/>
                  </a:lnTo>
                  <a:lnTo>
                    <a:pt x="25" y="15"/>
                  </a:lnTo>
                  <a:lnTo>
                    <a:pt x="36" y="12"/>
                  </a:lnTo>
                  <a:lnTo>
                    <a:pt x="45" y="8"/>
                  </a:lnTo>
                  <a:lnTo>
                    <a:pt x="42" y="0"/>
                  </a:lnTo>
                  <a:lnTo>
                    <a:pt x="30" y="3"/>
                  </a:lnTo>
                  <a:lnTo>
                    <a:pt x="20" y="6"/>
                  </a:lnTo>
                  <a:lnTo>
                    <a:pt x="11" y="11"/>
                  </a:lnTo>
                  <a:lnTo>
                    <a:pt x="0" y="14"/>
                  </a:lnTo>
                  <a:lnTo>
                    <a:pt x="6"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8" name="Freeform 1721"/>
            <p:cNvSpPr>
              <a:spLocks/>
            </p:cNvSpPr>
            <p:nvPr/>
          </p:nvSpPr>
          <p:spPr bwMode="auto">
            <a:xfrm>
              <a:off x="1002" y="2173"/>
              <a:ext cx="3" cy="5"/>
            </a:xfrm>
            <a:custGeom>
              <a:avLst/>
              <a:gdLst>
                <a:gd name="T0" fmla="*/ 0 w 9"/>
                <a:gd name="T1" fmla="*/ 0 h 8"/>
                <a:gd name="T2" fmla="*/ 0 w 9"/>
                <a:gd name="T3" fmla="*/ 1 h 8"/>
                <a:gd name="T4" fmla="*/ 0 w 9"/>
                <a:gd name="T5" fmla="*/ 1 h 8"/>
                <a:gd name="T6" fmla="*/ 0 w 9"/>
                <a:gd name="T7" fmla="*/ 1 h 8"/>
                <a:gd name="T8" fmla="*/ 0 w 9"/>
                <a:gd name="T9" fmla="*/ 1 h 8"/>
                <a:gd name="T10" fmla="*/ 0 w 9"/>
                <a:gd name="T11" fmla="*/ 0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3" y="0"/>
                  </a:moveTo>
                  <a:lnTo>
                    <a:pt x="0" y="2"/>
                  </a:lnTo>
                  <a:lnTo>
                    <a:pt x="0" y="5"/>
                  </a:lnTo>
                  <a:lnTo>
                    <a:pt x="5" y="8"/>
                  </a:lnTo>
                  <a:lnTo>
                    <a:pt x="9" y="8"/>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9" name="Freeform 1722"/>
            <p:cNvSpPr>
              <a:spLocks/>
            </p:cNvSpPr>
            <p:nvPr/>
          </p:nvSpPr>
          <p:spPr bwMode="auto">
            <a:xfrm>
              <a:off x="993" y="2248"/>
              <a:ext cx="38" cy="33"/>
            </a:xfrm>
            <a:custGeom>
              <a:avLst/>
              <a:gdLst>
                <a:gd name="T0" fmla="*/ 0 w 114"/>
                <a:gd name="T1" fmla="*/ 0 h 67"/>
                <a:gd name="T2" fmla="*/ 0 w 114"/>
                <a:gd name="T3" fmla="*/ 0 h 67"/>
                <a:gd name="T4" fmla="*/ 0 w 114"/>
                <a:gd name="T5" fmla="*/ 0 h 67"/>
                <a:gd name="T6" fmla="*/ 0 w 114"/>
                <a:gd name="T7" fmla="*/ 0 h 67"/>
                <a:gd name="T8" fmla="*/ 0 w 114"/>
                <a:gd name="T9" fmla="*/ 0 h 67"/>
                <a:gd name="T10" fmla="*/ 0 w 114"/>
                <a:gd name="T11" fmla="*/ 0 h 67"/>
                <a:gd name="T12" fmla="*/ 0 w 114"/>
                <a:gd name="T13" fmla="*/ 0 h 67"/>
                <a:gd name="T14" fmla="*/ 0 w 114"/>
                <a:gd name="T15" fmla="*/ 0 h 67"/>
                <a:gd name="T16" fmla="*/ 0 w 114"/>
                <a:gd name="T17" fmla="*/ 0 h 67"/>
                <a:gd name="T18" fmla="*/ 0 w 114"/>
                <a:gd name="T19" fmla="*/ 0 h 67"/>
                <a:gd name="T20" fmla="*/ 0 w 114"/>
                <a:gd name="T21" fmla="*/ 0 h 67"/>
                <a:gd name="T22" fmla="*/ 0 w 114"/>
                <a:gd name="T23" fmla="*/ 0 h 67"/>
                <a:gd name="T24" fmla="*/ 0 w 114"/>
                <a:gd name="T25" fmla="*/ 0 h 67"/>
                <a:gd name="T26" fmla="*/ 0 w 114"/>
                <a:gd name="T27" fmla="*/ 0 h 67"/>
                <a:gd name="T28" fmla="*/ 0 w 114"/>
                <a:gd name="T29" fmla="*/ 0 h 67"/>
                <a:gd name="T30" fmla="*/ 0 w 114"/>
                <a:gd name="T31" fmla="*/ 0 h 67"/>
                <a:gd name="T32" fmla="*/ 0 w 114"/>
                <a:gd name="T33" fmla="*/ 0 h 67"/>
                <a:gd name="T34" fmla="*/ 0 w 114"/>
                <a:gd name="T35" fmla="*/ 0 h 67"/>
                <a:gd name="T36" fmla="*/ 0 w 114"/>
                <a:gd name="T37" fmla="*/ 0 h 67"/>
                <a:gd name="T38" fmla="*/ 0 w 114"/>
                <a:gd name="T39" fmla="*/ 0 h 67"/>
                <a:gd name="T40" fmla="*/ 0 w 114"/>
                <a:gd name="T41" fmla="*/ 0 h 67"/>
                <a:gd name="T42" fmla="*/ 0 w 114"/>
                <a:gd name="T43" fmla="*/ 0 h 67"/>
                <a:gd name="T44" fmla="*/ 0 w 114"/>
                <a:gd name="T45" fmla="*/ 0 h 67"/>
                <a:gd name="T46" fmla="*/ 0 w 114"/>
                <a:gd name="T47" fmla="*/ 0 h 67"/>
                <a:gd name="T48" fmla="*/ 0 w 114"/>
                <a:gd name="T49" fmla="*/ 0 h 67"/>
                <a:gd name="T50" fmla="*/ 0 w 114"/>
                <a:gd name="T51" fmla="*/ 0 h 67"/>
                <a:gd name="T52" fmla="*/ 0 w 114"/>
                <a:gd name="T53" fmla="*/ 0 h 67"/>
                <a:gd name="T54" fmla="*/ 0 w 114"/>
                <a:gd name="T55" fmla="*/ 0 h 67"/>
                <a:gd name="T56" fmla="*/ 0 w 114"/>
                <a:gd name="T57" fmla="*/ 0 h 67"/>
                <a:gd name="T58" fmla="*/ 0 w 114"/>
                <a:gd name="T59" fmla="*/ 0 h 67"/>
                <a:gd name="T60" fmla="*/ 0 w 114"/>
                <a:gd name="T61" fmla="*/ 0 h 67"/>
                <a:gd name="T62" fmla="*/ 0 w 114"/>
                <a:gd name="T63" fmla="*/ 0 h 67"/>
                <a:gd name="T64" fmla="*/ 0 w 114"/>
                <a:gd name="T65" fmla="*/ 0 h 67"/>
                <a:gd name="T66" fmla="*/ 0 w 114"/>
                <a:gd name="T67" fmla="*/ 0 h 67"/>
                <a:gd name="T68" fmla="*/ 0 w 114"/>
                <a:gd name="T69" fmla="*/ 0 h 67"/>
                <a:gd name="T70" fmla="*/ 0 w 114"/>
                <a:gd name="T71" fmla="*/ 0 h 67"/>
                <a:gd name="T72" fmla="*/ 0 w 114"/>
                <a:gd name="T73" fmla="*/ 0 h 67"/>
                <a:gd name="T74" fmla="*/ 0 w 114"/>
                <a:gd name="T75" fmla="*/ 0 h 67"/>
                <a:gd name="T76" fmla="*/ 0 w 114"/>
                <a:gd name="T77" fmla="*/ 0 h 67"/>
                <a:gd name="T78" fmla="*/ 0 w 114"/>
                <a:gd name="T79" fmla="*/ 0 h 67"/>
                <a:gd name="T80" fmla="*/ 0 w 114"/>
                <a:gd name="T81" fmla="*/ 0 h 67"/>
                <a:gd name="T82" fmla="*/ 0 w 114"/>
                <a:gd name="T83" fmla="*/ 0 h 67"/>
                <a:gd name="T84" fmla="*/ 0 w 114"/>
                <a:gd name="T85" fmla="*/ 0 h 67"/>
                <a:gd name="T86" fmla="*/ 0 w 114"/>
                <a:gd name="T87" fmla="*/ 0 h 67"/>
                <a:gd name="T88" fmla="*/ 0 w 114"/>
                <a:gd name="T89" fmla="*/ 0 h 67"/>
                <a:gd name="T90" fmla="*/ 0 w 114"/>
                <a:gd name="T91" fmla="*/ 0 h 67"/>
                <a:gd name="T92" fmla="*/ 0 w 114"/>
                <a:gd name="T93" fmla="*/ 0 h 67"/>
                <a:gd name="T94" fmla="*/ 0 w 114"/>
                <a:gd name="T95" fmla="*/ 0 h 67"/>
                <a:gd name="T96" fmla="*/ 0 w 114"/>
                <a:gd name="T97" fmla="*/ 0 h 67"/>
                <a:gd name="T98" fmla="*/ 0 w 114"/>
                <a:gd name="T99" fmla="*/ 0 h 67"/>
                <a:gd name="T100" fmla="*/ 0 w 114"/>
                <a:gd name="T101" fmla="*/ 0 h 67"/>
                <a:gd name="T102" fmla="*/ 0 w 114"/>
                <a:gd name="T103" fmla="*/ 0 h 67"/>
                <a:gd name="T104" fmla="*/ 0 w 114"/>
                <a:gd name="T105" fmla="*/ 0 h 67"/>
                <a:gd name="T106" fmla="*/ 0 w 114"/>
                <a:gd name="T107" fmla="*/ 0 h 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
                <a:gd name="T163" fmla="*/ 0 h 67"/>
                <a:gd name="T164" fmla="*/ 114 w 114"/>
                <a:gd name="T165" fmla="*/ 67 h 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 h="67">
                  <a:moveTo>
                    <a:pt x="3" y="30"/>
                  </a:moveTo>
                  <a:lnTo>
                    <a:pt x="2" y="35"/>
                  </a:lnTo>
                  <a:lnTo>
                    <a:pt x="0" y="38"/>
                  </a:lnTo>
                  <a:lnTo>
                    <a:pt x="0" y="40"/>
                  </a:lnTo>
                  <a:lnTo>
                    <a:pt x="2" y="44"/>
                  </a:lnTo>
                  <a:lnTo>
                    <a:pt x="5" y="48"/>
                  </a:lnTo>
                  <a:lnTo>
                    <a:pt x="6" y="53"/>
                  </a:lnTo>
                  <a:lnTo>
                    <a:pt x="9" y="57"/>
                  </a:lnTo>
                  <a:lnTo>
                    <a:pt x="11" y="61"/>
                  </a:lnTo>
                  <a:lnTo>
                    <a:pt x="12" y="64"/>
                  </a:lnTo>
                  <a:lnTo>
                    <a:pt x="15" y="65"/>
                  </a:lnTo>
                  <a:lnTo>
                    <a:pt x="18" y="66"/>
                  </a:lnTo>
                  <a:lnTo>
                    <a:pt x="21" y="67"/>
                  </a:lnTo>
                  <a:lnTo>
                    <a:pt x="20" y="60"/>
                  </a:lnTo>
                  <a:lnTo>
                    <a:pt x="21" y="54"/>
                  </a:lnTo>
                  <a:lnTo>
                    <a:pt x="24" y="48"/>
                  </a:lnTo>
                  <a:lnTo>
                    <a:pt x="27" y="44"/>
                  </a:lnTo>
                  <a:lnTo>
                    <a:pt x="32" y="39"/>
                  </a:lnTo>
                  <a:lnTo>
                    <a:pt x="36" y="34"/>
                  </a:lnTo>
                  <a:lnTo>
                    <a:pt x="39" y="29"/>
                  </a:lnTo>
                  <a:lnTo>
                    <a:pt x="42" y="23"/>
                  </a:lnTo>
                  <a:lnTo>
                    <a:pt x="41" y="23"/>
                  </a:lnTo>
                  <a:lnTo>
                    <a:pt x="36" y="21"/>
                  </a:lnTo>
                  <a:lnTo>
                    <a:pt x="33" y="20"/>
                  </a:lnTo>
                  <a:lnTo>
                    <a:pt x="30" y="18"/>
                  </a:lnTo>
                  <a:lnTo>
                    <a:pt x="33" y="19"/>
                  </a:lnTo>
                  <a:lnTo>
                    <a:pt x="36" y="21"/>
                  </a:lnTo>
                  <a:lnTo>
                    <a:pt x="39" y="23"/>
                  </a:lnTo>
                  <a:lnTo>
                    <a:pt x="42" y="23"/>
                  </a:lnTo>
                  <a:lnTo>
                    <a:pt x="51" y="24"/>
                  </a:lnTo>
                  <a:lnTo>
                    <a:pt x="61" y="24"/>
                  </a:lnTo>
                  <a:lnTo>
                    <a:pt x="70" y="24"/>
                  </a:lnTo>
                  <a:lnTo>
                    <a:pt x="79" y="23"/>
                  </a:lnTo>
                  <a:lnTo>
                    <a:pt x="88" y="23"/>
                  </a:lnTo>
                  <a:lnTo>
                    <a:pt x="97" y="24"/>
                  </a:lnTo>
                  <a:lnTo>
                    <a:pt x="105" y="25"/>
                  </a:lnTo>
                  <a:lnTo>
                    <a:pt x="114" y="28"/>
                  </a:lnTo>
                  <a:lnTo>
                    <a:pt x="112" y="20"/>
                  </a:lnTo>
                  <a:lnTo>
                    <a:pt x="106" y="14"/>
                  </a:lnTo>
                  <a:lnTo>
                    <a:pt x="100" y="8"/>
                  </a:lnTo>
                  <a:lnTo>
                    <a:pt x="91" y="5"/>
                  </a:lnTo>
                  <a:lnTo>
                    <a:pt x="82" y="2"/>
                  </a:lnTo>
                  <a:lnTo>
                    <a:pt x="72" y="1"/>
                  </a:lnTo>
                  <a:lnTo>
                    <a:pt x="61" y="0"/>
                  </a:lnTo>
                  <a:lnTo>
                    <a:pt x="52" y="0"/>
                  </a:lnTo>
                  <a:lnTo>
                    <a:pt x="44" y="1"/>
                  </a:lnTo>
                  <a:lnTo>
                    <a:pt x="33" y="3"/>
                  </a:lnTo>
                  <a:lnTo>
                    <a:pt x="26" y="7"/>
                  </a:lnTo>
                  <a:lnTo>
                    <a:pt x="24" y="14"/>
                  </a:lnTo>
                  <a:lnTo>
                    <a:pt x="18" y="11"/>
                  </a:lnTo>
                  <a:lnTo>
                    <a:pt x="12" y="13"/>
                  </a:lnTo>
                  <a:lnTo>
                    <a:pt x="8" y="17"/>
                  </a:lnTo>
                  <a:lnTo>
                    <a:pt x="5" y="21"/>
                  </a:lnTo>
                  <a:lnTo>
                    <a:pt x="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0" name="Freeform 1723"/>
            <p:cNvSpPr>
              <a:spLocks/>
            </p:cNvSpPr>
            <p:nvPr/>
          </p:nvSpPr>
          <p:spPr bwMode="auto">
            <a:xfrm>
              <a:off x="991" y="2263"/>
              <a:ext cx="5" cy="8"/>
            </a:xfrm>
            <a:custGeom>
              <a:avLst/>
              <a:gdLst>
                <a:gd name="T0" fmla="*/ 0 w 15"/>
                <a:gd name="T1" fmla="*/ 1 h 15"/>
                <a:gd name="T2" fmla="*/ 0 w 15"/>
                <a:gd name="T3" fmla="*/ 1 h 15"/>
                <a:gd name="T4" fmla="*/ 0 w 15"/>
                <a:gd name="T5" fmla="*/ 1 h 15"/>
                <a:gd name="T6" fmla="*/ 0 w 15"/>
                <a:gd name="T7" fmla="*/ 1 h 15"/>
                <a:gd name="T8" fmla="*/ 0 w 15"/>
                <a:gd name="T9" fmla="*/ 1 h 15"/>
                <a:gd name="T10" fmla="*/ 0 w 15"/>
                <a:gd name="T11" fmla="*/ 0 h 15"/>
                <a:gd name="T12" fmla="*/ 0 w 15"/>
                <a:gd name="T13" fmla="*/ 0 h 15"/>
                <a:gd name="T14" fmla="*/ 0 w 15"/>
                <a:gd name="T15" fmla="*/ 1 h 15"/>
                <a:gd name="T16" fmla="*/ 0 w 15"/>
                <a:gd name="T17" fmla="*/ 1 h 15"/>
                <a:gd name="T18" fmla="*/ 0 w 15"/>
                <a:gd name="T19" fmla="*/ 1 h 15"/>
                <a:gd name="T20" fmla="*/ 0 w 15"/>
                <a:gd name="T21" fmla="*/ 1 h 15"/>
                <a:gd name="T22" fmla="*/ 0 w 15"/>
                <a:gd name="T23" fmla="*/ 1 h 15"/>
                <a:gd name="T24" fmla="*/ 0 w 15"/>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5"/>
                <a:gd name="T41" fmla="*/ 15 w 15"/>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5">
                  <a:moveTo>
                    <a:pt x="14" y="13"/>
                  </a:moveTo>
                  <a:lnTo>
                    <a:pt x="14" y="13"/>
                  </a:lnTo>
                  <a:lnTo>
                    <a:pt x="12" y="9"/>
                  </a:lnTo>
                  <a:lnTo>
                    <a:pt x="14" y="7"/>
                  </a:lnTo>
                  <a:lnTo>
                    <a:pt x="15" y="0"/>
                  </a:lnTo>
                  <a:lnTo>
                    <a:pt x="3" y="0"/>
                  </a:lnTo>
                  <a:lnTo>
                    <a:pt x="2" y="4"/>
                  </a:lnTo>
                  <a:lnTo>
                    <a:pt x="0" y="7"/>
                  </a:lnTo>
                  <a:lnTo>
                    <a:pt x="0" y="11"/>
                  </a:lnTo>
                  <a:lnTo>
                    <a:pt x="2" y="15"/>
                  </a:lnTo>
                  <a:lnTo>
                    <a:pt x="1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1" name="Freeform 1724"/>
            <p:cNvSpPr>
              <a:spLocks/>
            </p:cNvSpPr>
            <p:nvPr/>
          </p:nvSpPr>
          <p:spPr bwMode="auto">
            <a:xfrm>
              <a:off x="992" y="2270"/>
              <a:ext cx="7" cy="10"/>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1"/>
                <a:gd name="T41" fmla="*/ 21 w 21"/>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1">
                  <a:moveTo>
                    <a:pt x="21" y="16"/>
                  </a:moveTo>
                  <a:lnTo>
                    <a:pt x="21" y="17"/>
                  </a:lnTo>
                  <a:lnTo>
                    <a:pt x="19" y="13"/>
                  </a:lnTo>
                  <a:lnTo>
                    <a:pt x="16" y="9"/>
                  </a:lnTo>
                  <a:lnTo>
                    <a:pt x="15" y="4"/>
                  </a:lnTo>
                  <a:lnTo>
                    <a:pt x="12" y="0"/>
                  </a:lnTo>
                  <a:lnTo>
                    <a:pt x="0" y="2"/>
                  </a:lnTo>
                  <a:lnTo>
                    <a:pt x="3" y="7"/>
                  </a:lnTo>
                  <a:lnTo>
                    <a:pt x="4" y="11"/>
                  </a:lnTo>
                  <a:lnTo>
                    <a:pt x="7" y="15"/>
                  </a:lnTo>
                  <a:lnTo>
                    <a:pt x="9" y="19"/>
                  </a:lnTo>
                  <a:lnTo>
                    <a:pt x="9" y="21"/>
                  </a:lnTo>
                  <a:lnTo>
                    <a:pt x="2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2" name="Freeform 1725"/>
            <p:cNvSpPr>
              <a:spLocks/>
            </p:cNvSpPr>
            <p:nvPr/>
          </p:nvSpPr>
          <p:spPr bwMode="auto">
            <a:xfrm>
              <a:off x="995" y="2278"/>
              <a:ext cx="8" cy="6"/>
            </a:xfrm>
            <a:custGeom>
              <a:avLst/>
              <a:gdLst>
                <a:gd name="T0" fmla="*/ 0 w 24"/>
                <a:gd name="T1" fmla="*/ 1 h 12"/>
                <a:gd name="T2" fmla="*/ 0 w 24"/>
                <a:gd name="T3" fmla="*/ 1 h 12"/>
                <a:gd name="T4" fmla="*/ 0 w 24"/>
                <a:gd name="T5" fmla="*/ 1 h 12"/>
                <a:gd name="T6" fmla="*/ 0 w 24"/>
                <a:gd name="T7" fmla="*/ 1 h 12"/>
                <a:gd name="T8" fmla="*/ 0 w 24"/>
                <a:gd name="T9" fmla="*/ 1 h 12"/>
                <a:gd name="T10" fmla="*/ 0 w 24"/>
                <a:gd name="T11" fmla="*/ 0 h 12"/>
                <a:gd name="T12" fmla="*/ 0 w 24"/>
                <a:gd name="T13" fmla="*/ 1 h 12"/>
                <a:gd name="T14" fmla="*/ 0 w 24"/>
                <a:gd name="T15" fmla="*/ 1 h 12"/>
                <a:gd name="T16" fmla="*/ 0 w 24"/>
                <a:gd name="T17" fmla="*/ 1 h 12"/>
                <a:gd name="T18" fmla="*/ 0 w 24"/>
                <a:gd name="T19" fmla="*/ 1 h 12"/>
                <a:gd name="T20" fmla="*/ 0 w 24"/>
                <a:gd name="T21" fmla="*/ 1 h 12"/>
                <a:gd name="T22" fmla="*/ 0 w 24"/>
                <a:gd name="T23" fmla="*/ 1 h 12"/>
                <a:gd name="T24" fmla="*/ 0 w 24"/>
                <a:gd name="T25" fmla="*/ 1 h 12"/>
                <a:gd name="T26" fmla="*/ 0 w 24"/>
                <a:gd name="T27" fmla="*/ 1 h 12"/>
                <a:gd name="T28" fmla="*/ 0 w 24"/>
                <a:gd name="T29" fmla="*/ 1 h 12"/>
                <a:gd name="T30" fmla="*/ 0 w 24"/>
                <a:gd name="T31" fmla="*/ 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2"/>
                <a:gd name="T50" fmla="*/ 24 w 24"/>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2">
                  <a:moveTo>
                    <a:pt x="10" y="9"/>
                  </a:moveTo>
                  <a:lnTo>
                    <a:pt x="16" y="3"/>
                  </a:lnTo>
                  <a:lnTo>
                    <a:pt x="16" y="2"/>
                  </a:lnTo>
                  <a:lnTo>
                    <a:pt x="13" y="1"/>
                  </a:lnTo>
                  <a:lnTo>
                    <a:pt x="12" y="1"/>
                  </a:lnTo>
                  <a:lnTo>
                    <a:pt x="12" y="0"/>
                  </a:lnTo>
                  <a:lnTo>
                    <a:pt x="0" y="5"/>
                  </a:lnTo>
                  <a:lnTo>
                    <a:pt x="3" y="8"/>
                  </a:lnTo>
                  <a:lnTo>
                    <a:pt x="7" y="10"/>
                  </a:lnTo>
                  <a:lnTo>
                    <a:pt x="10" y="11"/>
                  </a:lnTo>
                  <a:lnTo>
                    <a:pt x="16" y="12"/>
                  </a:lnTo>
                  <a:lnTo>
                    <a:pt x="22" y="7"/>
                  </a:lnTo>
                  <a:lnTo>
                    <a:pt x="16" y="12"/>
                  </a:lnTo>
                  <a:lnTo>
                    <a:pt x="24" y="12"/>
                  </a:lnTo>
                  <a:lnTo>
                    <a:pt x="22" y="7"/>
                  </a:lnTo>
                  <a:lnTo>
                    <a:pt x="1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3" name="Freeform 1726"/>
            <p:cNvSpPr>
              <a:spLocks/>
            </p:cNvSpPr>
            <p:nvPr/>
          </p:nvSpPr>
          <p:spPr bwMode="auto">
            <a:xfrm>
              <a:off x="998" y="2259"/>
              <a:ext cx="11" cy="23"/>
            </a:xfrm>
            <a:custGeom>
              <a:avLst/>
              <a:gdLst>
                <a:gd name="T0" fmla="*/ 0 w 34"/>
                <a:gd name="T1" fmla="*/ 0 h 47"/>
                <a:gd name="T2" fmla="*/ 0 w 34"/>
                <a:gd name="T3" fmla="*/ 0 h 47"/>
                <a:gd name="T4" fmla="*/ 0 w 34"/>
                <a:gd name="T5" fmla="*/ 0 h 47"/>
                <a:gd name="T6" fmla="*/ 0 w 34"/>
                <a:gd name="T7" fmla="*/ 0 h 47"/>
                <a:gd name="T8" fmla="*/ 0 w 34"/>
                <a:gd name="T9" fmla="*/ 0 h 47"/>
                <a:gd name="T10" fmla="*/ 0 w 34"/>
                <a:gd name="T11" fmla="*/ 0 h 47"/>
                <a:gd name="T12" fmla="*/ 0 w 34"/>
                <a:gd name="T13" fmla="*/ 0 h 47"/>
                <a:gd name="T14" fmla="*/ 0 w 34"/>
                <a:gd name="T15" fmla="*/ 0 h 47"/>
                <a:gd name="T16" fmla="*/ 0 w 34"/>
                <a:gd name="T17" fmla="*/ 0 h 47"/>
                <a:gd name="T18" fmla="*/ 0 w 34"/>
                <a:gd name="T19" fmla="*/ 0 h 47"/>
                <a:gd name="T20" fmla="*/ 0 w 34"/>
                <a:gd name="T21" fmla="*/ 0 h 47"/>
                <a:gd name="T22" fmla="*/ 0 w 34"/>
                <a:gd name="T23" fmla="*/ 0 h 47"/>
                <a:gd name="T24" fmla="*/ 0 w 34"/>
                <a:gd name="T25" fmla="*/ 0 h 47"/>
                <a:gd name="T26" fmla="*/ 0 w 34"/>
                <a:gd name="T27" fmla="*/ 0 h 47"/>
                <a:gd name="T28" fmla="*/ 0 w 34"/>
                <a:gd name="T29" fmla="*/ 0 h 47"/>
                <a:gd name="T30" fmla="*/ 0 w 34"/>
                <a:gd name="T31" fmla="*/ 0 h 47"/>
                <a:gd name="T32" fmla="*/ 0 w 34"/>
                <a:gd name="T33" fmla="*/ 0 h 47"/>
                <a:gd name="T34" fmla="*/ 0 w 34"/>
                <a:gd name="T35" fmla="*/ 0 h 47"/>
                <a:gd name="T36" fmla="*/ 0 w 34"/>
                <a:gd name="T37" fmla="*/ 0 h 47"/>
                <a:gd name="T38" fmla="*/ 0 w 34"/>
                <a:gd name="T39" fmla="*/ 0 h 47"/>
                <a:gd name="T40" fmla="*/ 0 w 34"/>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47"/>
                <a:gd name="T65" fmla="*/ 34 w 34"/>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47">
                  <a:moveTo>
                    <a:pt x="22" y="2"/>
                  </a:moveTo>
                  <a:lnTo>
                    <a:pt x="22" y="0"/>
                  </a:lnTo>
                  <a:lnTo>
                    <a:pt x="19" y="7"/>
                  </a:lnTo>
                  <a:lnTo>
                    <a:pt x="18" y="11"/>
                  </a:lnTo>
                  <a:lnTo>
                    <a:pt x="13" y="16"/>
                  </a:lnTo>
                  <a:lnTo>
                    <a:pt x="9" y="21"/>
                  </a:lnTo>
                  <a:lnTo>
                    <a:pt x="4" y="25"/>
                  </a:lnTo>
                  <a:lnTo>
                    <a:pt x="1" y="32"/>
                  </a:lnTo>
                  <a:lnTo>
                    <a:pt x="0" y="39"/>
                  </a:lnTo>
                  <a:lnTo>
                    <a:pt x="1" y="47"/>
                  </a:lnTo>
                  <a:lnTo>
                    <a:pt x="13" y="45"/>
                  </a:lnTo>
                  <a:lnTo>
                    <a:pt x="12" y="39"/>
                  </a:lnTo>
                  <a:lnTo>
                    <a:pt x="13" y="34"/>
                  </a:lnTo>
                  <a:lnTo>
                    <a:pt x="16" y="30"/>
                  </a:lnTo>
                  <a:lnTo>
                    <a:pt x="18" y="25"/>
                  </a:lnTo>
                  <a:lnTo>
                    <a:pt x="22" y="20"/>
                  </a:lnTo>
                  <a:lnTo>
                    <a:pt x="27" y="16"/>
                  </a:lnTo>
                  <a:lnTo>
                    <a:pt x="31" y="9"/>
                  </a:lnTo>
                  <a:lnTo>
                    <a:pt x="34" y="3"/>
                  </a:lnTo>
                  <a:lnTo>
                    <a:pt x="34" y="2"/>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4" name="Freeform 1727"/>
            <p:cNvSpPr>
              <a:spLocks/>
            </p:cNvSpPr>
            <p:nvPr/>
          </p:nvSpPr>
          <p:spPr bwMode="auto">
            <a:xfrm>
              <a:off x="1000" y="2250"/>
              <a:ext cx="9" cy="11"/>
            </a:xfrm>
            <a:custGeom>
              <a:avLst/>
              <a:gdLst>
                <a:gd name="T0" fmla="*/ 0 w 28"/>
                <a:gd name="T1" fmla="*/ 0 h 23"/>
                <a:gd name="T2" fmla="*/ 0 w 28"/>
                <a:gd name="T3" fmla="*/ 0 h 23"/>
                <a:gd name="T4" fmla="*/ 0 w 28"/>
                <a:gd name="T5" fmla="*/ 0 h 23"/>
                <a:gd name="T6" fmla="*/ 0 w 28"/>
                <a:gd name="T7" fmla="*/ 0 h 23"/>
                <a:gd name="T8" fmla="*/ 0 w 28"/>
                <a:gd name="T9" fmla="*/ 0 h 23"/>
                <a:gd name="T10" fmla="*/ 0 w 28"/>
                <a:gd name="T11" fmla="*/ 0 h 23"/>
                <a:gd name="T12" fmla="*/ 0 w 28"/>
                <a:gd name="T13" fmla="*/ 0 h 23"/>
                <a:gd name="T14" fmla="*/ 0 w 28"/>
                <a:gd name="T15" fmla="*/ 0 h 23"/>
                <a:gd name="T16" fmla="*/ 0 w 28"/>
                <a:gd name="T17" fmla="*/ 0 h 23"/>
                <a:gd name="T18" fmla="*/ 0 w 28"/>
                <a:gd name="T19" fmla="*/ 0 h 23"/>
                <a:gd name="T20" fmla="*/ 0 w 28"/>
                <a:gd name="T21" fmla="*/ 0 h 23"/>
                <a:gd name="T22" fmla="*/ 0 w 28"/>
                <a:gd name="T23" fmla="*/ 0 h 23"/>
                <a:gd name="T24" fmla="*/ 0 w 28"/>
                <a:gd name="T25" fmla="*/ 0 h 23"/>
                <a:gd name="T26" fmla="*/ 0 w 28"/>
                <a:gd name="T27" fmla="*/ 0 h 23"/>
                <a:gd name="T28" fmla="*/ 0 w 28"/>
                <a:gd name="T29" fmla="*/ 0 h 23"/>
                <a:gd name="T30" fmla="*/ 0 w 28"/>
                <a:gd name="T31" fmla="*/ 0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3"/>
                <a:gd name="T50" fmla="*/ 28 w 28"/>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3">
                  <a:moveTo>
                    <a:pt x="15" y="11"/>
                  </a:moveTo>
                  <a:lnTo>
                    <a:pt x="4" y="15"/>
                  </a:lnTo>
                  <a:lnTo>
                    <a:pt x="10" y="20"/>
                  </a:lnTo>
                  <a:lnTo>
                    <a:pt x="15" y="22"/>
                  </a:lnTo>
                  <a:lnTo>
                    <a:pt x="19" y="23"/>
                  </a:lnTo>
                  <a:lnTo>
                    <a:pt x="16" y="19"/>
                  </a:lnTo>
                  <a:lnTo>
                    <a:pt x="28" y="19"/>
                  </a:lnTo>
                  <a:lnTo>
                    <a:pt x="22" y="14"/>
                  </a:lnTo>
                  <a:lnTo>
                    <a:pt x="18" y="13"/>
                  </a:lnTo>
                  <a:lnTo>
                    <a:pt x="16" y="13"/>
                  </a:lnTo>
                  <a:lnTo>
                    <a:pt x="6" y="17"/>
                  </a:lnTo>
                  <a:lnTo>
                    <a:pt x="15" y="11"/>
                  </a:lnTo>
                  <a:lnTo>
                    <a:pt x="0" y="0"/>
                  </a:lnTo>
                  <a:lnTo>
                    <a:pt x="4" y="15"/>
                  </a:lnTo>
                  <a:lnTo>
                    <a:pt x="1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5" name="Freeform 1728"/>
            <p:cNvSpPr>
              <a:spLocks/>
            </p:cNvSpPr>
            <p:nvPr/>
          </p:nvSpPr>
          <p:spPr bwMode="auto">
            <a:xfrm>
              <a:off x="1002" y="2255"/>
              <a:ext cx="6" cy="6"/>
            </a:xfrm>
            <a:custGeom>
              <a:avLst/>
              <a:gdLst>
                <a:gd name="T0" fmla="*/ 0 w 18"/>
                <a:gd name="T1" fmla="*/ 1 h 12"/>
                <a:gd name="T2" fmla="*/ 0 w 18"/>
                <a:gd name="T3" fmla="*/ 1 h 12"/>
                <a:gd name="T4" fmla="*/ 0 w 18"/>
                <a:gd name="T5" fmla="*/ 1 h 12"/>
                <a:gd name="T6" fmla="*/ 0 w 18"/>
                <a:gd name="T7" fmla="*/ 1 h 12"/>
                <a:gd name="T8" fmla="*/ 0 w 18"/>
                <a:gd name="T9" fmla="*/ 1 h 12"/>
                <a:gd name="T10" fmla="*/ 0 w 18"/>
                <a:gd name="T11" fmla="*/ 0 h 12"/>
                <a:gd name="T12" fmla="*/ 0 w 18"/>
                <a:gd name="T13" fmla="*/ 1 h 12"/>
                <a:gd name="T14" fmla="*/ 0 w 18"/>
                <a:gd name="T15" fmla="*/ 1 h 12"/>
                <a:gd name="T16" fmla="*/ 0 w 18"/>
                <a:gd name="T17" fmla="*/ 1 h 12"/>
                <a:gd name="T18" fmla="*/ 0 w 18"/>
                <a:gd name="T19" fmla="*/ 1 h 12"/>
                <a:gd name="T20" fmla="*/ 0 w 18"/>
                <a:gd name="T21" fmla="*/ 1 h 12"/>
                <a:gd name="T22" fmla="*/ 0 w 18"/>
                <a:gd name="T23" fmla="*/ 1 h 12"/>
                <a:gd name="T24" fmla="*/ 0 w 18"/>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
                <a:gd name="T41" fmla="*/ 18 w 1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
                  <a:moveTo>
                    <a:pt x="18" y="3"/>
                  </a:moveTo>
                  <a:lnTo>
                    <a:pt x="16" y="3"/>
                  </a:lnTo>
                  <a:lnTo>
                    <a:pt x="15" y="3"/>
                  </a:lnTo>
                  <a:lnTo>
                    <a:pt x="13" y="3"/>
                  </a:lnTo>
                  <a:lnTo>
                    <a:pt x="10" y="1"/>
                  </a:lnTo>
                  <a:lnTo>
                    <a:pt x="9" y="0"/>
                  </a:lnTo>
                  <a:lnTo>
                    <a:pt x="0" y="6"/>
                  </a:lnTo>
                  <a:lnTo>
                    <a:pt x="4" y="8"/>
                  </a:lnTo>
                  <a:lnTo>
                    <a:pt x="7" y="10"/>
                  </a:lnTo>
                  <a:lnTo>
                    <a:pt x="12" y="12"/>
                  </a:lnTo>
                  <a:lnTo>
                    <a:pt x="16" y="12"/>
                  </a:lnTo>
                  <a:lnTo>
                    <a:pt x="15" y="12"/>
                  </a:lnTo>
                  <a:lnTo>
                    <a:pt x="1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6" name="Freeform 1729"/>
            <p:cNvSpPr>
              <a:spLocks/>
            </p:cNvSpPr>
            <p:nvPr/>
          </p:nvSpPr>
          <p:spPr bwMode="auto">
            <a:xfrm>
              <a:off x="1007" y="2257"/>
              <a:ext cx="26" cy="9"/>
            </a:xfrm>
            <a:custGeom>
              <a:avLst/>
              <a:gdLst>
                <a:gd name="T0" fmla="*/ 0 w 79"/>
                <a:gd name="T1" fmla="*/ 0 h 19"/>
                <a:gd name="T2" fmla="*/ 0 w 79"/>
                <a:gd name="T3" fmla="*/ 0 h 19"/>
                <a:gd name="T4" fmla="*/ 0 w 79"/>
                <a:gd name="T5" fmla="*/ 0 h 19"/>
                <a:gd name="T6" fmla="*/ 0 w 79"/>
                <a:gd name="T7" fmla="*/ 0 h 19"/>
                <a:gd name="T8" fmla="*/ 0 w 79"/>
                <a:gd name="T9" fmla="*/ 0 h 19"/>
                <a:gd name="T10" fmla="*/ 0 w 79"/>
                <a:gd name="T11" fmla="*/ 0 h 19"/>
                <a:gd name="T12" fmla="*/ 0 w 79"/>
                <a:gd name="T13" fmla="*/ 0 h 19"/>
                <a:gd name="T14" fmla="*/ 0 w 79"/>
                <a:gd name="T15" fmla="*/ 0 h 19"/>
                <a:gd name="T16" fmla="*/ 0 w 79"/>
                <a:gd name="T17" fmla="*/ 0 h 19"/>
                <a:gd name="T18" fmla="*/ 0 w 79"/>
                <a:gd name="T19" fmla="*/ 0 h 19"/>
                <a:gd name="T20" fmla="*/ 0 w 79"/>
                <a:gd name="T21" fmla="*/ 0 h 19"/>
                <a:gd name="T22" fmla="*/ 0 w 79"/>
                <a:gd name="T23" fmla="*/ 0 h 19"/>
                <a:gd name="T24" fmla="*/ 0 w 79"/>
                <a:gd name="T25" fmla="*/ 0 h 19"/>
                <a:gd name="T26" fmla="*/ 0 w 79"/>
                <a:gd name="T27" fmla="*/ 0 h 19"/>
                <a:gd name="T28" fmla="*/ 0 w 79"/>
                <a:gd name="T29" fmla="*/ 0 h 19"/>
                <a:gd name="T30" fmla="*/ 0 w 79"/>
                <a:gd name="T31" fmla="*/ 0 h 19"/>
                <a:gd name="T32" fmla="*/ 0 w 79"/>
                <a:gd name="T33" fmla="*/ 0 h 19"/>
                <a:gd name="T34" fmla="*/ 0 w 79"/>
                <a:gd name="T35" fmla="*/ 0 h 19"/>
                <a:gd name="T36" fmla="*/ 0 w 79"/>
                <a:gd name="T37" fmla="*/ 0 h 19"/>
                <a:gd name="T38" fmla="*/ 0 w 79"/>
                <a:gd name="T39" fmla="*/ 0 h 19"/>
                <a:gd name="T40" fmla="*/ 0 w 79"/>
                <a:gd name="T41" fmla="*/ 0 h 19"/>
                <a:gd name="T42" fmla="*/ 0 w 79"/>
                <a:gd name="T43" fmla="*/ 0 h 19"/>
                <a:gd name="T44" fmla="*/ 0 w 79"/>
                <a:gd name="T45" fmla="*/ 0 h 19"/>
                <a:gd name="T46" fmla="*/ 0 w 79"/>
                <a:gd name="T47" fmla="*/ 0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19"/>
                <a:gd name="T74" fmla="*/ 79 w 79"/>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19">
                  <a:moveTo>
                    <a:pt x="67" y="10"/>
                  </a:moveTo>
                  <a:lnTo>
                    <a:pt x="76" y="7"/>
                  </a:lnTo>
                  <a:lnTo>
                    <a:pt x="65" y="2"/>
                  </a:lnTo>
                  <a:lnTo>
                    <a:pt x="58" y="1"/>
                  </a:lnTo>
                  <a:lnTo>
                    <a:pt x="47" y="0"/>
                  </a:lnTo>
                  <a:lnTo>
                    <a:pt x="38" y="0"/>
                  </a:lnTo>
                  <a:lnTo>
                    <a:pt x="29" y="1"/>
                  </a:lnTo>
                  <a:lnTo>
                    <a:pt x="20" y="1"/>
                  </a:lnTo>
                  <a:lnTo>
                    <a:pt x="10" y="1"/>
                  </a:lnTo>
                  <a:lnTo>
                    <a:pt x="3" y="0"/>
                  </a:lnTo>
                  <a:lnTo>
                    <a:pt x="0" y="9"/>
                  </a:lnTo>
                  <a:lnTo>
                    <a:pt x="10" y="10"/>
                  </a:lnTo>
                  <a:lnTo>
                    <a:pt x="20" y="10"/>
                  </a:lnTo>
                  <a:lnTo>
                    <a:pt x="29" y="10"/>
                  </a:lnTo>
                  <a:lnTo>
                    <a:pt x="38" y="9"/>
                  </a:lnTo>
                  <a:lnTo>
                    <a:pt x="47" y="9"/>
                  </a:lnTo>
                  <a:lnTo>
                    <a:pt x="55" y="10"/>
                  </a:lnTo>
                  <a:lnTo>
                    <a:pt x="62" y="11"/>
                  </a:lnTo>
                  <a:lnTo>
                    <a:pt x="70" y="13"/>
                  </a:lnTo>
                  <a:lnTo>
                    <a:pt x="79" y="10"/>
                  </a:lnTo>
                  <a:lnTo>
                    <a:pt x="70" y="13"/>
                  </a:lnTo>
                  <a:lnTo>
                    <a:pt x="79" y="19"/>
                  </a:lnTo>
                  <a:lnTo>
                    <a:pt x="79" y="10"/>
                  </a:lnTo>
                  <a:lnTo>
                    <a:pt x="6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7" name="Freeform 1730"/>
            <p:cNvSpPr>
              <a:spLocks/>
            </p:cNvSpPr>
            <p:nvPr/>
          </p:nvSpPr>
          <p:spPr bwMode="auto">
            <a:xfrm>
              <a:off x="1010" y="2246"/>
              <a:ext cx="23" cy="16"/>
            </a:xfrm>
            <a:custGeom>
              <a:avLst/>
              <a:gdLst>
                <a:gd name="T0" fmla="*/ 0 w 68"/>
                <a:gd name="T1" fmla="*/ 1 h 32"/>
                <a:gd name="T2" fmla="*/ 0 w 68"/>
                <a:gd name="T3" fmla="*/ 1 h 32"/>
                <a:gd name="T4" fmla="*/ 0 w 68"/>
                <a:gd name="T5" fmla="*/ 1 h 32"/>
                <a:gd name="T6" fmla="*/ 0 w 68"/>
                <a:gd name="T7" fmla="*/ 1 h 32"/>
                <a:gd name="T8" fmla="*/ 0 w 68"/>
                <a:gd name="T9" fmla="*/ 1 h 32"/>
                <a:gd name="T10" fmla="*/ 0 w 68"/>
                <a:gd name="T11" fmla="*/ 1 h 32"/>
                <a:gd name="T12" fmla="*/ 0 w 68"/>
                <a:gd name="T13" fmla="*/ 1 h 32"/>
                <a:gd name="T14" fmla="*/ 0 w 68"/>
                <a:gd name="T15" fmla="*/ 1 h 32"/>
                <a:gd name="T16" fmla="*/ 0 w 68"/>
                <a:gd name="T17" fmla="*/ 1 h 32"/>
                <a:gd name="T18" fmla="*/ 0 w 68"/>
                <a:gd name="T19" fmla="*/ 1 h 32"/>
                <a:gd name="T20" fmla="*/ 0 w 68"/>
                <a:gd name="T21" fmla="*/ 1 h 32"/>
                <a:gd name="T22" fmla="*/ 0 w 68"/>
                <a:gd name="T23" fmla="*/ 1 h 32"/>
                <a:gd name="T24" fmla="*/ 0 w 68"/>
                <a:gd name="T25" fmla="*/ 1 h 32"/>
                <a:gd name="T26" fmla="*/ 0 w 68"/>
                <a:gd name="T27" fmla="*/ 1 h 32"/>
                <a:gd name="T28" fmla="*/ 0 w 68"/>
                <a:gd name="T29" fmla="*/ 1 h 32"/>
                <a:gd name="T30" fmla="*/ 0 w 68"/>
                <a:gd name="T31" fmla="*/ 1 h 32"/>
                <a:gd name="T32" fmla="*/ 0 w 68"/>
                <a:gd name="T33" fmla="*/ 1 h 32"/>
                <a:gd name="T34" fmla="*/ 0 w 68"/>
                <a:gd name="T35" fmla="*/ 0 h 32"/>
                <a:gd name="T36" fmla="*/ 0 w 68"/>
                <a:gd name="T37" fmla="*/ 0 h 32"/>
                <a:gd name="T38" fmla="*/ 0 w 68"/>
                <a:gd name="T39" fmla="*/ 0 h 32"/>
                <a:gd name="T40" fmla="*/ 0 w 68"/>
                <a:gd name="T41" fmla="*/ 1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32"/>
                <a:gd name="T65" fmla="*/ 68 w 68"/>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32">
                  <a:moveTo>
                    <a:pt x="0" y="8"/>
                  </a:moveTo>
                  <a:lnTo>
                    <a:pt x="0" y="8"/>
                  </a:lnTo>
                  <a:lnTo>
                    <a:pt x="9" y="8"/>
                  </a:lnTo>
                  <a:lnTo>
                    <a:pt x="18" y="9"/>
                  </a:lnTo>
                  <a:lnTo>
                    <a:pt x="29" y="10"/>
                  </a:lnTo>
                  <a:lnTo>
                    <a:pt x="36" y="14"/>
                  </a:lnTo>
                  <a:lnTo>
                    <a:pt x="45" y="16"/>
                  </a:lnTo>
                  <a:lnTo>
                    <a:pt x="50" y="20"/>
                  </a:lnTo>
                  <a:lnTo>
                    <a:pt x="54" y="25"/>
                  </a:lnTo>
                  <a:lnTo>
                    <a:pt x="56" y="32"/>
                  </a:lnTo>
                  <a:lnTo>
                    <a:pt x="68" y="32"/>
                  </a:lnTo>
                  <a:lnTo>
                    <a:pt x="66" y="23"/>
                  </a:lnTo>
                  <a:lnTo>
                    <a:pt x="59" y="16"/>
                  </a:lnTo>
                  <a:lnTo>
                    <a:pt x="51" y="9"/>
                  </a:lnTo>
                  <a:lnTo>
                    <a:pt x="42" y="5"/>
                  </a:lnTo>
                  <a:lnTo>
                    <a:pt x="32" y="2"/>
                  </a:lnTo>
                  <a:lnTo>
                    <a:pt x="21" y="1"/>
                  </a:lnTo>
                  <a:lnTo>
                    <a:pt x="9" y="0"/>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8" name="Freeform 1731"/>
            <p:cNvSpPr>
              <a:spLocks/>
            </p:cNvSpPr>
            <p:nvPr/>
          </p:nvSpPr>
          <p:spPr bwMode="auto">
            <a:xfrm>
              <a:off x="999" y="2246"/>
              <a:ext cx="11" cy="16"/>
            </a:xfrm>
            <a:custGeom>
              <a:avLst/>
              <a:gdLst>
                <a:gd name="T0" fmla="*/ 0 w 34"/>
                <a:gd name="T1" fmla="*/ 0 h 33"/>
                <a:gd name="T2" fmla="*/ 0 w 34"/>
                <a:gd name="T3" fmla="*/ 0 h 33"/>
                <a:gd name="T4" fmla="*/ 0 w 34"/>
                <a:gd name="T5" fmla="*/ 0 h 33"/>
                <a:gd name="T6" fmla="*/ 0 w 34"/>
                <a:gd name="T7" fmla="*/ 0 h 33"/>
                <a:gd name="T8" fmla="*/ 0 w 34"/>
                <a:gd name="T9" fmla="*/ 0 h 33"/>
                <a:gd name="T10" fmla="*/ 0 w 34"/>
                <a:gd name="T11" fmla="*/ 0 h 33"/>
                <a:gd name="T12" fmla="*/ 0 w 34"/>
                <a:gd name="T13" fmla="*/ 0 h 33"/>
                <a:gd name="T14" fmla="*/ 0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0 h 33"/>
                <a:gd name="T28" fmla="*/ 0 w 34"/>
                <a:gd name="T29" fmla="*/ 0 h 33"/>
                <a:gd name="T30" fmla="*/ 0 w 34"/>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33"/>
                <a:gd name="T50" fmla="*/ 34 w 34"/>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33">
                  <a:moveTo>
                    <a:pt x="2" y="21"/>
                  </a:moveTo>
                  <a:lnTo>
                    <a:pt x="12" y="17"/>
                  </a:lnTo>
                  <a:lnTo>
                    <a:pt x="12" y="14"/>
                  </a:lnTo>
                  <a:lnTo>
                    <a:pt x="18" y="11"/>
                  </a:lnTo>
                  <a:lnTo>
                    <a:pt x="27" y="9"/>
                  </a:lnTo>
                  <a:lnTo>
                    <a:pt x="34" y="8"/>
                  </a:lnTo>
                  <a:lnTo>
                    <a:pt x="34" y="0"/>
                  </a:lnTo>
                  <a:lnTo>
                    <a:pt x="24" y="1"/>
                  </a:lnTo>
                  <a:lnTo>
                    <a:pt x="12" y="3"/>
                  </a:lnTo>
                  <a:lnTo>
                    <a:pt x="3" y="9"/>
                  </a:lnTo>
                  <a:lnTo>
                    <a:pt x="0" y="19"/>
                  </a:lnTo>
                  <a:lnTo>
                    <a:pt x="11" y="15"/>
                  </a:lnTo>
                  <a:lnTo>
                    <a:pt x="2" y="21"/>
                  </a:lnTo>
                  <a:lnTo>
                    <a:pt x="17" y="33"/>
                  </a:lnTo>
                  <a:lnTo>
                    <a:pt x="12" y="17"/>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9" name="Freeform 1732"/>
            <p:cNvSpPr>
              <a:spLocks/>
            </p:cNvSpPr>
            <p:nvPr/>
          </p:nvSpPr>
          <p:spPr bwMode="auto">
            <a:xfrm>
              <a:off x="993" y="2251"/>
              <a:ext cx="10" cy="9"/>
            </a:xfrm>
            <a:custGeom>
              <a:avLst/>
              <a:gdLst>
                <a:gd name="T0" fmla="*/ 0 w 30"/>
                <a:gd name="T1" fmla="*/ 1 h 18"/>
                <a:gd name="T2" fmla="*/ 0 w 30"/>
                <a:gd name="T3" fmla="*/ 1 h 18"/>
                <a:gd name="T4" fmla="*/ 0 w 30"/>
                <a:gd name="T5" fmla="*/ 1 h 18"/>
                <a:gd name="T6" fmla="*/ 0 w 30"/>
                <a:gd name="T7" fmla="*/ 1 h 18"/>
                <a:gd name="T8" fmla="*/ 0 w 30"/>
                <a:gd name="T9" fmla="*/ 1 h 18"/>
                <a:gd name="T10" fmla="*/ 0 w 30"/>
                <a:gd name="T11" fmla="*/ 1 h 18"/>
                <a:gd name="T12" fmla="*/ 0 w 30"/>
                <a:gd name="T13" fmla="*/ 1 h 18"/>
                <a:gd name="T14" fmla="*/ 0 w 30"/>
                <a:gd name="T15" fmla="*/ 0 h 18"/>
                <a:gd name="T16" fmla="*/ 0 w 30"/>
                <a:gd name="T17" fmla="*/ 1 h 18"/>
                <a:gd name="T18" fmla="*/ 0 w 30"/>
                <a:gd name="T19" fmla="*/ 1 h 18"/>
                <a:gd name="T20" fmla="*/ 0 w 30"/>
                <a:gd name="T21" fmla="*/ 1 h 18"/>
                <a:gd name="T22" fmla="*/ 0 w 30"/>
                <a:gd name="T23" fmla="*/ 1 h 18"/>
                <a:gd name="T24" fmla="*/ 0 w 30"/>
                <a:gd name="T25" fmla="*/ 1 h 18"/>
                <a:gd name="T26" fmla="*/ 0 w 30"/>
                <a:gd name="T27" fmla="*/ 1 h 18"/>
                <a:gd name="T28" fmla="*/ 0 w 30"/>
                <a:gd name="T29" fmla="*/ 1 h 18"/>
                <a:gd name="T30" fmla="*/ 0 w 30"/>
                <a:gd name="T31" fmla="*/ 1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8"/>
                <a:gd name="T50" fmla="*/ 30 w 30"/>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8">
                  <a:moveTo>
                    <a:pt x="12" y="15"/>
                  </a:moveTo>
                  <a:lnTo>
                    <a:pt x="10" y="18"/>
                  </a:lnTo>
                  <a:lnTo>
                    <a:pt x="13" y="13"/>
                  </a:lnTo>
                  <a:lnTo>
                    <a:pt x="18" y="10"/>
                  </a:lnTo>
                  <a:lnTo>
                    <a:pt x="19" y="9"/>
                  </a:lnTo>
                  <a:lnTo>
                    <a:pt x="21" y="11"/>
                  </a:lnTo>
                  <a:lnTo>
                    <a:pt x="30" y="5"/>
                  </a:lnTo>
                  <a:lnTo>
                    <a:pt x="19" y="0"/>
                  </a:lnTo>
                  <a:lnTo>
                    <a:pt x="9" y="4"/>
                  </a:lnTo>
                  <a:lnTo>
                    <a:pt x="4" y="9"/>
                  </a:lnTo>
                  <a:lnTo>
                    <a:pt x="1" y="13"/>
                  </a:lnTo>
                  <a:lnTo>
                    <a:pt x="0" y="15"/>
                  </a:lnTo>
                  <a:lnTo>
                    <a:pt x="1" y="13"/>
                  </a:lnTo>
                  <a:lnTo>
                    <a:pt x="0" y="14"/>
                  </a:lnTo>
                  <a:lnTo>
                    <a:pt x="0" y="15"/>
                  </a:lnTo>
                  <a:lnTo>
                    <a:pt x="1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0" name="Freeform 1733"/>
            <p:cNvSpPr>
              <a:spLocks/>
            </p:cNvSpPr>
            <p:nvPr/>
          </p:nvSpPr>
          <p:spPr bwMode="auto">
            <a:xfrm>
              <a:off x="992" y="2259"/>
              <a:ext cx="5" cy="4"/>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12" y="9"/>
                  </a:moveTo>
                  <a:lnTo>
                    <a:pt x="12" y="9"/>
                  </a:lnTo>
                  <a:lnTo>
                    <a:pt x="14" y="0"/>
                  </a:lnTo>
                  <a:lnTo>
                    <a:pt x="2" y="0"/>
                  </a:lnTo>
                  <a:lnTo>
                    <a:pt x="0" y="9"/>
                  </a:lnTo>
                  <a:lnTo>
                    <a:pt x="1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1" name="Freeform 1734"/>
            <p:cNvSpPr>
              <a:spLocks/>
            </p:cNvSpPr>
            <p:nvPr/>
          </p:nvSpPr>
          <p:spPr bwMode="auto">
            <a:xfrm>
              <a:off x="962" y="2212"/>
              <a:ext cx="16" cy="8"/>
            </a:xfrm>
            <a:custGeom>
              <a:avLst/>
              <a:gdLst>
                <a:gd name="T0" fmla="*/ 0 w 48"/>
                <a:gd name="T1" fmla="*/ 1 h 16"/>
                <a:gd name="T2" fmla="*/ 0 w 48"/>
                <a:gd name="T3" fmla="*/ 1 h 16"/>
                <a:gd name="T4" fmla="*/ 0 w 48"/>
                <a:gd name="T5" fmla="*/ 1 h 16"/>
                <a:gd name="T6" fmla="*/ 0 w 48"/>
                <a:gd name="T7" fmla="*/ 1 h 16"/>
                <a:gd name="T8" fmla="*/ 0 w 48"/>
                <a:gd name="T9" fmla="*/ 1 h 16"/>
                <a:gd name="T10" fmla="*/ 0 w 48"/>
                <a:gd name="T11" fmla="*/ 0 h 16"/>
                <a:gd name="T12" fmla="*/ 0 w 48"/>
                <a:gd name="T13" fmla="*/ 1 h 16"/>
                <a:gd name="T14" fmla="*/ 0 w 48"/>
                <a:gd name="T15" fmla="*/ 1 h 16"/>
                <a:gd name="T16" fmla="*/ 0 w 48"/>
                <a:gd name="T17" fmla="*/ 1 h 16"/>
                <a:gd name="T18" fmla="*/ 0 w 48"/>
                <a:gd name="T19" fmla="*/ 1 h 16"/>
                <a:gd name="T20" fmla="*/ 0 w 48"/>
                <a:gd name="T21" fmla="*/ 1 h 16"/>
                <a:gd name="T22" fmla="*/ 0 w 48"/>
                <a:gd name="T23" fmla="*/ 1 h 16"/>
                <a:gd name="T24" fmla="*/ 0 w 48"/>
                <a:gd name="T25" fmla="*/ 1 h 16"/>
                <a:gd name="T26" fmla="*/ 0 w 48"/>
                <a:gd name="T27" fmla="*/ 1 h 16"/>
                <a:gd name="T28" fmla="*/ 0 w 48"/>
                <a:gd name="T29" fmla="*/ 1 h 16"/>
                <a:gd name="T30" fmla="*/ 0 w 48"/>
                <a:gd name="T31" fmla="*/ 1 h 16"/>
                <a:gd name="T32" fmla="*/ 0 w 48"/>
                <a:gd name="T33" fmla="*/ 1 h 16"/>
                <a:gd name="T34" fmla="*/ 0 w 48"/>
                <a:gd name="T35" fmla="*/ 1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16"/>
                <a:gd name="T56" fmla="*/ 48 w 48"/>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16">
                  <a:moveTo>
                    <a:pt x="0" y="11"/>
                  </a:moveTo>
                  <a:lnTo>
                    <a:pt x="4" y="7"/>
                  </a:lnTo>
                  <a:lnTo>
                    <a:pt x="9" y="4"/>
                  </a:lnTo>
                  <a:lnTo>
                    <a:pt x="15" y="2"/>
                  </a:lnTo>
                  <a:lnTo>
                    <a:pt x="21" y="1"/>
                  </a:lnTo>
                  <a:lnTo>
                    <a:pt x="27" y="0"/>
                  </a:lnTo>
                  <a:lnTo>
                    <a:pt x="34" y="1"/>
                  </a:lnTo>
                  <a:lnTo>
                    <a:pt x="40" y="1"/>
                  </a:lnTo>
                  <a:lnTo>
                    <a:pt x="48" y="1"/>
                  </a:lnTo>
                  <a:lnTo>
                    <a:pt x="48" y="2"/>
                  </a:lnTo>
                  <a:lnTo>
                    <a:pt x="48" y="3"/>
                  </a:lnTo>
                  <a:lnTo>
                    <a:pt x="48" y="5"/>
                  </a:lnTo>
                  <a:lnTo>
                    <a:pt x="48" y="6"/>
                  </a:lnTo>
                  <a:lnTo>
                    <a:pt x="36" y="5"/>
                  </a:lnTo>
                  <a:lnTo>
                    <a:pt x="24" y="5"/>
                  </a:lnTo>
                  <a:lnTo>
                    <a:pt x="13" y="9"/>
                  </a:lnTo>
                  <a:lnTo>
                    <a:pt x="4" y="16"/>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2" name="Freeform 1735"/>
            <p:cNvSpPr>
              <a:spLocks/>
            </p:cNvSpPr>
            <p:nvPr/>
          </p:nvSpPr>
          <p:spPr bwMode="auto">
            <a:xfrm>
              <a:off x="960" y="2210"/>
              <a:ext cx="20" cy="9"/>
            </a:xfrm>
            <a:custGeom>
              <a:avLst/>
              <a:gdLst>
                <a:gd name="T0" fmla="*/ 0 w 60"/>
                <a:gd name="T1" fmla="*/ 0 h 19"/>
                <a:gd name="T2" fmla="*/ 0 w 60"/>
                <a:gd name="T3" fmla="*/ 0 h 19"/>
                <a:gd name="T4" fmla="*/ 0 w 60"/>
                <a:gd name="T5" fmla="*/ 0 h 19"/>
                <a:gd name="T6" fmla="*/ 0 w 60"/>
                <a:gd name="T7" fmla="*/ 0 h 19"/>
                <a:gd name="T8" fmla="*/ 0 w 60"/>
                <a:gd name="T9" fmla="*/ 0 h 19"/>
                <a:gd name="T10" fmla="*/ 0 w 60"/>
                <a:gd name="T11" fmla="*/ 0 h 19"/>
                <a:gd name="T12" fmla="*/ 0 w 60"/>
                <a:gd name="T13" fmla="*/ 0 h 19"/>
                <a:gd name="T14" fmla="*/ 0 w 60"/>
                <a:gd name="T15" fmla="*/ 0 h 19"/>
                <a:gd name="T16" fmla="*/ 0 w 60"/>
                <a:gd name="T17" fmla="*/ 0 h 19"/>
                <a:gd name="T18" fmla="*/ 0 w 60"/>
                <a:gd name="T19" fmla="*/ 0 h 19"/>
                <a:gd name="T20" fmla="*/ 0 w 60"/>
                <a:gd name="T21" fmla="*/ 0 h 19"/>
                <a:gd name="T22" fmla="*/ 0 w 60"/>
                <a:gd name="T23" fmla="*/ 0 h 19"/>
                <a:gd name="T24" fmla="*/ 0 w 60"/>
                <a:gd name="T25" fmla="*/ 0 h 19"/>
                <a:gd name="T26" fmla="*/ 0 w 60"/>
                <a:gd name="T27" fmla="*/ 0 h 19"/>
                <a:gd name="T28" fmla="*/ 0 w 60"/>
                <a:gd name="T29" fmla="*/ 0 h 19"/>
                <a:gd name="T30" fmla="*/ 0 w 60"/>
                <a:gd name="T31" fmla="*/ 0 h 19"/>
                <a:gd name="T32" fmla="*/ 0 w 60"/>
                <a:gd name="T33" fmla="*/ 0 h 19"/>
                <a:gd name="T34" fmla="*/ 0 w 60"/>
                <a:gd name="T35" fmla="*/ 0 h 19"/>
                <a:gd name="T36" fmla="*/ 0 w 60"/>
                <a:gd name="T37" fmla="*/ 0 h 19"/>
                <a:gd name="T38" fmla="*/ 0 w 60"/>
                <a:gd name="T39" fmla="*/ 0 h 19"/>
                <a:gd name="T40" fmla="*/ 0 w 60"/>
                <a:gd name="T41" fmla="*/ 0 h 19"/>
                <a:gd name="T42" fmla="*/ 0 w 60"/>
                <a:gd name="T43" fmla="*/ 0 h 19"/>
                <a:gd name="T44" fmla="*/ 0 w 60"/>
                <a:gd name="T45" fmla="*/ 0 h 19"/>
                <a:gd name="T46" fmla="*/ 0 w 60"/>
                <a:gd name="T47" fmla="*/ 0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19"/>
                <a:gd name="T74" fmla="*/ 60 w 60"/>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19">
                  <a:moveTo>
                    <a:pt x="60" y="6"/>
                  </a:moveTo>
                  <a:lnTo>
                    <a:pt x="54" y="1"/>
                  </a:lnTo>
                  <a:lnTo>
                    <a:pt x="46" y="1"/>
                  </a:lnTo>
                  <a:lnTo>
                    <a:pt x="40" y="1"/>
                  </a:lnTo>
                  <a:lnTo>
                    <a:pt x="33" y="0"/>
                  </a:lnTo>
                  <a:lnTo>
                    <a:pt x="25" y="1"/>
                  </a:lnTo>
                  <a:lnTo>
                    <a:pt x="19" y="2"/>
                  </a:lnTo>
                  <a:lnTo>
                    <a:pt x="12" y="6"/>
                  </a:lnTo>
                  <a:lnTo>
                    <a:pt x="6" y="9"/>
                  </a:lnTo>
                  <a:lnTo>
                    <a:pt x="0" y="14"/>
                  </a:lnTo>
                  <a:lnTo>
                    <a:pt x="12" y="19"/>
                  </a:lnTo>
                  <a:lnTo>
                    <a:pt x="15" y="15"/>
                  </a:lnTo>
                  <a:lnTo>
                    <a:pt x="18" y="12"/>
                  </a:lnTo>
                  <a:lnTo>
                    <a:pt x="22" y="11"/>
                  </a:lnTo>
                  <a:lnTo>
                    <a:pt x="28" y="10"/>
                  </a:lnTo>
                  <a:lnTo>
                    <a:pt x="33" y="9"/>
                  </a:lnTo>
                  <a:lnTo>
                    <a:pt x="40" y="10"/>
                  </a:lnTo>
                  <a:lnTo>
                    <a:pt x="46" y="10"/>
                  </a:lnTo>
                  <a:lnTo>
                    <a:pt x="54" y="10"/>
                  </a:lnTo>
                  <a:lnTo>
                    <a:pt x="48" y="6"/>
                  </a:lnTo>
                  <a:lnTo>
                    <a:pt x="60" y="6"/>
                  </a:lnTo>
                  <a:lnTo>
                    <a:pt x="60" y="1"/>
                  </a:lnTo>
                  <a:lnTo>
                    <a:pt x="54" y="1"/>
                  </a:lnTo>
                  <a:lnTo>
                    <a:pt x="6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3" name="Freeform 1736"/>
            <p:cNvSpPr>
              <a:spLocks/>
            </p:cNvSpPr>
            <p:nvPr/>
          </p:nvSpPr>
          <p:spPr bwMode="auto">
            <a:xfrm>
              <a:off x="976" y="2213"/>
              <a:ext cx="4" cy="5"/>
            </a:xfrm>
            <a:custGeom>
              <a:avLst/>
              <a:gdLst>
                <a:gd name="T0" fmla="*/ 0 w 12"/>
                <a:gd name="T1" fmla="*/ 1 h 10"/>
                <a:gd name="T2" fmla="*/ 0 w 12"/>
                <a:gd name="T3" fmla="*/ 1 h 10"/>
                <a:gd name="T4" fmla="*/ 0 w 12"/>
                <a:gd name="T5" fmla="*/ 1 h 10"/>
                <a:gd name="T6" fmla="*/ 0 w 12"/>
                <a:gd name="T7" fmla="*/ 1 h 10"/>
                <a:gd name="T8" fmla="*/ 0 w 12"/>
                <a:gd name="T9" fmla="*/ 1 h 10"/>
                <a:gd name="T10" fmla="*/ 0 w 12"/>
                <a:gd name="T11" fmla="*/ 0 h 10"/>
                <a:gd name="T12" fmla="*/ 0 w 12"/>
                <a:gd name="T13" fmla="*/ 0 h 10"/>
                <a:gd name="T14" fmla="*/ 0 w 12"/>
                <a:gd name="T15" fmla="*/ 1 h 10"/>
                <a:gd name="T16" fmla="*/ 0 w 12"/>
                <a:gd name="T17" fmla="*/ 1 h 10"/>
                <a:gd name="T18" fmla="*/ 0 w 12"/>
                <a:gd name="T19" fmla="*/ 1 h 10"/>
                <a:gd name="T20" fmla="*/ 0 w 12"/>
                <a:gd name="T21" fmla="*/ 1 h 10"/>
                <a:gd name="T22" fmla="*/ 0 w 12"/>
                <a:gd name="T23" fmla="*/ 1 h 10"/>
                <a:gd name="T24" fmla="*/ 0 w 12"/>
                <a:gd name="T25" fmla="*/ 1 h 10"/>
                <a:gd name="T26" fmla="*/ 0 w 12"/>
                <a:gd name="T27" fmla="*/ 1 h 10"/>
                <a:gd name="T28" fmla="*/ 0 w 12"/>
                <a:gd name="T29" fmla="*/ 1 h 10"/>
                <a:gd name="T30" fmla="*/ 0 w 12"/>
                <a:gd name="T31" fmla="*/ 1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0"/>
                <a:gd name="T50" fmla="*/ 12 w 12"/>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0">
                  <a:moveTo>
                    <a:pt x="4" y="9"/>
                  </a:moveTo>
                  <a:lnTo>
                    <a:pt x="12" y="5"/>
                  </a:lnTo>
                  <a:lnTo>
                    <a:pt x="12" y="4"/>
                  </a:lnTo>
                  <a:lnTo>
                    <a:pt x="12" y="2"/>
                  </a:lnTo>
                  <a:lnTo>
                    <a:pt x="12" y="1"/>
                  </a:lnTo>
                  <a:lnTo>
                    <a:pt x="12" y="0"/>
                  </a:lnTo>
                  <a:lnTo>
                    <a:pt x="0" y="0"/>
                  </a:lnTo>
                  <a:lnTo>
                    <a:pt x="0" y="1"/>
                  </a:lnTo>
                  <a:lnTo>
                    <a:pt x="0" y="2"/>
                  </a:lnTo>
                  <a:lnTo>
                    <a:pt x="0" y="4"/>
                  </a:lnTo>
                  <a:lnTo>
                    <a:pt x="0" y="5"/>
                  </a:lnTo>
                  <a:lnTo>
                    <a:pt x="7" y="1"/>
                  </a:lnTo>
                  <a:lnTo>
                    <a:pt x="4" y="9"/>
                  </a:lnTo>
                  <a:lnTo>
                    <a:pt x="12" y="10"/>
                  </a:lnTo>
                  <a:lnTo>
                    <a:pt x="12" y="5"/>
                  </a:lnTo>
                  <a:lnTo>
                    <a:pt x="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4" name="Freeform 1737"/>
            <p:cNvSpPr>
              <a:spLocks/>
            </p:cNvSpPr>
            <p:nvPr/>
          </p:nvSpPr>
          <p:spPr bwMode="auto">
            <a:xfrm>
              <a:off x="961" y="2213"/>
              <a:ext cx="17" cy="11"/>
            </a:xfrm>
            <a:custGeom>
              <a:avLst/>
              <a:gdLst>
                <a:gd name="T0" fmla="*/ 0 w 51"/>
                <a:gd name="T1" fmla="*/ 1 h 22"/>
                <a:gd name="T2" fmla="*/ 0 w 51"/>
                <a:gd name="T3" fmla="*/ 1 h 22"/>
                <a:gd name="T4" fmla="*/ 0 w 51"/>
                <a:gd name="T5" fmla="*/ 1 h 22"/>
                <a:gd name="T6" fmla="*/ 0 w 51"/>
                <a:gd name="T7" fmla="*/ 1 h 22"/>
                <a:gd name="T8" fmla="*/ 0 w 51"/>
                <a:gd name="T9" fmla="*/ 1 h 22"/>
                <a:gd name="T10" fmla="*/ 0 w 51"/>
                <a:gd name="T11" fmla="*/ 1 h 22"/>
                <a:gd name="T12" fmla="*/ 0 w 51"/>
                <a:gd name="T13" fmla="*/ 1 h 22"/>
                <a:gd name="T14" fmla="*/ 0 w 51"/>
                <a:gd name="T15" fmla="*/ 0 h 22"/>
                <a:gd name="T16" fmla="*/ 0 w 51"/>
                <a:gd name="T17" fmla="*/ 0 h 22"/>
                <a:gd name="T18" fmla="*/ 0 w 51"/>
                <a:gd name="T19" fmla="*/ 1 h 22"/>
                <a:gd name="T20" fmla="*/ 0 w 51"/>
                <a:gd name="T21" fmla="*/ 1 h 22"/>
                <a:gd name="T22" fmla="*/ 0 w 51"/>
                <a:gd name="T23" fmla="*/ 1 h 22"/>
                <a:gd name="T24" fmla="*/ 0 w 51"/>
                <a:gd name="T25" fmla="*/ 1 h 22"/>
                <a:gd name="T26" fmla="*/ 0 w 51"/>
                <a:gd name="T27" fmla="*/ 1 h 22"/>
                <a:gd name="T28" fmla="*/ 0 w 51"/>
                <a:gd name="T29" fmla="*/ 1 h 22"/>
                <a:gd name="T30" fmla="*/ 0 w 51"/>
                <a:gd name="T31" fmla="*/ 1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22"/>
                <a:gd name="T50" fmla="*/ 51 w 51"/>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22">
                  <a:moveTo>
                    <a:pt x="2" y="17"/>
                  </a:moveTo>
                  <a:lnTo>
                    <a:pt x="12" y="17"/>
                  </a:lnTo>
                  <a:lnTo>
                    <a:pt x="18" y="11"/>
                  </a:lnTo>
                  <a:lnTo>
                    <a:pt x="27" y="8"/>
                  </a:lnTo>
                  <a:lnTo>
                    <a:pt x="38" y="8"/>
                  </a:lnTo>
                  <a:lnTo>
                    <a:pt x="48" y="9"/>
                  </a:lnTo>
                  <a:lnTo>
                    <a:pt x="51" y="1"/>
                  </a:lnTo>
                  <a:lnTo>
                    <a:pt x="38" y="0"/>
                  </a:lnTo>
                  <a:lnTo>
                    <a:pt x="24" y="0"/>
                  </a:lnTo>
                  <a:lnTo>
                    <a:pt x="12" y="5"/>
                  </a:lnTo>
                  <a:lnTo>
                    <a:pt x="0" y="13"/>
                  </a:lnTo>
                  <a:lnTo>
                    <a:pt x="11" y="13"/>
                  </a:lnTo>
                  <a:lnTo>
                    <a:pt x="2" y="17"/>
                  </a:lnTo>
                  <a:lnTo>
                    <a:pt x="8" y="22"/>
                  </a:lnTo>
                  <a:lnTo>
                    <a:pt x="12" y="17"/>
                  </a:lnTo>
                  <a:lnTo>
                    <a:pt x="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5" name="Freeform 1738"/>
            <p:cNvSpPr>
              <a:spLocks/>
            </p:cNvSpPr>
            <p:nvPr/>
          </p:nvSpPr>
          <p:spPr bwMode="auto">
            <a:xfrm>
              <a:off x="959" y="2217"/>
              <a:ext cx="6" cy="4"/>
            </a:xfrm>
            <a:custGeom>
              <a:avLst/>
              <a:gdLst>
                <a:gd name="T0" fmla="*/ 0 w 17"/>
                <a:gd name="T1" fmla="*/ 0 h 9"/>
                <a:gd name="T2" fmla="*/ 0 w 17"/>
                <a:gd name="T3" fmla="*/ 0 h 9"/>
                <a:gd name="T4" fmla="*/ 0 w 17"/>
                <a:gd name="T5" fmla="*/ 0 h 9"/>
                <a:gd name="T6" fmla="*/ 0 w 17"/>
                <a:gd name="T7" fmla="*/ 0 h 9"/>
                <a:gd name="T8" fmla="*/ 0 w 17"/>
                <a:gd name="T9" fmla="*/ 0 h 9"/>
                <a:gd name="T10" fmla="*/ 0 w 17"/>
                <a:gd name="T11" fmla="*/ 0 h 9"/>
                <a:gd name="T12" fmla="*/ 0 w 17"/>
                <a:gd name="T13" fmla="*/ 0 h 9"/>
                <a:gd name="T14" fmla="*/ 0 w 17"/>
                <a:gd name="T15" fmla="*/ 0 h 9"/>
                <a:gd name="T16" fmla="*/ 0 w 17"/>
                <a:gd name="T17" fmla="*/ 0 h 9"/>
                <a:gd name="T18" fmla="*/ 0 w 1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2" y="0"/>
                  </a:moveTo>
                  <a:lnTo>
                    <a:pt x="3" y="5"/>
                  </a:lnTo>
                  <a:lnTo>
                    <a:pt x="8" y="9"/>
                  </a:lnTo>
                  <a:lnTo>
                    <a:pt x="17" y="5"/>
                  </a:lnTo>
                  <a:lnTo>
                    <a:pt x="12" y="0"/>
                  </a:lnTo>
                  <a:lnTo>
                    <a:pt x="14" y="5"/>
                  </a:lnTo>
                  <a:lnTo>
                    <a:pt x="2" y="0"/>
                  </a:lnTo>
                  <a:lnTo>
                    <a:pt x="0" y="3"/>
                  </a:lnTo>
                  <a:lnTo>
                    <a:pt x="3" y="5"/>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6" name="Freeform 1739"/>
            <p:cNvSpPr>
              <a:spLocks/>
            </p:cNvSpPr>
            <p:nvPr/>
          </p:nvSpPr>
          <p:spPr bwMode="auto">
            <a:xfrm>
              <a:off x="987" y="2194"/>
              <a:ext cx="29" cy="15"/>
            </a:xfrm>
            <a:custGeom>
              <a:avLst/>
              <a:gdLst>
                <a:gd name="T0" fmla="*/ 0 w 87"/>
                <a:gd name="T1" fmla="*/ 1 h 29"/>
                <a:gd name="T2" fmla="*/ 0 w 87"/>
                <a:gd name="T3" fmla="*/ 1 h 29"/>
                <a:gd name="T4" fmla="*/ 0 w 87"/>
                <a:gd name="T5" fmla="*/ 1 h 29"/>
                <a:gd name="T6" fmla="*/ 0 w 87"/>
                <a:gd name="T7" fmla="*/ 1 h 29"/>
                <a:gd name="T8" fmla="*/ 0 w 87"/>
                <a:gd name="T9" fmla="*/ 1 h 29"/>
                <a:gd name="T10" fmla="*/ 0 w 87"/>
                <a:gd name="T11" fmla="*/ 1 h 29"/>
                <a:gd name="T12" fmla="*/ 0 w 87"/>
                <a:gd name="T13" fmla="*/ 1 h 29"/>
                <a:gd name="T14" fmla="*/ 0 w 87"/>
                <a:gd name="T15" fmla="*/ 1 h 29"/>
                <a:gd name="T16" fmla="*/ 0 w 87"/>
                <a:gd name="T17" fmla="*/ 1 h 29"/>
                <a:gd name="T18" fmla="*/ 0 w 87"/>
                <a:gd name="T19" fmla="*/ 1 h 29"/>
                <a:gd name="T20" fmla="*/ 0 w 87"/>
                <a:gd name="T21" fmla="*/ 1 h 29"/>
                <a:gd name="T22" fmla="*/ 0 w 87"/>
                <a:gd name="T23" fmla="*/ 1 h 29"/>
                <a:gd name="T24" fmla="*/ 0 w 87"/>
                <a:gd name="T25" fmla="*/ 1 h 29"/>
                <a:gd name="T26" fmla="*/ 0 w 87"/>
                <a:gd name="T27" fmla="*/ 1 h 29"/>
                <a:gd name="T28" fmla="*/ 0 w 87"/>
                <a:gd name="T29" fmla="*/ 0 h 29"/>
                <a:gd name="T30" fmla="*/ 0 w 87"/>
                <a:gd name="T31" fmla="*/ 0 h 29"/>
                <a:gd name="T32" fmla="*/ 0 w 87"/>
                <a:gd name="T33" fmla="*/ 1 h 29"/>
                <a:gd name="T34" fmla="*/ 0 w 87"/>
                <a:gd name="T35" fmla="*/ 1 h 29"/>
                <a:gd name="T36" fmla="*/ 0 w 87"/>
                <a:gd name="T37" fmla="*/ 1 h 29"/>
                <a:gd name="T38" fmla="*/ 0 w 87"/>
                <a:gd name="T39" fmla="*/ 1 h 29"/>
                <a:gd name="T40" fmla="*/ 0 w 87"/>
                <a:gd name="T41" fmla="*/ 1 h 29"/>
                <a:gd name="T42" fmla="*/ 0 w 87"/>
                <a:gd name="T43" fmla="*/ 1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29"/>
                <a:gd name="T68" fmla="*/ 87 w 87"/>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29">
                  <a:moveTo>
                    <a:pt x="0" y="23"/>
                  </a:moveTo>
                  <a:lnTo>
                    <a:pt x="3" y="25"/>
                  </a:lnTo>
                  <a:lnTo>
                    <a:pt x="5" y="28"/>
                  </a:lnTo>
                  <a:lnTo>
                    <a:pt x="8" y="29"/>
                  </a:lnTo>
                  <a:lnTo>
                    <a:pt x="9" y="29"/>
                  </a:lnTo>
                  <a:lnTo>
                    <a:pt x="15" y="20"/>
                  </a:lnTo>
                  <a:lnTo>
                    <a:pt x="23" y="14"/>
                  </a:lnTo>
                  <a:lnTo>
                    <a:pt x="32" y="10"/>
                  </a:lnTo>
                  <a:lnTo>
                    <a:pt x="42" y="6"/>
                  </a:lnTo>
                  <a:lnTo>
                    <a:pt x="53" y="4"/>
                  </a:lnTo>
                  <a:lnTo>
                    <a:pt x="65" y="3"/>
                  </a:lnTo>
                  <a:lnTo>
                    <a:pt x="76" y="3"/>
                  </a:lnTo>
                  <a:lnTo>
                    <a:pt x="87" y="3"/>
                  </a:lnTo>
                  <a:lnTo>
                    <a:pt x="75" y="1"/>
                  </a:lnTo>
                  <a:lnTo>
                    <a:pt x="62" y="0"/>
                  </a:lnTo>
                  <a:lnTo>
                    <a:pt x="48" y="0"/>
                  </a:lnTo>
                  <a:lnTo>
                    <a:pt x="35" y="2"/>
                  </a:lnTo>
                  <a:lnTo>
                    <a:pt x="23" y="5"/>
                  </a:lnTo>
                  <a:lnTo>
                    <a:pt x="14" y="11"/>
                  </a:lnTo>
                  <a:lnTo>
                    <a:pt x="8" y="17"/>
                  </a:lnTo>
                  <a:lnTo>
                    <a:pt x="5" y="27"/>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7" name="Freeform 1740"/>
            <p:cNvSpPr>
              <a:spLocks/>
            </p:cNvSpPr>
            <p:nvPr/>
          </p:nvSpPr>
          <p:spPr bwMode="auto">
            <a:xfrm>
              <a:off x="986" y="2204"/>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2"/>
                  </a:moveTo>
                  <a:lnTo>
                    <a:pt x="6" y="0"/>
                  </a:lnTo>
                  <a:lnTo>
                    <a:pt x="3" y="1"/>
                  </a:lnTo>
                  <a:lnTo>
                    <a:pt x="0" y="3"/>
                  </a:lnTo>
                  <a:lnTo>
                    <a:pt x="0" y="7"/>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8" name="Freeform 1741"/>
            <p:cNvSpPr>
              <a:spLocks/>
            </p:cNvSpPr>
            <p:nvPr/>
          </p:nvSpPr>
          <p:spPr bwMode="auto">
            <a:xfrm>
              <a:off x="986" y="2205"/>
              <a:ext cx="6" cy="6"/>
            </a:xfrm>
            <a:custGeom>
              <a:avLst/>
              <a:gdLst>
                <a:gd name="T0" fmla="*/ 0 w 19"/>
                <a:gd name="T1" fmla="*/ 0 h 13"/>
                <a:gd name="T2" fmla="*/ 0 w 19"/>
                <a:gd name="T3" fmla="*/ 0 h 13"/>
                <a:gd name="T4" fmla="*/ 0 w 19"/>
                <a:gd name="T5" fmla="*/ 0 h 13"/>
                <a:gd name="T6" fmla="*/ 0 w 19"/>
                <a:gd name="T7" fmla="*/ 0 h 13"/>
                <a:gd name="T8" fmla="*/ 0 w 19"/>
                <a:gd name="T9" fmla="*/ 0 h 13"/>
                <a:gd name="T10" fmla="*/ 0 w 19"/>
                <a:gd name="T11" fmla="*/ 0 h 13"/>
                <a:gd name="T12" fmla="*/ 0 w 19"/>
                <a:gd name="T13" fmla="*/ 0 h 13"/>
                <a:gd name="T14" fmla="*/ 0 w 19"/>
                <a:gd name="T15" fmla="*/ 0 h 13"/>
                <a:gd name="T16" fmla="*/ 0 w 19"/>
                <a:gd name="T17" fmla="*/ 0 h 13"/>
                <a:gd name="T18" fmla="*/ 0 w 19"/>
                <a:gd name="T19" fmla="*/ 0 h 13"/>
                <a:gd name="T20" fmla="*/ 0 w 19"/>
                <a:gd name="T21" fmla="*/ 0 h 13"/>
                <a:gd name="T22" fmla="*/ 0 w 19"/>
                <a:gd name="T23" fmla="*/ 0 h 13"/>
                <a:gd name="T24" fmla="*/ 0 w 19"/>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3"/>
                <a:gd name="T41" fmla="*/ 19 w 19"/>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3">
                  <a:moveTo>
                    <a:pt x="7" y="8"/>
                  </a:moveTo>
                  <a:lnTo>
                    <a:pt x="7" y="7"/>
                  </a:lnTo>
                  <a:lnTo>
                    <a:pt x="13" y="5"/>
                  </a:lnTo>
                  <a:lnTo>
                    <a:pt x="13" y="6"/>
                  </a:lnTo>
                  <a:lnTo>
                    <a:pt x="12" y="3"/>
                  </a:lnTo>
                  <a:lnTo>
                    <a:pt x="9" y="0"/>
                  </a:lnTo>
                  <a:lnTo>
                    <a:pt x="0" y="5"/>
                  </a:lnTo>
                  <a:lnTo>
                    <a:pt x="3" y="7"/>
                  </a:lnTo>
                  <a:lnTo>
                    <a:pt x="4" y="10"/>
                  </a:lnTo>
                  <a:lnTo>
                    <a:pt x="10" y="13"/>
                  </a:lnTo>
                  <a:lnTo>
                    <a:pt x="19" y="11"/>
                  </a:lnTo>
                  <a:lnTo>
                    <a:pt x="19" y="10"/>
                  </a:lnTo>
                  <a:lnTo>
                    <a:pt x="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9" name="Freeform 1742"/>
            <p:cNvSpPr>
              <a:spLocks/>
            </p:cNvSpPr>
            <p:nvPr/>
          </p:nvSpPr>
          <p:spPr bwMode="auto">
            <a:xfrm>
              <a:off x="988" y="2194"/>
              <a:ext cx="41" cy="16"/>
            </a:xfrm>
            <a:custGeom>
              <a:avLst/>
              <a:gdLst>
                <a:gd name="T0" fmla="*/ 0 w 123"/>
                <a:gd name="T1" fmla="*/ 1 h 31"/>
                <a:gd name="T2" fmla="*/ 0 w 123"/>
                <a:gd name="T3" fmla="*/ 0 h 31"/>
                <a:gd name="T4" fmla="*/ 0 w 123"/>
                <a:gd name="T5" fmla="*/ 0 h 31"/>
                <a:gd name="T6" fmla="*/ 0 w 123"/>
                <a:gd name="T7" fmla="*/ 0 h 31"/>
                <a:gd name="T8" fmla="*/ 0 w 123"/>
                <a:gd name="T9" fmla="*/ 1 h 31"/>
                <a:gd name="T10" fmla="*/ 0 w 123"/>
                <a:gd name="T11" fmla="*/ 1 h 31"/>
                <a:gd name="T12" fmla="*/ 0 w 123"/>
                <a:gd name="T13" fmla="*/ 1 h 31"/>
                <a:gd name="T14" fmla="*/ 0 w 123"/>
                <a:gd name="T15" fmla="*/ 1 h 31"/>
                <a:gd name="T16" fmla="*/ 0 w 123"/>
                <a:gd name="T17" fmla="*/ 1 h 31"/>
                <a:gd name="T18" fmla="*/ 0 w 123"/>
                <a:gd name="T19" fmla="*/ 1 h 31"/>
                <a:gd name="T20" fmla="*/ 0 w 123"/>
                <a:gd name="T21" fmla="*/ 1 h 31"/>
                <a:gd name="T22" fmla="*/ 0 w 123"/>
                <a:gd name="T23" fmla="*/ 1 h 31"/>
                <a:gd name="T24" fmla="*/ 0 w 123"/>
                <a:gd name="T25" fmla="*/ 1 h 31"/>
                <a:gd name="T26" fmla="*/ 0 w 123"/>
                <a:gd name="T27" fmla="*/ 1 h 31"/>
                <a:gd name="T28" fmla="*/ 0 w 123"/>
                <a:gd name="T29" fmla="*/ 1 h 31"/>
                <a:gd name="T30" fmla="*/ 0 w 123"/>
                <a:gd name="T31" fmla="*/ 1 h 31"/>
                <a:gd name="T32" fmla="*/ 0 w 123"/>
                <a:gd name="T33" fmla="*/ 1 h 31"/>
                <a:gd name="T34" fmla="*/ 0 w 123"/>
                <a:gd name="T35" fmla="*/ 1 h 31"/>
                <a:gd name="T36" fmla="*/ 0 w 123"/>
                <a:gd name="T37" fmla="*/ 1 h 31"/>
                <a:gd name="T38" fmla="*/ 0 w 123"/>
                <a:gd name="T39" fmla="*/ 0 h 31"/>
                <a:gd name="T40" fmla="*/ 0 w 123"/>
                <a:gd name="T41" fmla="*/ 1 h 31"/>
                <a:gd name="T42" fmla="*/ 0 w 123"/>
                <a:gd name="T43" fmla="*/ 1 h 31"/>
                <a:gd name="T44" fmla="*/ 0 w 123"/>
                <a:gd name="T45" fmla="*/ 0 h 31"/>
                <a:gd name="T46" fmla="*/ 0 w 123"/>
                <a:gd name="T47" fmla="*/ 1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31"/>
                <a:gd name="T74" fmla="*/ 123 w 123"/>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31">
                  <a:moveTo>
                    <a:pt x="82" y="8"/>
                  </a:moveTo>
                  <a:lnTo>
                    <a:pt x="84" y="0"/>
                  </a:lnTo>
                  <a:lnTo>
                    <a:pt x="73" y="0"/>
                  </a:lnTo>
                  <a:lnTo>
                    <a:pt x="62" y="0"/>
                  </a:lnTo>
                  <a:lnTo>
                    <a:pt x="48" y="1"/>
                  </a:lnTo>
                  <a:lnTo>
                    <a:pt x="38" y="3"/>
                  </a:lnTo>
                  <a:lnTo>
                    <a:pt x="26" y="6"/>
                  </a:lnTo>
                  <a:lnTo>
                    <a:pt x="15" y="12"/>
                  </a:lnTo>
                  <a:lnTo>
                    <a:pt x="8" y="19"/>
                  </a:lnTo>
                  <a:lnTo>
                    <a:pt x="0" y="29"/>
                  </a:lnTo>
                  <a:lnTo>
                    <a:pt x="12" y="31"/>
                  </a:lnTo>
                  <a:lnTo>
                    <a:pt x="17" y="24"/>
                  </a:lnTo>
                  <a:lnTo>
                    <a:pt x="24" y="18"/>
                  </a:lnTo>
                  <a:lnTo>
                    <a:pt x="32" y="15"/>
                  </a:lnTo>
                  <a:lnTo>
                    <a:pt x="41" y="12"/>
                  </a:lnTo>
                  <a:lnTo>
                    <a:pt x="51" y="10"/>
                  </a:lnTo>
                  <a:lnTo>
                    <a:pt x="62" y="8"/>
                  </a:lnTo>
                  <a:lnTo>
                    <a:pt x="73" y="8"/>
                  </a:lnTo>
                  <a:lnTo>
                    <a:pt x="84" y="8"/>
                  </a:lnTo>
                  <a:lnTo>
                    <a:pt x="85" y="0"/>
                  </a:lnTo>
                  <a:lnTo>
                    <a:pt x="84" y="8"/>
                  </a:lnTo>
                  <a:lnTo>
                    <a:pt x="123" y="11"/>
                  </a:lnTo>
                  <a:lnTo>
                    <a:pt x="85" y="0"/>
                  </a:lnTo>
                  <a:lnTo>
                    <a:pt x="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0" name="Freeform 1743"/>
            <p:cNvSpPr>
              <a:spLocks/>
            </p:cNvSpPr>
            <p:nvPr/>
          </p:nvSpPr>
          <p:spPr bwMode="auto">
            <a:xfrm>
              <a:off x="987" y="2192"/>
              <a:ext cx="29" cy="16"/>
            </a:xfrm>
            <a:custGeom>
              <a:avLst/>
              <a:gdLst>
                <a:gd name="T0" fmla="*/ 0 w 89"/>
                <a:gd name="T1" fmla="*/ 1 h 31"/>
                <a:gd name="T2" fmla="*/ 0 w 89"/>
                <a:gd name="T3" fmla="*/ 1 h 31"/>
                <a:gd name="T4" fmla="*/ 0 w 89"/>
                <a:gd name="T5" fmla="*/ 1 h 31"/>
                <a:gd name="T6" fmla="*/ 0 w 89"/>
                <a:gd name="T7" fmla="*/ 1 h 31"/>
                <a:gd name="T8" fmla="*/ 0 w 89"/>
                <a:gd name="T9" fmla="*/ 1 h 31"/>
                <a:gd name="T10" fmla="*/ 0 w 89"/>
                <a:gd name="T11" fmla="*/ 1 h 31"/>
                <a:gd name="T12" fmla="*/ 0 w 89"/>
                <a:gd name="T13" fmla="*/ 1 h 31"/>
                <a:gd name="T14" fmla="*/ 0 w 89"/>
                <a:gd name="T15" fmla="*/ 1 h 31"/>
                <a:gd name="T16" fmla="*/ 0 w 89"/>
                <a:gd name="T17" fmla="*/ 1 h 31"/>
                <a:gd name="T18" fmla="*/ 0 w 89"/>
                <a:gd name="T19" fmla="*/ 1 h 31"/>
                <a:gd name="T20" fmla="*/ 0 w 89"/>
                <a:gd name="T21" fmla="*/ 1 h 31"/>
                <a:gd name="T22" fmla="*/ 0 w 89"/>
                <a:gd name="T23" fmla="*/ 0 h 31"/>
                <a:gd name="T24" fmla="*/ 0 w 89"/>
                <a:gd name="T25" fmla="*/ 0 h 31"/>
                <a:gd name="T26" fmla="*/ 0 w 89"/>
                <a:gd name="T27" fmla="*/ 1 h 31"/>
                <a:gd name="T28" fmla="*/ 0 w 89"/>
                <a:gd name="T29" fmla="*/ 1 h 31"/>
                <a:gd name="T30" fmla="*/ 0 w 89"/>
                <a:gd name="T31" fmla="*/ 1 h 31"/>
                <a:gd name="T32" fmla="*/ 0 w 89"/>
                <a:gd name="T33" fmla="*/ 1 h 31"/>
                <a:gd name="T34" fmla="*/ 0 w 89"/>
                <a:gd name="T35" fmla="*/ 1 h 31"/>
                <a:gd name="T36" fmla="*/ 0 w 89"/>
                <a:gd name="T37" fmla="*/ 1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
                <a:gd name="T58" fmla="*/ 0 h 31"/>
                <a:gd name="T59" fmla="*/ 89 w 89"/>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 h="31">
                  <a:moveTo>
                    <a:pt x="12" y="31"/>
                  </a:moveTo>
                  <a:lnTo>
                    <a:pt x="15" y="22"/>
                  </a:lnTo>
                  <a:lnTo>
                    <a:pt x="19" y="18"/>
                  </a:lnTo>
                  <a:lnTo>
                    <a:pt x="27" y="13"/>
                  </a:lnTo>
                  <a:lnTo>
                    <a:pt x="37" y="10"/>
                  </a:lnTo>
                  <a:lnTo>
                    <a:pt x="49" y="8"/>
                  </a:lnTo>
                  <a:lnTo>
                    <a:pt x="63" y="8"/>
                  </a:lnTo>
                  <a:lnTo>
                    <a:pt x="74" y="9"/>
                  </a:lnTo>
                  <a:lnTo>
                    <a:pt x="86" y="11"/>
                  </a:lnTo>
                  <a:lnTo>
                    <a:pt x="89" y="3"/>
                  </a:lnTo>
                  <a:lnTo>
                    <a:pt x="77" y="1"/>
                  </a:lnTo>
                  <a:lnTo>
                    <a:pt x="63" y="0"/>
                  </a:lnTo>
                  <a:lnTo>
                    <a:pt x="49" y="0"/>
                  </a:lnTo>
                  <a:lnTo>
                    <a:pt x="34" y="2"/>
                  </a:lnTo>
                  <a:lnTo>
                    <a:pt x="21" y="6"/>
                  </a:lnTo>
                  <a:lnTo>
                    <a:pt x="10" y="11"/>
                  </a:lnTo>
                  <a:lnTo>
                    <a:pt x="3" y="20"/>
                  </a:lnTo>
                  <a:lnTo>
                    <a:pt x="0" y="31"/>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1" name="Freeform 1744"/>
            <p:cNvSpPr>
              <a:spLocks/>
            </p:cNvSpPr>
            <p:nvPr/>
          </p:nvSpPr>
          <p:spPr bwMode="auto">
            <a:xfrm>
              <a:off x="987" y="2208"/>
              <a:ext cx="4" cy="2"/>
            </a:xfrm>
            <a:custGeom>
              <a:avLst/>
              <a:gdLst>
                <a:gd name="T0" fmla="*/ 0 w 12"/>
                <a:gd name="T1" fmla="*/ 0 h 4"/>
                <a:gd name="T2" fmla="*/ 0 w 12"/>
                <a:gd name="T3" fmla="*/ 1 h 4"/>
                <a:gd name="T4" fmla="*/ 0 w 12"/>
                <a:gd name="T5" fmla="*/ 1 h 4"/>
                <a:gd name="T6" fmla="*/ 0 w 12"/>
                <a:gd name="T7" fmla="*/ 1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1" y="3"/>
                  </a:lnTo>
                  <a:lnTo>
                    <a:pt x="6" y="4"/>
                  </a:lnTo>
                  <a:lnTo>
                    <a:pt x="10" y="3"/>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2" name="Freeform 1745"/>
            <p:cNvSpPr>
              <a:spLocks/>
            </p:cNvSpPr>
            <p:nvPr/>
          </p:nvSpPr>
          <p:spPr bwMode="auto">
            <a:xfrm>
              <a:off x="986" y="2223"/>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12" y="2"/>
                  </a:moveTo>
                  <a:lnTo>
                    <a:pt x="9" y="0"/>
                  </a:lnTo>
                  <a:lnTo>
                    <a:pt x="4" y="0"/>
                  </a:lnTo>
                  <a:lnTo>
                    <a:pt x="0" y="3"/>
                  </a:lnTo>
                  <a:lnTo>
                    <a:pt x="0" y="7"/>
                  </a:lnTo>
                  <a:lnTo>
                    <a:pt x="1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3" name="Freeform 1746"/>
            <p:cNvSpPr>
              <a:spLocks/>
            </p:cNvSpPr>
            <p:nvPr/>
          </p:nvSpPr>
          <p:spPr bwMode="auto">
            <a:xfrm>
              <a:off x="986" y="2224"/>
              <a:ext cx="8" cy="28"/>
            </a:xfrm>
            <a:custGeom>
              <a:avLst/>
              <a:gdLst>
                <a:gd name="T0" fmla="*/ 0 w 24"/>
                <a:gd name="T1" fmla="*/ 0 h 57"/>
                <a:gd name="T2" fmla="*/ 0 w 24"/>
                <a:gd name="T3" fmla="*/ 0 h 57"/>
                <a:gd name="T4" fmla="*/ 0 w 24"/>
                <a:gd name="T5" fmla="*/ 0 h 57"/>
                <a:gd name="T6" fmla="*/ 0 w 24"/>
                <a:gd name="T7" fmla="*/ 0 h 57"/>
                <a:gd name="T8" fmla="*/ 0 w 24"/>
                <a:gd name="T9" fmla="*/ 0 h 57"/>
                <a:gd name="T10" fmla="*/ 0 w 24"/>
                <a:gd name="T11" fmla="*/ 0 h 57"/>
                <a:gd name="T12" fmla="*/ 0 w 24"/>
                <a:gd name="T13" fmla="*/ 0 h 57"/>
                <a:gd name="T14" fmla="*/ 0 w 24"/>
                <a:gd name="T15" fmla="*/ 0 h 57"/>
                <a:gd name="T16" fmla="*/ 0 w 24"/>
                <a:gd name="T17" fmla="*/ 0 h 57"/>
                <a:gd name="T18" fmla="*/ 0 w 24"/>
                <a:gd name="T19" fmla="*/ 0 h 57"/>
                <a:gd name="T20" fmla="*/ 0 w 24"/>
                <a:gd name="T21" fmla="*/ 0 h 57"/>
                <a:gd name="T22" fmla="*/ 0 w 24"/>
                <a:gd name="T23" fmla="*/ 0 h 57"/>
                <a:gd name="T24" fmla="*/ 0 w 24"/>
                <a:gd name="T25" fmla="*/ 0 h 57"/>
                <a:gd name="T26" fmla="*/ 0 w 24"/>
                <a:gd name="T27" fmla="*/ 0 h 57"/>
                <a:gd name="T28" fmla="*/ 0 w 24"/>
                <a:gd name="T29" fmla="*/ 0 h 57"/>
                <a:gd name="T30" fmla="*/ 0 w 24"/>
                <a:gd name="T31" fmla="*/ 0 h 57"/>
                <a:gd name="T32" fmla="*/ 0 w 24"/>
                <a:gd name="T33" fmla="*/ 0 h 57"/>
                <a:gd name="T34" fmla="*/ 0 w 24"/>
                <a:gd name="T35" fmla="*/ 0 h 57"/>
                <a:gd name="T36" fmla="*/ 0 w 24"/>
                <a:gd name="T37" fmla="*/ 0 h 57"/>
                <a:gd name="T38" fmla="*/ 0 w 24"/>
                <a:gd name="T39" fmla="*/ 0 h 57"/>
                <a:gd name="T40" fmla="*/ 0 w 24"/>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57"/>
                <a:gd name="T65" fmla="*/ 24 w 24"/>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57">
                  <a:moveTo>
                    <a:pt x="24" y="53"/>
                  </a:moveTo>
                  <a:lnTo>
                    <a:pt x="24" y="53"/>
                  </a:lnTo>
                  <a:lnTo>
                    <a:pt x="21" y="48"/>
                  </a:lnTo>
                  <a:lnTo>
                    <a:pt x="19" y="41"/>
                  </a:lnTo>
                  <a:lnTo>
                    <a:pt x="18" y="36"/>
                  </a:lnTo>
                  <a:lnTo>
                    <a:pt x="18" y="29"/>
                  </a:lnTo>
                  <a:lnTo>
                    <a:pt x="18" y="23"/>
                  </a:lnTo>
                  <a:lnTo>
                    <a:pt x="18" y="14"/>
                  </a:lnTo>
                  <a:lnTo>
                    <a:pt x="15" y="8"/>
                  </a:lnTo>
                  <a:lnTo>
                    <a:pt x="12" y="0"/>
                  </a:lnTo>
                  <a:lnTo>
                    <a:pt x="0" y="5"/>
                  </a:lnTo>
                  <a:lnTo>
                    <a:pt x="3" y="10"/>
                  </a:lnTo>
                  <a:lnTo>
                    <a:pt x="6" y="16"/>
                  </a:lnTo>
                  <a:lnTo>
                    <a:pt x="6" y="23"/>
                  </a:lnTo>
                  <a:lnTo>
                    <a:pt x="6" y="29"/>
                  </a:lnTo>
                  <a:lnTo>
                    <a:pt x="6" y="36"/>
                  </a:lnTo>
                  <a:lnTo>
                    <a:pt x="7" y="43"/>
                  </a:lnTo>
                  <a:lnTo>
                    <a:pt x="9" y="50"/>
                  </a:lnTo>
                  <a:lnTo>
                    <a:pt x="15" y="57"/>
                  </a:lnTo>
                  <a:lnTo>
                    <a:pt x="2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4" name="Freeform 1747"/>
            <p:cNvSpPr>
              <a:spLocks/>
            </p:cNvSpPr>
            <p:nvPr/>
          </p:nvSpPr>
          <p:spPr bwMode="auto">
            <a:xfrm>
              <a:off x="991" y="2248"/>
              <a:ext cx="12" cy="7"/>
            </a:xfrm>
            <a:custGeom>
              <a:avLst/>
              <a:gdLst>
                <a:gd name="T0" fmla="*/ 0 w 36"/>
                <a:gd name="T1" fmla="*/ 0 h 15"/>
                <a:gd name="T2" fmla="*/ 0 w 36"/>
                <a:gd name="T3" fmla="*/ 0 h 15"/>
                <a:gd name="T4" fmla="*/ 0 w 36"/>
                <a:gd name="T5" fmla="*/ 0 h 15"/>
                <a:gd name="T6" fmla="*/ 0 w 36"/>
                <a:gd name="T7" fmla="*/ 0 h 15"/>
                <a:gd name="T8" fmla="*/ 0 w 36"/>
                <a:gd name="T9" fmla="*/ 0 h 15"/>
                <a:gd name="T10" fmla="*/ 0 w 36"/>
                <a:gd name="T11" fmla="*/ 0 h 15"/>
                <a:gd name="T12" fmla="*/ 0 w 36"/>
                <a:gd name="T13" fmla="*/ 0 h 15"/>
                <a:gd name="T14" fmla="*/ 0 w 36"/>
                <a:gd name="T15" fmla="*/ 0 h 15"/>
                <a:gd name="T16" fmla="*/ 0 w 36"/>
                <a:gd name="T17" fmla="*/ 0 h 15"/>
                <a:gd name="T18" fmla="*/ 0 w 36"/>
                <a:gd name="T19" fmla="*/ 0 h 15"/>
                <a:gd name="T20" fmla="*/ 0 w 36"/>
                <a:gd name="T21" fmla="*/ 0 h 15"/>
                <a:gd name="T22" fmla="*/ 0 w 36"/>
                <a:gd name="T23" fmla="*/ 0 h 15"/>
                <a:gd name="T24" fmla="*/ 0 w 3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5"/>
                <a:gd name="T41" fmla="*/ 36 w 3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5">
                  <a:moveTo>
                    <a:pt x="24" y="0"/>
                  </a:moveTo>
                  <a:lnTo>
                    <a:pt x="24" y="2"/>
                  </a:lnTo>
                  <a:lnTo>
                    <a:pt x="21" y="5"/>
                  </a:lnTo>
                  <a:lnTo>
                    <a:pt x="18" y="6"/>
                  </a:lnTo>
                  <a:lnTo>
                    <a:pt x="12" y="6"/>
                  </a:lnTo>
                  <a:lnTo>
                    <a:pt x="9" y="4"/>
                  </a:lnTo>
                  <a:lnTo>
                    <a:pt x="0" y="8"/>
                  </a:lnTo>
                  <a:lnTo>
                    <a:pt x="9" y="15"/>
                  </a:lnTo>
                  <a:lnTo>
                    <a:pt x="21" y="15"/>
                  </a:lnTo>
                  <a:lnTo>
                    <a:pt x="30" y="12"/>
                  </a:lnTo>
                  <a:lnTo>
                    <a:pt x="36" y="2"/>
                  </a:lnTo>
                  <a:lnTo>
                    <a:pt x="36" y="4"/>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5" name="Freeform 1748"/>
            <p:cNvSpPr>
              <a:spLocks/>
            </p:cNvSpPr>
            <p:nvPr/>
          </p:nvSpPr>
          <p:spPr bwMode="auto">
            <a:xfrm>
              <a:off x="999" y="2245"/>
              <a:ext cx="5" cy="5"/>
            </a:xfrm>
            <a:custGeom>
              <a:avLst/>
              <a:gdLst>
                <a:gd name="T0" fmla="*/ 0 w 16"/>
                <a:gd name="T1" fmla="*/ 1 h 10"/>
                <a:gd name="T2" fmla="*/ 0 w 16"/>
                <a:gd name="T3" fmla="*/ 0 h 10"/>
                <a:gd name="T4" fmla="*/ 0 w 16"/>
                <a:gd name="T5" fmla="*/ 1 h 10"/>
                <a:gd name="T6" fmla="*/ 0 w 16"/>
                <a:gd name="T7" fmla="*/ 1 h 10"/>
                <a:gd name="T8" fmla="*/ 0 w 16"/>
                <a:gd name="T9" fmla="*/ 1 h 10"/>
                <a:gd name="T10" fmla="*/ 0 w 16"/>
                <a:gd name="T11" fmla="*/ 1 h 10"/>
                <a:gd name="T12" fmla="*/ 0 w 16"/>
                <a:gd name="T13" fmla="*/ 1 h 10"/>
                <a:gd name="T14" fmla="*/ 0 w 16"/>
                <a:gd name="T15" fmla="*/ 1 h 10"/>
                <a:gd name="T16" fmla="*/ 0 w 16"/>
                <a:gd name="T17" fmla="*/ 1 h 10"/>
                <a:gd name="T18" fmla="*/ 0 w 16"/>
                <a:gd name="T19" fmla="*/ 1 h 10"/>
                <a:gd name="T20" fmla="*/ 0 w 16"/>
                <a:gd name="T21" fmla="*/ 1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0"/>
                <a:gd name="T35" fmla="*/ 16 w 1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0">
                  <a:moveTo>
                    <a:pt x="16" y="3"/>
                  </a:moveTo>
                  <a:lnTo>
                    <a:pt x="10" y="0"/>
                  </a:lnTo>
                  <a:lnTo>
                    <a:pt x="4" y="3"/>
                  </a:lnTo>
                  <a:lnTo>
                    <a:pt x="0" y="5"/>
                  </a:lnTo>
                  <a:lnTo>
                    <a:pt x="0" y="6"/>
                  </a:lnTo>
                  <a:lnTo>
                    <a:pt x="12" y="10"/>
                  </a:lnTo>
                  <a:lnTo>
                    <a:pt x="12" y="9"/>
                  </a:lnTo>
                  <a:lnTo>
                    <a:pt x="10" y="9"/>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6" name="Freeform 1749"/>
            <p:cNvSpPr>
              <a:spLocks/>
            </p:cNvSpPr>
            <p:nvPr/>
          </p:nvSpPr>
          <p:spPr bwMode="auto">
            <a:xfrm>
              <a:off x="1002" y="2246"/>
              <a:ext cx="3" cy="4"/>
            </a:xfrm>
            <a:custGeom>
              <a:avLst/>
              <a:gdLst>
                <a:gd name="T0" fmla="*/ 0 w 9"/>
                <a:gd name="T1" fmla="*/ 1 h 6"/>
                <a:gd name="T2" fmla="*/ 0 w 9"/>
                <a:gd name="T3" fmla="*/ 1 h 6"/>
                <a:gd name="T4" fmla="*/ 0 w 9"/>
                <a:gd name="T5" fmla="*/ 1 h 6"/>
                <a:gd name="T6" fmla="*/ 0 w 9"/>
                <a:gd name="T7" fmla="*/ 1 h 6"/>
                <a:gd name="T8" fmla="*/ 0 w 9"/>
                <a:gd name="T9" fmla="*/ 0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6"/>
                  </a:moveTo>
                  <a:lnTo>
                    <a:pt x="5" y="6"/>
                  </a:lnTo>
                  <a:lnTo>
                    <a:pt x="8" y="4"/>
                  </a:lnTo>
                  <a:lnTo>
                    <a:pt x="9" y="2"/>
                  </a:lnTo>
                  <a:lnTo>
                    <a:pt x="6"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7" name="Freeform 1750"/>
            <p:cNvSpPr>
              <a:spLocks/>
            </p:cNvSpPr>
            <p:nvPr/>
          </p:nvSpPr>
          <p:spPr bwMode="auto">
            <a:xfrm>
              <a:off x="1001" y="2237"/>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2" y="1"/>
                  </a:lnTo>
                  <a:lnTo>
                    <a:pt x="0" y="4"/>
                  </a:lnTo>
                  <a:lnTo>
                    <a:pt x="2" y="8"/>
                  </a:lnTo>
                  <a:lnTo>
                    <a:pt x="6" y="9"/>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8" name="Freeform 1751"/>
            <p:cNvSpPr>
              <a:spLocks/>
            </p:cNvSpPr>
            <p:nvPr/>
          </p:nvSpPr>
          <p:spPr bwMode="auto">
            <a:xfrm>
              <a:off x="1003" y="2237"/>
              <a:ext cx="8" cy="11"/>
            </a:xfrm>
            <a:custGeom>
              <a:avLst/>
              <a:gdLst>
                <a:gd name="T0" fmla="*/ 0 w 24"/>
                <a:gd name="T1" fmla="*/ 0 h 23"/>
                <a:gd name="T2" fmla="*/ 0 w 24"/>
                <a:gd name="T3" fmla="*/ 0 h 23"/>
                <a:gd name="T4" fmla="*/ 0 w 24"/>
                <a:gd name="T5" fmla="*/ 0 h 23"/>
                <a:gd name="T6" fmla="*/ 0 w 24"/>
                <a:gd name="T7" fmla="*/ 0 h 23"/>
                <a:gd name="T8" fmla="*/ 0 w 24"/>
                <a:gd name="T9" fmla="*/ 0 h 23"/>
                <a:gd name="T10" fmla="*/ 0 w 24"/>
                <a:gd name="T11" fmla="*/ 0 h 23"/>
                <a:gd name="T12" fmla="*/ 0 w 24"/>
                <a:gd name="T13" fmla="*/ 0 h 23"/>
                <a:gd name="T14" fmla="*/ 0 w 24"/>
                <a:gd name="T15" fmla="*/ 0 h 23"/>
                <a:gd name="T16" fmla="*/ 0 w 24"/>
                <a:gd name="T17" fmla="*/ 0 h 23"/>
                <a:gd name="T18" fmla="*/ 0 w 24"/>
                <a:gd name="T19" fmla="*/ 0 h 23"/>
                <a:gd name="T20" fmla="*/ 0 w 24"/>
                <a:gd name="T21" fmla="*/ 0 h 23"/>
                <a:gd name="T22" fmla="*/ 0 w 24"/>
                <a:gd name="T23" fmla="*/ 0 h 23"/>
                <a:gd name="T24" fmla="*/ 0 w 24"/>
                <a:gd name="T25" fmla="*/ 0 h 23"/>
                <a:gd name="T26" fmla="*/ 0 w 24"/>
                <a:gd name="T27" fmla="*/ 0 h 23"/>
                <a:gd name="T28" fmla="*/ 0 w 24"/>
                <a:gd name="T29" fmla="*/ 0 h 23"/>
                <a:gd name="T30" fmla="*/ 0 w 24"/>
                <a:gd name="T31" fmla="*/ 0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3"/>
                <a:gd name="T50" fmla="*/ 24 w 24"/>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3">
                  <a:moveTo>
                    <a:pt x="17" y="23"/>
                  </a:moveTo>
                  <a:lnTo>
                    <a:pt x="22" y="21"/>
                  </a:lnTo>
                  <a:lnTo>
                    <a:pt x="24" y="13"/>
                  </a:lnTo>
                  <a:lnTo>
                    <a:pt x="20" y="6"/>
                  </a:lnTo>
                  <a:lnTo>
                    <a:pt x="11" y="1"/>
                  </a:lnTo>
                  <a:lnTo>
                    <a:pt x="0" y="0"/>
                  </a:lnTo>
                  <a:lnTo>
                    <a:pt x="0" y="9"/>
                  </a:lnTo>
                  <a:lnTo>
                    <a:pt x="8" y="10"/>
                  </a:lnTo>
                  <a:lnTo>
                    <a:pt x="11" y="12"/>
                  </a:lnTo>
                  <a:lnTo>
                    <a:pt x="12" y="13"/>
                  </a:lnTo>
                  <a:lnTo>
                    <a:pt x="11" y="16"/>
                  </a:lnTo>
                  <a:lnTo>
                    <a:pt x="17" y="14"/>
                  </a:lnTo>
                  <a:lnTo>
                    <a:pt x="17" y="23"/>
                  </a:lnTo>
                  <a:lnTo>
                    <a:pt x="20" y="23"/>
                  </a:lnTo>
                  <a:lnTo>
                    <a:pt x="22" y="21"/>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9" name="Freeform 1752"/>
            <p:cNvSpPr>
              <a:spLocks/>
            </p:cNvSpPr>
            <p:nvPr/>
          </p:nvSpPr>
          <p:spPr bwMode="auto">
            <a:xfrm>
              <a:off x="1006" y="2244"/>
              <a:ext cx="4" cy="5"/>
            </a:xfrm>
            <a:custGeom>
              <a:avLst/>
              <a:gdLst>
                <a:gd name="T0" fmla="*/ 0 w 12"/>
                <a:gd name="T1" fmla="*/ 0 h 11"/>
                <a:gd name="T2" fmla="*/ 0 w 12"/>
                <a:gd name="T3" fmla="*/ 0 h 11"/>
                <a:gd name="T4" fmla="*/ 0 w 12"/>
                <a:gd name="T5" fmla="*/ 0 h 11"/>
                <a:gd name="T6" fmla="*/ 0 w 12"/>
                <a:gd name="T7" fmla="*/ 0 h 11"/>
                <a:gd name="T8" fmla="*/ 0 w 12"/>
                <a:gd name="T9" fmla="*/ 0 h 11"/>
                <a:gd name="T10" fmla="*/ 0 w 12"/>
                <a:gd name="T11" fmla="*/ 0 h 11"/>
                <a:gd name="T12" fmla="*/ 0 w 12"/>
                <a:gd name="T13" fmla="*/ 0 h 11"/>
                <a:gd name="T14" fmla="*/ 0 w 12"/>
                <a:gd name="T15" fmla="*/ 0 h 11"/>
                <a:gd name="T16" fmla="*/ 0 w 12"/>
                <a:gd name="T17" fmla="*/ 0 h 11"/>
                <a:gd name="T18" fmla="*/ 0 w 12"/>
                <a:gd name="T19" fmla="*/ 0 h 11"/>
                <a:gd name="T20" fmla="*/ 0 w 12"/>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1"/>
                <a:gd name="T35" fmla="*/ 12 w 12"/>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1">
                  <a:moveTo>
                    <a:pt x="3" y="11"/>
                  </a:moveTo>
                  <a:lnTo>
                    <a:pt x="8" y="11"/>
                  </a:lnTo>
                  <a:lnTo>
                    <a:pt x="12" y="8"/>
                  </a:lnTo>
                  <a:lnTo>
                    <a:pt x="11" y="8"/>
                  </a:lnTo>
                  <a:lnTo>
                    <a:pt x="8" y="9"/>
                  </a:lnTo>
                  <a:lnTo>
                    <a:pt x="8" y="0"/>
                  </a:lnTo>
                  <a:lnTo>
                    <a:pt x="2" y="1"/>
                  </a:lnTo>
                  <a:lnTo>
                    <a:pt x="0" y="3"/>
                  </a:lnTo>
                  <a:lnTo>
                    <a:pt x="2" y="2"/>
                  </a:lnTo>
                  <a:lnTo>
                    <a:pt x="3" y="2"/>
                  </a:lnTo>
                  <a:lnTo>
                    <a:pt x="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30" name="Freeform 1753"/>
            <p:cNvSpPr>
              <a:spLocks/>
            </p:cNvSpPr>
            <p:nvPr/>
          </p:nvSpPr>
          <p:spPr bwMode="auto">
            <a:xfrm>
              <a:off x="1005" y="2245"/>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2" y="1"/>
                  </a:lnTo>
                  <a:lnTo>
                    <a:pt x="0" y="5"/>
                  </a:lnTo>
                  <a:lnTo>
                    <a:pt x="2" y="8"/>
                  </a:lnTo>
                  <a:lnTo>
                    <a:pt x="6" y="9"/>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31" name="Freeform 1754"/>
            <p:cNvSpPr>
              <a:spLocks/>
            </p:cNvSpPr>
            <p:nvPr/>
          </p:nvSpPr>
          <p:spPr bwMode="auto">
            <a:xfrm>
              <a:off x="1000" y="2215"/>
              <a:ext cx="10" cy="6"/>
            </a:xfrm>
            <a:custGeom>
              <a:avLst/>
              <a:gdLst>
                <a:gd name="T0" fmla="*/ 0 w 32"/>
                <a:gd name="T1" fmla="*/ 1 h 12"/>
                <a:gd name="T2" fmla="*/ 0 w 32"/>
                <a:gd name="T3" fmla="*/ 1 h 12"/>
                <a:gd name="T4" fmla="*/ 0 w 32"/>
                <a:gd name="T5" fmla="*/ 1 h 12"/>
                <a:gd name="T6" fmla="*/ 0 w 32"/>
                <a:gd name="T7" fmla="*/ 1 h 12"/>
                <a:gd name="T8" fmla="*/ 0 w 32"/>
                <a:gd name="T9" fmla="*/ 0 h 12"/>
                <a:gd name="T10" fmla="*/ 0 w 32"/>
                <a:gd name="T11" fmla="*/ 1 h 12"/>
                <a:gd name="T12" fmla="*/ 0 w 32"/>
                <a:gd name="T13" fmla="*/ 1 h 12"/>
                <a:gd name="T14" fmla="*/ 0 w 32"/>
                <a:gd name="T15" fmla="*/ 1 h 12"/>
                <a:gd name="T16" fmla="*/ 0 w 32"/>
                <a:gd name="T17" fmla="*/ 1 h 12"/>
                <a:gd name="T18" fmla="*/ 0 w 3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2"/>
                <a:gd name="T32" fmla="*/ 32 w 3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2">
                  <a:moveTo>
                    <a:pt x="0" y="9"/>
                  </a:moveTo>
                  <a:lnTo>
                    <a:pt x="9" y="12"/>
                  </a:lnTo>
                  <a:lnTo>
                    <a:pt x="16" y="12"/>
                  </a:lnTo>
                  <a:lnTo>
                    <a:pt x="24" y="9"/>
                  </a:lnTo>
                  <a:lnTo>
                    <a:pt x="32" y="0"/>
                  </a:lnTo>
                  <a:lnTo>
                    <a:pt x="25" y="5"/>
                  </a:lnTo>
                  <a:lnTo>
                    <a:pt x="19" y="7"/>
                  </a:lnTo>
                  <a:lnTo>
                    <a:pt x="15" y="9"/>
                  </a:lnTo>
                  <a:lnTo>
                    <a:pt x="7" y="1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32" name="Freeform 1755"/>
            <p:cNvSpPr>
              <a:spLocks/>
            </p:cNvSpPr>
            <p:nvPr/>
          </p:nvSpPr>
          <p:spPr bwMode="auto">
            <a:xfrm>
              <a:off x="1000" y="2215"/>
              <a:ext cx="10" cy="6"/>
            </a:xfrm>
            <a:custGeom>
              <a:avLst/>
              <a:gdLst>
                <a:gd name="T0" fmla="*/ 0 w 32"/>
                <a:gd name="T1" fmla="*/ 1 h 12"/>
                <a:gd name="T2" fmla="*/ 0 w 32"/>
                <a:gd name="T3" fmla="*/ 1 h 12"/>
                <a:gd name="T4" fmla="*/ 0 w 32"/>
                <a:gd name="T5" fmla="*/ 1 h 12"/>
                <a:gd name="T6" fmla="*/ 0 w 32"/>
                <a:gd name="T7" fmla="*/ 1 h 12"/>
                <a:gd name="T8" fmla="*/ 0 w 32"/>
                <a:gd name="T9" fmla="*/ 1 h 12"/>
                <a:gd name="T10" fmla="*/ 0 w 32"/>
                <a:gd name="T11" fmla="*/ 0 h 12"/>
                <a:gd name="T12" fmla="*/ 0 w 32"/>
                <a:gd name="T13" fmla="*/ 0 h 12"/>
                <a:gd name="T14" fmla="*/ 0 w 32"/>
                <a:gd name="T15" fmla="*/ 1 h 12"/>
                <a:gd name="T16" fmla="*/ 0 w 32"/>
                <a:gd name="T17" fmla="*/ 1 h 12"/>
                <a:gd name="T18" fmla="*/ 0 w 32"/>
                <a:gd name="T19" fmla="*/ 1 h 12"/>
                <a:gd name="T20" fmla="*/ 0 w 32"/>
                <a:gd name="T21" fmla="*/ 1 h 12"/>
                <a:gd name="T22" fmla="*/ 0 w 32"/>
                <a:gd name="T23" fmla="*/ 1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12"/>
                <a:gd name="T38" fmla="*/ 32 w 32"/>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12">
                  <a:moveTo>
                    <a:pt x="0" y="9"/>
                  </a:moveTo>
                  <a:lnTo>
                    <a:pt x="0" y="9"/>
                  </a:lnTo>
                  <a:lnTo>
                    <a:pt x="9" y="12"/>
                  </a:lnTo>
                  <a:lnTo>
                    <a:pt x="16" y="12"/>
                  </a:lnTo>
                  <a:lnTo>
                    <a:pt x="24" y="9"/>
                  </a:lnTo>
                  <a:lnTo>
                    <a:pt x="32" y="0"/>
                  </a:lnTo>
                  <a:lnTo>
                    <a:pt x="25" y="5"/>
                  </a:lnTo>
                  <a:lnTo>
                    <a:pt x="19" y="7"/>
                  </a:lnTo>
                  <a:lnTo>
                    <a:pt x="15" y="9"/>
                  </a:lnTo>
                  <a:lnTo>
                    <a:pt x="7" y="10"/>
                  </a:lnTo>
                  <a:lnTo>
                    <a:pt x="0" y="9"/>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33" name="Freeform 1756"/>
            <p:cNvSpPr>
              <a:spLocks/>
            </p:cNvSpPr>
            <p:nvPr/>
          </p:nvSpPr>
          <p:spPr bwMode="auto">
            <a:xfrm>
              <a:off x="1002" y="2218"/>
              <a:ext cx="6" cy="3"/>
            </a:xfrm>
            <a:custGeom>
              <a:avLst/>
              <a:gdLst>
                <a:gd name="T0" fmla="*/ 0 w 18"/>
                <a:gd name="T1" fmla="*/ 0 h 7"/>
                <a:gd name="T2" fmla="*/ 0 w 18"/>
                <a:gd name="T3" fmla="*/ 0 h 7"/>
                <a:gd name="T4" fmla="*/ 0 w 18"/>
                <a:gd name="T5" fmla="*/ 0 h 7"/>
                <a:gd name="T6" fmla="*/ 0 w 18"/>
                <a:gd name="T7" fmla="*/ 0 h 7"/>
                <a:gd name="T8" fmla="*/ 0 w 18"/>
                <a:gd name="T9" fmla="*/ 0 h 7"/>
                <a:gd name="T10" fmla="*/ 0 w 18"/>
                <a:gd name="T11" fmla="*/ 0 h 7"/>
                <a:gd name="T12" fmla="*/ 0 w 18"/>
                <a:gd name="T13" fmla="*/ 0 h 7"/>
                <a:gd name="T14" fmla="*/ 0 w 18"/>
                <a:gd name="T15" fmla="*/ 0 h 7"/>
                <a:gd name="T16" fmla="*/ 0 w 18"/>
                <a:gd name="T17" fmla="*/ 0 h 7"/>
                <a:gd name="T18" fmla="*/ 0 w 18"/>
                <a:gd name="T19" fmla="*/ 0 h 7"/>
                <a:gd name="T20" fmla="*/ 0 w 18"/>
                <a:gd name="T21" fmla="*/ 0 h 7"/>
                <a:gd name="T22" fmla="*/ 0 w 18"/>
                <a:gd name="T23" fmla="*/ 0 h 7"/>
                <a:gd name="T24" fmla="*/ 0 w 1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7"/>
                <a:gd name="T41" fmla="*/ 18 w 18"/>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7">
                  <a:moveTo>
                    <a:pt x="3" y="4"/>
                  </a:moveTo>
                  <a:lnTo>
                    <a:pt x="0" y="5"/>
                  </a:lnTo>
                  <a:lnTo>
                    <a:pt x="4" y="6"/>
                  </a:lnTo>
                  <a:lnTo>
                    <a:pt x="10" y="7"/>
                  </a:lnTo>
                  <a:lnTo>
                    <a:pt x="13" y="7"/>
                  </a:lnTo>
                  <a:lnTo>
                    <a:pt x="16" y="6"/>
                  </a:lnTo>
                  <a:lnTo>
                    <a:pt x="18" y="5"/>
                  </a:lnTo>
                  <a:lnTo>
                    <a:pt x="18" y="4"/>
                  </a:lnTo>
                  <a:lnTo>
                    <a:pt x="16" y="0"/>
                  </a:lnTo>
                  <a:lnTo>
                    <a:pt x="13" y="2"/>
                  </a:lnTo>
                  <a:lnTo>
                    <a:pt x="10" y="4"/>
                  </a:lnTo>
                  <a:lnTo>
                    <a:pt x="7" y="4"/>
                  </a:lnTo>
                  <a:lnTo>
                    <a:pt x="3" y="4"/>
                  </a:lnTo>
                  <a:close/>
                </a:path>
              </a:pathLst>
            </a:custGeom>
            <a:solidFill>
              <a:srgbClr val="7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34" name="Freeform 1757"/>
            <p:cNvSpPr>
              <a:spLocks/>
            </p:cNvSpPr>
            <p:nvPr/>
          </p:nvSpPr>
          <p:spPr bwMode="auto">
            <a:xfrm>
              <a:off x="1002" y="2218"/>
              <a:ext cx="6" cy="3"/>
            </a:xfrm>
            <a:custGeom>
              <a:avLst/>
              <a:gdLst>
                <a:gd name="T0" fmla="*/ 0 w 18"/>
                <a:gd name="T1" fmla="*/ 0 h 7"/>
                <a:gd name="T2" fmla="*/ 0 w 18"/>
                <a:gd name="T3" fmla="*/ 0 h 7"/>
                <a:gd name="T4" fmla="*/ 0 w 18"/>
                <a:gd name="T5" fmla="*/ 0 h 7"/>
                <a:gd name="T6" fmla="*/ 0 w 18"/>
                <a:gd name="T7" fmla="*/ 0 h 7"/>
                <a:gd name="T8" fmla="*/ 0 w 18"/>
                <a:gd name="T9" fmla="*/ 0 h 7"/>
                <a:gd name="T10" fmla="*/ 0 w 18"/>
                <a:gd name="T11" fmla="*/ 0 h 7"/>
                <a:gd name="T12" fmla="*/ 0 w 18"/>
                <a:gd name="T13" fmla="*/ 0 h 7"/>
                <a:gd name="T14" fmla="*/ 0 w 18"/>
                <a:gd name="T15" fmla="*/ 0 h 7"/>
                <a:gd name="T16" fmla="*/ 0 w 18"/>
                <a:gd name="T17" fmla="*/ 0 h 7"/>
                <a:gd name="T18" fmla="*/ 0 w 18"/>
                <a:gd name="T19" fmla="*/ 0 h 7"/>
                <a:gd name="T20" fmla="*/ 0 w 18"/>
                <a:gd name="T21" fmla="*/ 0 h 7"/>
                <a:gd name="T22" fmla="*/ 0 w 18"/>
                <a:gd name="T23" fmla="*/ 0 h 7"/>
                <a:gd name="T24" fmla="*/ 0 w 18"/>
                <a:gd name="T25" fmla="*/ 0 h 7"/>
                <a:gd name="T26" fmla="*/ 0 w 18"/>
                <a:gd name="T27" fmla="*/ 0 h 7"/>
                <a:gd name="T28" fmla="*/ 0 w 18"/>
                <a:gd name="T29" fmla="*/ 0 h 7"/>
                <a:gd name="T30" fmla="*/ 0 w 18"/>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7"/>
                <a:gd name="T50" fmla="*/ 18 w 18"/>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7">
                  <a:moveTo>
                    <a:pt x="3" y="4"/>
                  </a:moveTo>
                  <a:lnTo>
                    <a:pt x="3" y="4"/>
                  </a:lnTo>
                  <a:lnTo>
                    <a:pt x="0" y="5"/>
                  </a:lnTo>
                  <a:lnTo>
                    <a:pt x="4" y="6"/>
                  </a:lnTo>
                  <a:lnTo>
                    <a:pt x="10" y="7"/>
                  </a:lnTo>
                  <a:lnTo>
                    <a:pt x="13" y="7"/>
                  </a:lnTo>
                  <a:lnTo>
                    <a:pt x="16" y="6"/>
                  </a:lnTo>
                  <a:lnTo>
                    <a:pt x="18" y="5"/>
                  </a:lnTo>
                  <a:lnTo>
                    <a:pt x="18" y="4"/>
                  </a:lnTo>
                  <a:lnTo>
                    <a:pt x="16" y="0"/>
                  </a:lnTo>
                  <a:lnTo>
                    <a:pt x="13" y="2"/>
                  </a:lnTo>
                  <a:lnTo>
                    <a:pt x="10" y="4"/>
                  </a:lnTo>
                  <a:lnTo>
                    <a:pt x="7" y="4"/>
                  </a:lnTo>
                  <a:lnTo>
                    <a:pt x="3" y="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35" name="Freeform 1758"/>
            <p:cNvSpPr>
              <a:spLocks/>
            </p:cNvSpPr>
            <p:nvPr/>
          </p:nvSpPr>
          <p:spPr bwMode="auto">
            <a:xfrm>
              <a:off x="998" y="2209"/>
              <a:ext cx="14" cy="7"/>
            </a:xfrm>
            <a:custGeom>
              <a:avLst/>
              <a:gdLst>
                <a:gd name="T0" fmla="*/ 0 w 44"/>
                <a:gd name="T1" fmla="*/ 1 h 13"/>
                <a:gd name="T2" fmla="*/ 0 w 44"/>
                <a:gd name="T3" fmla="*/ 1 h 13"/>
                <a:gd name="T4" fmla="*/ 0 w 44"/>
                <a:gd name="T5" fmla="*/ 1 h 13"/>
                <a:gd name="T6" fmla="*/ 0 w 44"/>
                <a:gd name="T7" fmla="*/ 1 h 13"/>
                <a:gd name="T8" fmla="*/ 0 w 44"/>
                <a:gd name="T9" fmla="*/ 1 h 13"/>
                <a:gd name="T10" fmla="*/ 0 w 44"/>
                <a:gd name="T11" fmla="*/ 1 h 13"/>
                <a:gd name="T12" fmla="*/ 0 w 44"/>
                <a:gd name="T13" fmla="*/ 0 h 13"/>
                <a:gd name="T14" fmla="*/ 0 w 44"/>
                <a:gd name="T15" fmla="*/ 0 h 13"/>
                <a:gd name="T16" fmla="*/ 0 w 44"/>
                <a:gd name="T17" fmla="*/ 1 h 13"/>
                <a:gd name="T18" fmla="*/ 0 w 44"/>
                <a:gd name="T19" fmla="*/ 1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3"/>
                <a:gd name="T32" fmla="*/ 44 w 44"/>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3">
                  <a:moveTo>
                    <a:pt x="0" y="13"/>
                  </a:moveTo>
                  <a:lnTo>
                    <a:pt x="0" y="13"/>
                  </a:lnTo>
                  <a:lnTo>
                    <a:pt x="4" y="9"/>
                  </a:lnTo>
                  <a:lnTo>
                    <a:pt x="7" y="4"/>
                  </a:lnTo>
                  <a:lnTo>
                    <a:pt x="10" y="2"/>
                  </a:lnTo>
                  <a:lnTo>
                    <a:pt x="13" y="1"/>
                  </a:lnTo>
                  <a:lnTo>
                    <a:pt x="18" y="0"/>
                  </a:lnTo>
                  <a:lnTo>
                    <a:pt x="24" y="0"/>
                  </a:lnTo>
                  <a:lnTo>
                    <a:pt x="33" y="1"/>
                  </a:lnTo>
                  <a:lnTo>
                    <a:pt x="44" y="2"/>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36" name="Freeform 1759"/>
            <p:cNvSpPr>
              <a:spLocks/>
            </p:cNvSpPr>
            <p:nvPr/>
          </p:nvSpPr>
          <p:spPr bwMode="auto">
            <a:xfrm>
              <a:off x="999" y="2213"/>
              <a:ext cx="13" cy="7"/>
            </a:xfrm>
            <a:custGeom>
              <a:avLst/>
              <a:gdLst>
                <a:gd name="T0" fmla="*/ 0 w 40"/>
                <a:gd name="T1" fmla="*/ 1 h 14"/>
                <a:gd name="T2" fmla="*/ 0 w 40"/>
                <a:gd name="T3" fmla="*/ 1 h 14"/>
                <a:gd name="T4" fmla="*/ 0 w 40"/>
                <a:gd name="T5" fmla="*/ 1 h 14"/>
                <a:gd name="T6" fmla="*/ 0 w 40"/>
                <a:gd name="T7" fmla="*/ 1 h 14"/>
                <a:gd name="T8" fmla="*/ 0 w 40"/>
                <a:gd name="T9" fmla="*/ 1 h 14"/>
                <a:gd name="T10" fmla="*/ 0 w 40"/>
                <a:gd name="T11" fmla="*/ 0 h 14"/>
                <a:gd name="T12" fmla="*/ 0 60000 65536"/>
                <a:gd name="T13" fmla="*/ 0 60000 65536"/>
                <a:gd name="T14" fmla="*/ 0 60000 65536"/>
                <a:gd name="T15" fmla="*/ 0 60000 65536"/>
                <a:gd name="T16" fmla="*/ 0 60000 65536"/>
                <a:gd name="T17" fmla="*/ 0 60000 65536"/>
                <a:gd name="T18" fmla="*/ 0 w 40"/>
                <a:gd name="T19" fmla="*/ 0 h 14"/>
                <a:gd name="T20" fmla="*/ 40 w 4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40" h="14">
                  <a:moveTo>
                    <a:pt x="0" y="10"/>
                  </a:moveTo>
                  <a:lnTo>
                    <a:pt x="0" y="10"/>
                  </a:lnTo>
                  <a:lnTo>
                    <a:pt x="12" y="14"/>
                  </a:lnTo>
                  <a:lnTo>
                    <a:pt x="25" y="10"/>
                  </a:lnTo>
                  <a:lnTo>
                    <a:pt x="35" y="5"/>
                  </a:lnTo>
                  <a:lnTo>
                    <a:pt x="4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37" name="Freeform 1760"/>
            <p:cNvSpPr>
              <a:spLocks/>
            </p:cNvSpPr>
            <p:nvPr/>
          </p:nvSpPr>
          <p:spPr bwMode="auto">
            <a:xfrm>
              <a:off x="976" y="2227"/>
              <a:ext cx="10" cy="5"/>
            </a:xfrm>
            <a:custGeom>
              <a:avLst/>
              <a:gdLst>
                <a:gd name="T0" fmla="*/ 0 w 31"/>
                <a:gd name="T1" fmla="*/ 0 h 9"/>
                <a:gd name="T2" fmla="*/ 0 w 31"/>
                <a:gd name="T3" fmla="*/ 1 h 9"/>
                <a:gd name="T4" fmla="*/ 0 w 31"/>
                <a:gd name="T5" fmla="*/ 1 h 9"/>
                <a:gd name="T6" fmla="*/ 0 w 31"/>
                <a:gd name="T7" fmla="*/ 1 h 9"/>
                <a:gd name="T8" fmla="*/ 0 w 31"/>
                <a:gd name="T9" fmla="*/ 1 h 9"/>
                <a:gd name="T10" fmla="*/ 0 w 31"/>
                <a:gd name="T11" fmla="*/ 1 h 9"/>
                <a:gd name="T12" fmla="*/ 0 w 31"/>
                <a:gd name="T13" fmla="*/ 1 h 9"/>
                <a:gd name="T14" fmla="*/ 0 w 31"/>
                <a:gd name="T15" fmla="*/ 1 h 9"/>
                <a:gd name="T16" fmla="*/ 0 w 31"/>
                <a:gd name="T17" fmla="*/ 1 h 9"/>
                <a:gd name="T18" fmla="*/ 0 w 31"/>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9"/>
                <a:gd name="T32" fmla="*/ 31 w 3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9">
                  <a:moveTo>
                    <a:pt x="31" y="0"/>
                  </a:moveTo>
                  <a:lnTo>
                    <a:pt x="27" y="5"/>
                  </a:lnTo>
                  <a:lnTo>
                    <a:pt x="22" y="8"/>
                  </a:lnTo>
                  <a:lnTo>
                    <a:pt x="13" y="9"/>
                  </a:lnTo>
                  <a:lnTo>
                    <a:pt x="0" y="7"/>
                  </a:lnTo>
                  <a:lnTo>
                    <a:pt x="10" y="7"/>
                  </a:lnTo>
                  <a:lnTo>
                    <a:pt x="16" y="7"/>
                  </a:lnTo>
                  <a:lnTo>
                    <a:pt x="22" y="6"/>
                  </a:lnTo>
                  <a:lnTo>
                    <a:pt x="28" y="4"/>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38" name="Freeform 1761"/>
            <p:cNvSpPr>
              <a:spLocks/>
            </p:cNvSpPr>
            <p:nvPr/>
          </p:nvSpPr>
          <p:spPr bwMode="auto">
            <a:xfrm>
              <a:off x="976" y="2227"/>
              <a:ext cx="10" cy="5"/>
            </a:xfrm>
            <a:custGeom>
              <a:avLst/>
              <a:gdLst>
                <a:gd name="T0" fmla="*/ 0 w 31"/>
                <a:gd name="T1" fmla="*/ 0 h 9"/>
                <a:gd name="T2" fmla="*/ 0 w 31"/>
                <a:gd name="T3" fmla="*/ 0 h 9"/>
                <a:gd name="T4" fmla="*/ 0 w 31"/>
                <a:gd name="T5" fmla="*/ 1 h 9"/>
                <a:gd name="T6" fmla="*/ 0 w 31"/>
                <a:gd name="T7" fmla="*/ 1 h 9"/>
                <a:gd name="T8" fmla="*/ 0 w 31"/>
                <a:gd name="T9" fmla="*/ 1 h 9"/>
                <a:gd name="T10" fmla="*/ 0 w 31"/>
                <a:gd name="T11" fmla="*/ 1 h 9"/>
                <a:gd name="T12" fmla="*/ 0 w 31"/>
                <a:gd name="T13" fmla="*/ 1 h 9"/>
                <a:gd name="T14" fmla="*/ 0 w 31"/>
                <a:gd name="T15" fmla="*/ 1 h 9"/>
                <a:gd name="T16" fmla="*/ 0 w 31"/>
                <a:gd name="T17" fmla="*/ 1 h 9"/>
                <a:gd name="T18" fmla="*/ 0 w 31"/>
                <a:gd name="T19" fmla="*/ 1 h 9"/>
                <a:gd name="T20" fmla="*/ 0 w 31"/>
                <a:gd name="T21" fmla="*/ 1 h 9"/>
                <a:gd name="T22" fmla="*/ 0 w 31"/>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9"/>
                <a:gd name="T38" fmla="*/ 31 w 3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9">
                  <a:moveTo>
                    <a:pt x="31" y="0"/>
                  </a:moveTo>
                  <a:lnTo>
                    <a:pt x="31" y="0"/>
                  </a:lnTo>
                  <a:lnTo>
                    <a:pt x="27" y="5"/>
                  </a:lnTo>
                  <a:lnTo>
                    <a:pt x="22" y="8"/>
                  </a:lnTo>
                  <a:lnTo>
                    <a:pt x="13" y="9"/>
                  </a:lnTo>
                  <a:lnTo>
                    <a:pt x="0" y="7"/>
                  </a:lnTo>
                  <a:lnTo>
                    <a:pt x="10" y="7"/>
                  </a:lnTo>
                  <a:lnTo>
                    <a:pt x="16" y="7"/>
                  </a:lnTo>
                  <a:lnTo>
                    <a:pt x="22" y="6"/>
                  </a:lnTo>
                  <a:lnTo>
                    <a:pt x="28" y="4"/>
                  </a:lnTo>
                  <a:lnTo>
                    <a:pt x="31" y="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39" name="Freeform 1762"/>
            <p:cNvSpPr>
              <a:spLocks/>
            </p:cNvSpPr>
            <p:nvPr/>
          </p:nvSpPr>
          <p:spPr bwMode="auto">
            <a:xfrm>
              <a:off x="980" y="2229"/>
              <a:ext cx="6" cy="4"/>
            </a:xfrm>
            <a:custGeom>
              <a:avLst/>
              <a:gdLst>
                <a:gd name="T0" fmla="*/ 0 w 17"/>
                <a:gd name="T1" fmla="*/ 1 h 8"/>
                <a:gd name="T2" fmla="*/ 0 w 17"/>
                <a:gd name="T3" fmla="*/ 0 h 8"/>
                <a:gd name="T4" fmla="*/ 0 w 17"/>
                <a:gd name="T5" fmla="*/ 1 h 8"/>
                <a:gd name="T6" fmla="*/ 0 w 17"/>
                <a:gd name="T7" fmla="*/ 1 h 8"/>
                <a:gd name="T8" fmla="*/ 0 w 17"/>
                <a:gd name="T9" fmla="*/ 1 h 8"/>
                <a:gd name="T10" fmla="*/ 0 w 17"/>
                <a:gd name="T11" fmla="*/ 1 h 8"/>
                <a:gd name="T12" fmla="*/ 0 w 17"/>
                <a:gd name="T13" fmla="*/ 1 h 8"/>
                <a:gd name="T14" fmla="*/ 0 w 17"/>
                <a:gd name="T15" fmla="*/ 1 h 8"/>
                <a:gd name="T16" fmla="*/ 0 w 17"/>
                <a:gd name="T17" fmla="*/ 1 h 8"/>
                <a:gd name="T18" fmla="*/ 0 w 17"/>
                <a:gd name="T19" fmla="*/ 1 h 8"/>
                <a:gd name="T20" fmla="*/ 0 w 17"/>
                <a:gd name="T21" fmla="*/ 1 h 8"/>
                <a:gd name="T22" fmla="*/ 0 w 17"/>
                <a:gd name="T23" fmla="*/ 1 h 8"/>
                <a:gd name="T24" fmla="*/ 0 w 17"/>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8"/>
                <a:gd name="T41" fmla="*/ 17 w 17"/>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8">
                  <a:moveTo>
                    <a:pt x="12" y="1"/>
                  </a:moveTo>
                  <a:lnTo>
                    <a:pt x="17" y="0"/>
                  </a:lnTo>
                  <a:lnTo>
                    <a:pt x="15" y="2"/>
                  </a:lnTo>
                  <a:lnTo>
                    <a:pt x="11" y="5"/>
                  </a:lnTo>
                  <a:lnTo>
                    <a:pt x="8" y="6"/>
                  </a:lnTo>
                  <a:lnTo>
                    <a:pt x="5" y="8"/>
                  </a:lnTo>
                  <a:lnTo>
                    <a:pt x="3" y="8"/>
                  </a:lnTo>
                  <a:lnTo>
                    <a:pt x="2" y="6"/>
                  </a:lnTo>
                  <a:lnTo>
                    <a:pt x="0" y="4"/>
                  </a:lnTo>
                  <a:lnTo>
                    <a:pt x="5" y="4"/>
                  </a:lnTo>
                  <a:lnTo>
                    <a:pt x="6" y="3"/>
                  </a:lnTo>
                  <a:lnTo>
                    <a:pt x="9" y="2"/>
                  </a:lnTo>
                  <a:lnTo>
                    <a:pt x="12" y="1"/>
                  </a:lnTo>
                  <a:close/>
                </a:path>
              </a:pathLst>
            </a:custGeom>
            <a:solidFill>
              <a:srgbClr val="7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40" name="Freeform 1763"/>
            <p:cNvSpPr>
              <a:spLocks/>
            </p:cNvSpPr>
            <p:nvPr/>
          </p:nvSpPr>
          <p:spPr bwMode="auto">
            <a:xfrm>
              <a:off x="980" y="2229"/>
              <a:ext cx="6" cy="4"/>
            </a:xfrm>
            <a:custGeom>
              <a:avLst/>
              <a:gdLst>
                <a:gd name="T0" fmla="*/ 0 w 17"/>
                <a:gd name="T1" fmla="*/ 1 h 8"/>
                <a:gd name="T2" fmla="*/ 0 w 17"/>
                <a:gd name="T3" fmla="*/ 1 h 8"/>
                <a:gd name="T4" fmla="*/ 0 w 17"/>
                <a:gd name="T5" fmla="*/ 0 h 8"/>
                <a:gd name="T6" fmla="*/ 0 w 17"/>
                <a:gd name="T7" fmla="*/ 1 h 8"/>
                <a:gd name="T8" fmla="*/ 0 w 17"/>
                <a:gd name="T9" fmla="*/ 1 h 8"/>
                <a:gd name="T10" fmla="*/ 0 w 17"/>
                <a:gd name="T11" fmla="*/ 1 h 8"/>
                <a:gd name="T12" fmla="*/ 0 w 17"/>
                <a:gd name="T13" fmla="*/ 1 h 8"/>
                <a:gd name="T14" fmla="*/ 0 w 17"/>
                <a:gd name="T15" fmla="*/ 1 h 8"/>
                <a:gd name="T16" fmla="*/ 0 w 17"/>
                <a:gd name="T17" fmla="*/ 1 h 8"/>
                <a:gd name="T18" fmla="*/ 0 w 17"/>
                <a:gd name="T19" fmla="*/ 1 h 8"/>
                <a:gd name="T20" fmla="*/ 0 w 17"/>
                <a:gd name="T21" fmla="*/ 1 h 8"/>
                <a:gd name="T22" fmla="*/ 0 w 17"/>
                <a:gd name="T23" fmla="*/ 1 h 8"/>
                <a:gd name="T24" fmla="*/ 0 w 17"/>
                <a:gd name="T25" fmla="*/ 1 h 8"/>
                <a:gd name="T26" fmla="*/ 0 w 17"/>
                <a:gd name="T27" fmla="*/ 1 h 8"/>
                <a:gd name="T28" fmla="*/ 0 w 17"/>
                <a:gd name="T29" fmla="*/ 1 h 8"/>
                <a:gd name="T30" fmla="*/ 0 w 17"/>
                <a:gd name="T31" fmla="*/ 1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8"/>
                <a:gd name="T50" fmla="*/ 17 w 1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8">
                  <a:moveTo>
                    <a:pt x="12" y="1"/>
                  </a:moveTo>
                  <a:lnTo>
                    <a:pt x="12" y="1"/>
                  </a:lnTo>
                  <a:lnTo>
                    <a:pt x="17" y="0"/>
                  </a:lnTo>
                  <a:lnTo>
                    <a:pt x="15" y="2"/>
                  </a:lnTo>
                  <a:lnTo>
                    <a:pt x="11" y="5"/>
                  </a:lnTo>
                  <a:lnTo>
                    <a:pt x="8" y="6"/>
                  </a:lnTo>
                  <a:lnTo>
                    <a:pt x="5" y="8"/>
                  </a:lnTo>
                  <a:lnTo>
                    <a:pt x="3" y="8"/>
                  </a:lnTo>
                  <a:lnTo>
                    <a:pt x="2" y="6"/>
                  </a:lnTo>
                  <a:lnTo>
                    <a:pt x="0" y="4"/>
                  </a:lnTo>
                  <a:lnTo>
                    <a:pt x="5" y="4"/>
                  </a:lnTo>
                  <a:lnTo>
                    <a:pt x="6" y="3"/>
                  </a:lnTo>
                  <a:lnTo>
                    <a:pt x="9" y="2"/>
                  </a:lnTo>
                  <a:lnTo>
                    <a:pt x="12" y="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41" name="Freeform 1764"/>
            <p:cNvSpPr>
              <a:spLocks/>
            </p:cNvSpPr>
            <p:nvPr/>
          </p:nvSpPr>
          <p:spPr bwMode="auto">
            <a:xfrm>
              <a:off x="972" y="2221"/>
              <a:ext cx="14" cy="7"/>
            </a:xfrm>
            <a:custGeom>
              <a:avLst/>
              <a:gdLst>
                <a:gd name="T0" fmla="*/ 0 w 42"/>
                <a:gd name="T1" fmla="*/ 1 h 14"/>
                <a:gd name="T2" fmla="*/ 0 w 42"/>
                <a:gd name="T3" fmla="*/ 1 h 14"/>
                <a:gd name="T4" fmla="*/ 0 w 42"/>
                <a:gd name="T5" fmla="*/ 0 h 14"/>
                <a:gd name="T6" fmla="*/ 0 w 42"/>
                <a:gd name="T7" fmla="*/ 0 h 14"/>
                <a:gd name="T8" fmla="*/ 0 w 42"/>
                <a:gd name="T9" fmla="*/ 1 h 14"/>
                <a:gd name="T10" fmla="*/ 0 w 42"/>
                <a:gd name="T11" fmla="*/ 1 h 14"/>
                <a:gd name="T12" fmla="*/ 0 60000 65536"/>
                <a:gd name="T13" fmla="*/ 0 60000 65536"/>
                <a:gd name="T14" fmla="*/ 0 60000 65536"/>
                <a:gd name="T15" fmla="*/ 0 60000 65536"/>
                <a:gd name="T16" fmla="*/ 0 60000 65536"/>
                <a:gd name="T17" fmla="*/ 0 60000 65536"/>
                <a:gd name="T18" fmla="*/ 0 w 42"/>
                <a:gd name="T19" fmla="*/ 0 h 14"/>
                <a:gd name="T20" fmla="*/ 42 w 4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42" h="14">
                  <a:moveTo>
                    <a:pt x="42" y="3"/>
                  </a:moveTo>
                  <a:lnTo>
                    <a:pt x="42" y="3"/>
                  </a:lnTo>
                  <a:lnTo>
                    <a:pt x="33" y="0"/>
                  </a:lnTo>
                  <a:lnTo>
                    <a:pt x="21" y="0"/>
                  </a:lnTo>
                  <a:lnTo>
                    <a:pt x="9" y="4"/>
                  </a:lnTo>
                  <a:lnTo>
                    <a:pt x="0" y="14"/>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42" name="Freeform 1765"/>
            <p:cNvSpPr>
              <a:spLocks/>
            </p:cNvSpPr>
            <p:nvPr/>
          </p:nvSpPr>
          <p:spPr bwMode="auto">
            <a:xfrm>
              <a:off x="976" y="2226"/>
              <a:ext cx="11" cy="6"/>
            </a:xfrm>
            <a:custGeom>
              <a:avLst/>
              <a:gdLst>
                <a:gd name="T0" fmla="*/ 0 w 33"/>
                <a:gd name="T1" fmla="*/ 0 h 11"/>
                <a:gd name="T2" fmla="*/ 0 w 33"/>
                <a:gd name="T3" fmla="*/ 0 h 11"/>
                <a:gd name="T4" fmla="*/ 0 w 33"/>
                <a:gd name="T5" fmla="*/ 1 h 11"/>
                <a:gd name="T6" fmla="*/ 0 w 33"/>
                <a:gd name="T7" fmla="*/ 1 h 11"/>
                <a:gd name="T8" fmla="*/ 0 w 33"/>
                <a:gd name="T9" fmla="*/ 1 h 11"/>
                <a:gd name="T10" fmla="*/ 0 w 33"/>
                <a:gd name="T11" fmla="*/ 1 h 11"/>
                <a:gd name="T12" fmla="*/ 0 60000 65536"/>
                <a:gd name="T13" fmla="*/ 0 60000 65536"/>
                <a:gd name="T14" fmla="*/ 0 60000 65536"/>
                <a:gd name="T15" fmla="*/ 0 60000 65536"/>
                <a:gd name="T16" fmla="*/ 0 60000 65536"/>
                <a:gd name="T17" fmla="*/ 0 60000 65536"/>
                <a:gd name="T18" fmla="*/ 0 w 33"/>
                <a:gd name="T19" fmla="*/ 0 h 11"/>
                <a:gd name="T20" fmla="*/ 33 w 3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33" h="11">
                  <a:moveTo>
                    <a:pt x="33" y="0"/>
                  </a:moveTo>
                  <a:lnTo>
                    <a:pt x="33" y="0"/>
                  </a:lnTo>
                  <a:lnTo>
                    <a:pt x="28" y="6"/>
                  </a:lnTo>
                  <a:lnTo>
                    <a:pt x="18" y="9"/>
                  </a:lnTo>
                  <a:lnTo>
                    <a:pt x="7" y="11"/>
                  </a:lnTo>
                  <a:lnTo>
                    <a:pt x="0" y="1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43" name="Freeform 1766"/>
            <p:cNvSpPr>
              <a:spLocks/>
            </p:cNvSpPr>
            <p:nvPr/>
          </p:nvSpPr>
          <p:spPr bwMode="auto">
            <a:xfrm>
              <a:off x="1005" y="2281"/>
              <a:ext cx="4" cy="4"/>
            </a:xfrm>
            <a:custGeom>
              <a:avLst/>
              <a:gdLst>
                <a:gd name="T0" fmla="*/ 0 w 12"/>
                <a:gd name="T1" fmla="*/ 1 h 6"/>
                <a:gd name="T2" fmla="*/ 0 w 12"/>
                <a:gd name="T3" fmla="*/ 1 h 6"/>
                <a:gd name="T4" fmla="*/ 0 w 12"/>
                <a:gd name="T5" fmla="*/ 0 h 6"/>
                <a:gd name="T6" fmla="*/ 0 w 12"/>
                <a:gd name="T7" fmla="*/ 0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12" y="3"/>
                  </a:lnTo>
                  <a:lnTo>
                    <a:pt x="9" y="0"/>
                  </a:lnTo>
                  <a:lnTo>
                    <a:pt x="3" y="0"/>
                  </a:lnTo>
                  <a:lnTo>
                    <a:pt x="0" y="2"/>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44" name="Freeform 1767"/>
            <p:cNvSpPr>
              <a:spLocks/>
            </p:cNvSpPr>
            <p:nvPr/>
          </p:nvSpPr>
          <p:spPr bwMode="auto">
            <a:xfrm>
              <a:off x="1001" y="2282"/>
              <a:ext cx="10" cy="53"/>
            </a:xfrm>
            <a:custGeom>
              <a:avLst/>
              <a:gdLst>
                <a:gd name="T0" fmla="*/ 0 w 31"/>
                <a:gd name="T1" fmla="*/ 1 h 105"/>
                <a:gd name="T2" fmla="*/ 0 w 31"/>
                <a:gd name="T3" fmla="*/ 1 h 105"/>
                <a:gd name="T4" fmla="*/ 0 w 31"/>
                <a:gd name="T5" fmla="*/ 1 h 105"/>
                <a:gd name="T6" fmla="*/ 0 w 31"/>
                <a:gd name="T7" fmla="*/ 1 h 105"/>
                <a:gd name="T8" fmla="*/ 0 w 31"/>
                <a:gd name="T9" fmla="*/ 1 h 105"/>
                <a:gd name="T10" fmla="*/ 0 w 31"/>
                <a:gd name="T11" fmla="*/ 1 h 105"/>
                <a:gd name="T12" fmla="*/ 0 w 31"/>
                <a:gd name="T13" fmla="*/ 1 h 105"/>
                <a:gd name="T14" fmla="*/ 0 w 31"/>
                <a:gd name="T15" fmla="*/ 1 h 105"/>
                <a:gd name="T16" fmla="*/ 0 w 31"/>
                <a:gd name="T17" fmla="*/ 1 h 105"/>
                <a:gd name="T18" fmla="*/ 0 w 31"/>
                <a:gd name="T19" fmla="*/ 1 h 105"/>
                <a:gd name="T20" fmla="*/ 0 w 31"/>
                <a:gd name="T21" fmla="*/ 0 h 105"/>
                <a:gd name="T22" fmla="*/ 0 w 31"/>
                <a:gd name="T23" fmla="*/ 1 h 105"/>
                <a:gd name="T24" fmla="*/ 0 w 31"/>
                <a:gd name="T25" fmla="*/ 1 h 105"/>
                <a:gd name="T26" fmla="*/ 0 w 31"/>
                <a:gd name="T27" fmla="*/ 1 h 105"/>
                <a:gd name="T28" fmla="*/ 0 w 31"/>
                <a:gd name="T29" fmla="*/ 1 h 105"/>
                <a:gd name="T30" fmla="*/ 0 w 31"/>
                <a:gd name="T31" fmla="*/ 1 h 105"/>
                <a:gd name="T32" fmla="*/ 0 w 31"/>
                <a:gd name="T33" fmla="*/ 1 h 105"/>
                <a:gd name="T34" fmla="*/ 0 w 31"/>
                <a:gd name="T35" fmla="*/ 1 h 105"/>
                <a:gd name="T36" fmla="*/ 0 w 31"/>
                <a:gd name="T37" fmla="*/ 1 h 105"/>
                <a:gd name="T38" fmla="*/ 0 w 31"/>
                <a:gd name="T39" fmla="*/ 1 h 105"/>
                <a:gd name="T40" fmla="*/ 0 w 31"/>
                <a:gd name="T41" fmla="*/ 1 h 105"/>
                <a:gd name="T42" fmla="*/ 0 w 31"/>
                <a:gd name="T43" fmla="*/ 1 h 105"/>
                <a:gd name="T44" fmla="*/ 0 w 31"/>
                <a:gd name="T45" fmla="*/ 1 h 105"/>
                <a:gd name="T46" fmla="*/ 0 w 31"/>
                <a:gd name="T47" fmla="*/ 1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105"/>
                <a:gd name="T74" fmla="*/ 31 w 31"/>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105">
                  <a:moveTo>
                    <a:pt x="24" y="96"/>
                  </a:moveTo>
                  <a:lnTo>
                    <a:pt x="31" y="98"/>
                  </a:lnTo>
                  <a:lnTo>
                    <a:pt x="25" y="89"/>
                  </a:lnTo>
                  <a:lnTo>
                    <a:pt x="19" y="78"/>
                  </a:lnTo>
                  <a:lnTo>
                    <a:pt x="15" y="65"/>
                  </a:lnTo>
                  <a:lnTo>
                    <a:pt x="12" y="53"/>
                  </a:lnTo>
                  <a:lnTo>
                    <a:pt x="12" y="40"/>
                  </a:lnTo>
                  <a:lnTo>
                    <a:pt x="13" y="27"/>
                  </a:lnTo>
                  <a:lnTo>
                    <a:pt x="16" y="15"/>
                  </a:lnTo>
                  <a:lnTo>
                    <a:pt x="24" y="4"/>
                  </a:lnTo>
                  <a:lnTo>
                    <a:pt x="12" y="0"/>
                  </a:lnTo>
                  <a:lnTo>
                    <a:pt x="4" y="13"/>
                  </a:lnTo>
                  <a:lnTo>
                    <a:pt x="1" y="27"/>
                  </a:lnTo>
                  <a:lnTo>
                    <a:pt x="0" y="40"/>
                  </a:lnTo>
                  <a:lnTo>
                    <a:pt x="0" y="53"/>
                  </a:lnTo>
                  <a:lnTo>
                    <a:pt x="3" y="67"/>
                  </a:lnTo>
                  <a:lnTo>
                    <a:pt x="7" y="80"/>
                  </a:lnTo>
                  <a:lnTo>
                    <a:pt x="13" y="91"/>
                  </a:lnTo>
                  <a:lnTo>
                    <a:pt x="19" y="103"/>
                  </a:lnTo>
                  <a:lnTo>
                    <a:pt x="27" y="105"/>
                  </a:lnTo>
                  <a:lnTo>
                    <a:pt x="19" y="103"/>
                  </a:lnTo>
                  <a:lnTo>
                    <a:pt x="22" y="105"/>
                  </a:lnTo>
                  <a:lnTo>
                    <a:pt x="27" y="105"/>
                  </a:lnTo>
                  <a:lnTo>
                    <a:pt x="24"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45" name="Freeform 1768"/>
            <p:cNvSpPr>
              <a:spLocks/>
            </p:cNvSpPr>
            <p:nvPr/>
          </p:nvSpPr>
          <p:spPr bwMode="auto">
            <a:xfrm>
              <a:off x="1009" y="2331"/>
              <a:ext cx="9" cy="5"/>
            </a:xfrm>
            <a:custGeom>
              <a:avLst/>
              <a:gdLst>
                <a:gd name="T0" fmla="*/ 0 w 28"/>
                <a:gd name="T1" fmla="*/ 0 h 11"/>
                <a:gd name="T2" fmla="*/ 0 w 28"/>
                <a:gd name="T3" fmla="*/ 0 h 11"/>
                <a:gd name="T4" fmla="*/ 0 w 28"/>
                <a:gd name="T5" fmla="*/ 0 h 11"/>
                <a:gd name="T6" fmla="*/ 0 w 28"/>
                <a:gd name="T7" fmla="*/ 0 h 11"/>
                <a:gd name="T8" fmla="*/ 0 w 28"/>
                <a:gd name="T9" fmla="*/ 0 h 11"/>
                <a:gd name="T10" fmla="*/ 0 w 28"/>
                <a:gd name="T11" fmla="*/ 0 h 11"/>
                <a:gd name="T12" fmla="*/ 0 w 28"/>
                <a:gd name="T13" fmla="*/ 0 h 11"/>
                <a:gd name="T14" fmla="*/ 0 w 28"/>
                <a:gd name="T15" fmla="*/ 0 h 11"/>
                <a:gd name="T16" fmla="*/ 0 w 28"/>
                <a:gd name="T17" fmla="*/ 0 h 11"/>
                <a:gd name="T18" fmla="*/ 0 w 28"/>
                <a:gd name="T19" fmla="*/ 0 h 11"/>
                <a:gd name="T20" fmla="*/ 0 w 28"/>
                <a:gd name="T21" fmla="*/ 0 h 11"/>
                <a:gd name="T22" fmla="*/ 0 w 28"/>
                <a:gd name="T23" fmla="*/ 0 h 11"/>
                <a:gd name="T24" fmla="*/ 0 w 28"/>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1"/>
                <a:gd name="T41" fmla="*/ 28 w 2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1">
                  <a:moveTo>
                    <a:pt x="28" y="9"/>
                  </a:moveTo>
                  <a:lnTo>
                    <a:pt x="28" y="9"/>
                  </a:lnTo>
                  <a:lnTo>
                    <a:pt x="23" y="3"/>
                  </a:lnTo>
                  <a:lnTo>
                    <a:pt x="16" y="0"/>
                  </a:lnTo>
                  <a:lnTo>
                    <a:pt x="7" y="0"/>
                  </a:lnTo>
                  <a:lnTo>
                    <a:pt x="0" y="0"/>
                  </a:lnTo>
                  <a:lnTo>
                    <a:pt x="3" y="9"/>
                  </a:lnTo>
                  <a:lnTo>
                    <a:pt x="7" y="9"/>
                  </a:lnTo>
                  <a:lnTo>
                    <a:pt x="13" y="9"/>
                  </a:lnTo>
                  <a:lnTo>
                    <a:pt x="14" y="10"/>
                  </a:lnTo>
                  <a:lnTo>
                    <a:pt x="16" y="11"/>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46" name="Freeform 1769"/>
            <p:cNvSpPr>
              <a:spLocks/>
            </p:cNvSpPr>
            <p:nvPr/>
          </p:nvSpPr>
          <p:spPr bwMode="auto">
            <a:xfrm>
              <a:off x="1013" y="2335"/>
              <a:ext cx="5" cy="24"/>
            </a:xfrm>
            <a:custGeom>
              <a:avLst/>
              <a:gdLst>
                <a:gd name="T0" fmla="*/ 0 w 16"/>
                <a:gd name="T1" fmla="*/ 1 h 47"/>
                <a:gd name="T2" fmla="*/ 0 w 16"/>
                <a:gd name="T3" fmla="*/ 1 h 47"/>
                <a:gd name="T4" fmla="*/ 0 w 16"/>
                <a:gd name="T5" fmla="*/ 1 h 47"/>
                <a:gd name="T6" fmla="*/ 0 w 16"/>
                <a:gd name="T7" fmla="*/ 1 h 47"/>
                <a:gd name="T8" fmla="*/ 0 w 16"/>
                <a:gd name="T9" fmla="*/ 1 h 47"/>
                <a:gd name="T10" fmla="*/ 0 w 16"/>
                <a:gd name="T11" fmla="*/ 1 h 47"/>
                <a:gd name="T12" fmla="*/ 0 w 16"/>
                <a:gd name="T13" fmla="*/ 1 h 47"/>
                <a:gd name="T14" fmla="*/ 0 w 16"/>
                <a:gd name="T15" fmla="*/ 1 h 47"/>
                <a:gd name="T16" fmla="*/ 0 w 16"/>
                <a:gd name="T17" fmla="*/ 1 h 47"/>
                <a:gd name="T18" fmla="*/ 0 w 16"/>
                <a:gd name="T19" fmla="*/ 0 h 47"/>
                <a:gd name="T20" fmla="*/ 0 w 16"/>
                <a:gd name="T21" fmla="*/ 1 h 47"/>
                <a:gd name="T22" fmla="*/ 0 w 16"/>
                <a:gd name="T23" fmla="*/ 1 h 47"/>
                <a:gd name="T24" fmla="*/ 0 w 16"/>
                <a:gd name="T25" fmla="*/ 1 h 47"/>
                <a:gd name="T26" fmla="*/ 0 w 16"/>
                <a:gd name="T27" fmla="*/ 1 h 47"/>
                <a:gd name="T28" fmla="*/ 0 w 16"/>
                <a:gd name="T29" fmla="*/ 1 h 47"/>
                <a:gd name="T30" fmla="*/ 0 w 16"/>
                <a:gd name="T31" fmla="*/ 1 h 47"/>
                <a:gd name="T32" fmla="*/ 0 w 16"/>
                <a:gd name="T33" fmla="*/ 1 h 47"/>
                <a:gd name="T34" fmla="*/ 0 w 16"/>
                <a:gd name="T35" fmla="*/ 1 h 47"/>
                <a:gd name="T36" fmla="*/ 0 w 16"/>
                <a:gd name="T37" fmla="*/ 1 h 47"/>
                <a:gd name="T38" fmla="*/ 0 w 16"/>
                <a:gd name="T39" fmla="*/ 1 h 47"/>
                <a:gd name="T40" fmla="*/ 0 w 16"/>
                <a:gd name="T41" fmla="*/ 1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47"/>
                <a:gd name="T65" fmla="*/ 16 w 16"/>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47">
                  <a:moveTo>
                    <a:pt x="15" y="41"/>
                  </a:moveTo>
                  <a:lnTo>
                    <a:pt x="15" y="41"/>
                  </a:lnTo>
                  <a:lnTo>
                    <a:pt x="13" y="40"/>
                  </a:lnTo>
                  <a:lnTo>
                    <a:pt x="12" y="35"/>
                  </a:lnTo>
                  <a:lnTo>
                    <a:pt x="12" y="31"/>
                  </a:lnTo>
                  <a:lnTo>
                    <a:pt x="13" y="26"/>
                  </a:lnTo>
                  <a:lnTo>
                    <a:pt x="15" y="20"/>
                  </a:lnTo>
                  <a:lnTo>
                    <a:pt x="16" y="13"/>
                  </a:lnTo>
                  <a:lnTo>
                    <a:pt x="16" y="6"/>
                  </a:lnTo>
                  <a:lnTo>
                    <a:pt x="15" y="0"/>
                  </a:lnTo>
                  <a:lnTo>
                    <a:pt x="3" y="2"/>
                  </a:lnTo>
                  <a:lnTo>
                    <a:pt x="4" y="6"/>
                  </a:lnTo>
                  <a:lnTo>
                    <a:pt x="4" y="13"/>
                  </a:lnTo>
                  <a:lnTo>
                    <a:pt x="3" y="18"/>
                  </a:lnTo>
                  <a:lnTo>
                    <a:pt x="1" y="24"/>
                  </a:lnTo>
                  <a:lnTo>
                    <a:pt x="0" y="31"/>
                  </a:lnTo>
                  <a:lnTo>
                    <a:pt x="0" y="35"/>
                  </a:lnTo>
                  <a:lnTo>
                    <a:pt x="1" y="42"/>
                  </a:lnTo>
                  <a:lnTo>
                    <a:pt x="6" y="47"/>
                  </a:lnTo>
                  <a:lnTo>
                    <a:pt x="1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47" name="Freeform 1770"/>
            <p:cNvSpPr>
              <a:spLocks/>
            </p:cNvSpPr>
            <p:nvPr/>
          </p:nvSpPr>
          <p:spPr bwMode="auto">
            <a:xfrm>
              <a:off x="1015" y="2355"/>
              <a:ext cx="47" cy="99"/>
            </a:xfrm>
            <a:custGeom>
              <a:avLst/>
              <a:gdLst>
                <a:gd name="T0" fmla="*/ 0 w 142"/>
                <a:gd name="T1" fmla="*/ 1 h 196"/>
                <a:gd name="T2" fmla="*/ 0 w 142"/>
                <a:gd name="T3" fmla="*/ 1 h 196"/>
                <a:gd name="T4" fmla="*/ 0 w 142"/>
                <a:gd name="T5" fmla="*/ 1 h 196"/>
                <a:gd name="T6" fmla="*/ 0 w 142"/>
                <a:gd name="T7" fmla="*/ 1 h 196"/>
                <a:gd name="T8" fmla="*/ 0 w 142"/>
                <a:gd name="T9" fmla="*/ 1 h 196"/>
                <a:gd name="T10" fmla="*/ 0 w 142"/>
                <a:gd name="T11" fmla="*/ 1 h 196"/>
                <a:gd name="T12" fmla="*/ 0 w 142"/>
                <a:gd name="T13" fmla="*/ 1 h 196"/>
                <a:gd name="T14" fmla="*/ 0 w 142"/>
                <a:gd name="T15" fmla="*/ 1 h 196"/>
                <a:gd name="T16" fmla="*/ 0 w 142"/>
                <a:gd name="T17" fmla="*/ 1 h 196"/>
                <a:gd name="T18" fmla="*/ 0 w 142"/>
                <a:gd name="T19" fmla="*/ 1 h 196"/>
                <a:gd name="T20" fmla="*/ 0 w 142"/>
                <a:gd name="T21" fmla="*/ 1 h 196"/>
                <a:gd name="T22" fmla="*/ 0 w 142"/>
                <a:gd name="T23" fmla="*/ 1 h 196"/>
                <a:gd name="T24" fmla="*/ 0 w 142"/>
                <a:gd name="T25" fmla="*/ 1 h 196"/>
                <a:gd name="T26" fmla="*/ 0 w 142"/>
                <a:gd name="T27" fmla="*/ 1 h 196"/>
                <a:gd name="T28" fmla="*/ 0 w 142"/>
                <a:gd name="T29" fmla="*/ 1 h 196"/>
                <a:gd name="T30" fmla="*/ 0 w 142"/>
                <a:gd name="T31" fmla="*/ 1 h 196"/>
                <a:gd name="T32" fmla="*/ 0 w 142"/>
                <a:gd name="T33" fmla="*/ 0 h 196"/>
                <a:gd name="T34" fmla="*/ 0 w 142"/>
                <a:gd name="T35" fmla="*/ 1 h 196"/>
                <a:gd name="T36" fmla="*/ 0 w 142"/>
                <a:gd name="T37" fmla="*/ 1 h 196"/>
                <a:gd name="T38" fmla="*/ 0 w 142"/>
                <a:gd name="T39" fmla="*/ 1 h 196"/>
                <a:gd name="T40" fmla="*/ 0 w 142"/>
                <a:gd name="T41" fmla="*/ 1 h 196"/>
                <a:gd name="T42" fmla="*/ 0 w 142"/>
                <a:gd name="T43" fmla="*/ 1 h 196"/>
                <a:gd name="T44" fmla="*/ 0 w 142"/>
                <a:gd name="T45" fmla="*/ 1 h 196"/>
                <a:gd name="T46" fmla="*/ 0 w 142"/>
                <a:gd name="T47" fmla="*/ 1 h 196"/>
                <a:gd name="T48" fmla="*/ 0 w 142"/>
                <a:gd name="T49" fmla="*/ 1 h 196"/>
                <a:gd name="T50" fmla="*/ 0 w 142"/>
                <a:gd name="T51" fmla="*/ 1 h 196"/>
                <a:gd name="T52" fmla="*/ 0 w 142"/>
                <a:gd name="T53" fmla="*/ 1 h 196"/>
                <a:gd name="T54" fmla="*/ 0 w 142"/>
                <a:gd name="T55" fmla="*/ 1 h 196"/>
                <a:gd name="T56" fmla="*/ 0 w 142"/>
                <a:gd name="T57" fmla="*/ 1 h 196"/>
                <a:gd name="T58" fmla="*/ 0 w 142"/>
                <a:gd name="T59" fmla="*/ 1 h 196"/>
                <a:gd name="T60" fmla="*/ 0 w 142"/>
                <a:gd name="T61" fmla="*/ 1 h 196"/>
                <a:gd name="T62" fmla="*/ 0 w 142"/>
                <a:gd name="T63" fmla="*/ 1 h 196"/>
                <a:gd name="T64" fmla="*/ 0 w 142"/>
                <a:gd name="T65" fmla="*/ 1 h 196"/>
                <a:gd name="T66" fmla="*/ 0 w 142"/>
                <a:gd name="T67" fmla="*/ 1 h 196"/>
                <a:gd name="T68" fmla="*/ 0 w 142"/>
                <a:gd name="T69" fmla="*/ 1 h 1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2"/>
                <a:gd name="T106" fmla="*/ 0 h 196"/>
                <a:gd name="T107" fmla="*/ 142 w 142"/>
                <a:gd name="T108" fmla="*/ 196 h 1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2" h="196">
                  <a:moveTo>
                    <a:pt x="142" y="194"/>
                  </a:moveTo>
                  <a:lnTo>
                    <a:pt x="139" y="181"/>
                  </a:lnTo>
                  <a:lnTo>
                    <a:pt x="135" y="169"/>
                  </a:lnTo>
                  <a:lnTo>
                    <a:pt x="129" y="156"/>
                  </a:lnTo>
                  <a:lnTo>
                    <a:pt x="124" y="143"/>
                  </a:lnTo>
                  <a:lnTo>
                    <a:pt x="117" y="130"/>
                  </a:lnTo>
                  <a:lnTo>
                    <a:pt x="111" y="118"/>
                  </a:lnTo>
                  <a:lnTo>
                    <a:pt x="103" y="103"/>
                  </a:lnTo>
                  <a:lnTo>
                    <a:pt x="94" y="92"/>
                  </a:lnTo>
                  <a:lnTo>
                    <a:pt x="87" y="79"/>
                  </a:lnTo>
                  <a:lnTo>
                    <a:pt x="75" y="67"/>
                  </a:lnTo>
                  <a:lnTo>
                    <a:pt x="66" y="55"/>
                  </a:lnTo>
                  <a:lnTo>
                    <a:pt x="55" y="43"/>
                  </a:lnTo>
                  <a:lnTo>
                    <a:pt x="45" y="32"/>
                  </a:lnTo>
                  <a:lnTo>
                    <a:pt x="33" y="21"/>
                  </a:lnTo>
                  <a:lnTo>
                    <a:pt x="21" y="10"/>
                  </a:lnTo>
                  <a:lnTo>
                    <a:pt x="9" y="0"/>
                  </a:lnTo>
                  <a:lnTo>
                    <a:pt x="0" y="6"/>
                  </a:lnTo>
                  <a:lnTo>
                    <a:pt x="12" y="16"/>
                  </a:lnTo>
                  <a:lnTo>
                    <a:pt x="24" y="26"/>
                  </a:lnTo>
                  <a:lnTo>
                    <a:pt x="36" y="37"/>
                  </a:lnTo>
                  <a:lnTo>
                    <a:pt x="46" y="47"/>
                  </a:lnTo>
                  <a:lnTo>
                    <a:pt x="57" y="59"/>
                  </a:lnTo>
                  <a:lnTo>
                    <a:pt x="66" y="71"/>
                  </a:lnTo>
                  <a:lnTo>
                    <a:pt x="75" y="83"/>
                  </a:lnTo>
                  <a:lnTo>
                    <a:pt x="82" y="96"/>
                  </a:lnTo>
                  <a:lnTo>
                    <a:pt x="91" y="108"/>
                  </a:lnTo>
                  <a:lnTo>
                    <a:pt x="99" y="120"/>
                  </a:lnTo>
                  <a:lnTo>
                    <a:pt x="105" y="133"/>
                  </a:lnTo>
                  <a:lnTo>
                    <a:pt x="112" y="146"/>
                  </a:lnTo>
                  <a:lnTo>
                    <a:pt x="117" y="159"/>
                  </a:lnTo>
                  <a:lnTo>
                    <a:pt x="123" y="172"/>
                  </a:lnTo>
                  <a:lnTo>
                    <a:pt x="127" y="183"/>
                  </a:lnTo>
                  <a:lnTo>
                    <a:pt x="130" y="196"/>
                  </a:lnTo>
                  <a:lnTo>
                    <a:pt x="142"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48" name="Freeform 1771"/>
            <p:cNvSpPr>
              <a:spLocks/>
            </p:cNvSpPr>
            <p:nvPr/>
          </p:nvSpPr>
          <p:spPr bwMode="auto">
            <a:xfrm>
              <a:off x="1058" y="2453"/>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2"/>
                  </a:moveTo>
                  <a:lnTo>
                    <a:pt x="3" y="5"/>
                  </a:lnTo>
                  <a:lnTo>
                    <a:pt x="8" y="6"/>
                  </a:lnTo>
                  <a:lnTo>
                    <a:pt x="11" y="3"/>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49" name="Freeform 1772"/>
            <p:cNvSpPr>
              <a:spLocks/>
            </p:cNvSpPr>
            <p:nvPr/>
          </p:nvSpPr>
          <p:spPr bwMode="auto">
            <a:xfrm>
              <a:off x="1007" y="2262"/>
              <a:ext cx="14" cy="13"/>
            </a:xfrm>
            <a:custGeom>
              <a:avLst/>
              <a:gdLst>
                <a:gd name="T0" fmla="*/ 0 w 42"/>
                <a:gd name="T1" fmla="*/ 1 h 26"/>
                <a:gd name="T2" fmla="*/ 0 w 42"/>
                <a:gd name="T3" fmla="*/ 1 h 26"/>
                <a:gd name="T4" fmla="*/ 0 w 42"/>
                <a:gd name="T5" fmla="*/ 1 h 26"/>
                <a:gd name="T6" fmla="*/ 0 w 42"/>
                <a:gd name="T7" fmla="*/ 1 h 26"/>
                <a:gd name="T8" fmla="*/ 0 w 42"/>
                <a:gd name="T9" fmla="*/ 1 h 26"/>
                <a:gd name="T10" fmla="*/ 0 w 42"/>
                <a:gd name="T11" fmla="*/ 0 h 26"/>
                <a:gd name="T12" fmla="*/ 0 60000 65536"/>
                <a:gd name="T13" fmla="*/ 0 60000 65536"/>
                <a:gd name="T14" fmla="*/ 0 60000 65536"/>
                <a:gd name="T15" fmla="*/ 0 60000 65536"/>
                <a:gd name="T16" fmla="*/ 0 60000 65536"/>
                <a:gd name="T17" fmla="*/ 0 60000 65536"/>
                <a:gd name="T18" fmla="*/ 0 w 42"/>
                <a:gd name="T19" fmla="*/ 0 h 26"/>
                <a:gd name="T20" fmla="*/ 42 w 4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2" h="26">
                  <a:moveTo>
                    <a:pt x="0" y="26"/>
                  </a:moveTo>
                  <a:lnTo>
                    <a:pt x="0" y="26"/>
                  </a:lnTo>
                  <a:lnTo>
                    <a:pt x="13" y="24"/>
                  </a:lnTo>
                  <a:lnTo>
                    <a:pt x="25" y="17"/>
                  </a:lnTo>
                  <a:lnTo>
                    <a:pt x="36" y="10"/>
                  </a:lnTo>
                  <a:lnTo>
                    <a:pt x="42"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0" name="Freeform 1773"/>
            <p:cNvSpPr>
              <a:spLocks/>
            </p:cNvSpPr>
            <p:nvPr/>
          </p:nvSpPr>
          <p:spPr bwMode="auto">
            <a:xfrm>
              <a:off x="1005" y="2262"/>
              <a:ext cx="10" cy="6"/>
            </a:xfrm>
            <a:custGeom>
              <a:avLst/>
              <a:gdLst>
                <a:gd name="T0" fmla="*/ 0 w 31"/>
                <a:gd name="T1" fmla="*/ 1 h 12"/>
                <a:gd name="T2" fmla="*/ 0 w 31"/>
                <a:gd name="T3" fmla="*/ 1 h 12"/>
                <a:gd name="T4" fmla="*/ 0 w 31"/>
                <a:gd name="T5" fmla="*/ 1 h 12"/>
                <a:gd name="T6" fmla="*/ 0 w 31"/>
                <a:gd name="T7" fmla="*/ 1 h 12"/>
                <a:gd name="T8" fmla="*/ 0 w 31"/>
                <a:gd name="T9" fmla="*/ 1 h 12"/>
                <a:gd name="T10" fmla="*/ 0 w 31"/>
                <a:gd name="T11" fmla="*/ 0 h 12"/>
                <a:gd name="T12" fmla="*/ 0 60000 65536"/>
                <a:gd name="T13" fmla="*/ 0 60000 65536"/>
                <a:gd name="T14" fmla="*/ 0 60000 65536"/>
                <a:gd name="T15" fmla="*/ 0 60000 65536"/>
                <a:gd name="T16" fmla="*/ 0 60000 65536"/>
                <a:gd name="T17" fmla="*/ 0 60000 65536"/>
                <a:gd name="T18" fmla="*/ 0 w 31"/>
                <a:gd name="T19" fmla="*/ 0 h 12"/>
                <a:gd name="T20" fmla="*/ 31 w 3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1" h="12">
                  <a:moveTo>
                    <a:pt x="0" y="12"/>
                  </a:moveTo>
                  <a:lnTo>
                    <a:pt x="0" y="12"/>
                  </a:lnTo>
                  <a:lnTo>
                    <a:pt x="8" y="10"/>
                  </a:lnTo>
                  <a:lnTo>
                    <a:pt x="15" y="7"/>
                  </a:lnTo>
                  <a:lnTo>
                    <a:pt x="22" y="4"/>
                  </a:lnTo>
                  <a:lnTo>
                    <a:pt x="31"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 name="Freeform 1774"/>
            <p:cNvSpPr>
              <a:spLocks/>
            </p:cNvSpPr>
            <p:nvPr/>
          </p:nvSpPr>
          <p:spPr bwMode="auto">
            <a:xfrm>
              <a:off x="1066" y="2183"/>
              <a:ext cx="7" cy="14"/>
            </a:xfrm>
            <a:custGeom>
              <a:avLst/>
              <a:gdLst>
                <a:gd name="T0" fmla="*/ 0 w 21"/>
                <a:gd name="T1" fmla="*/ 1 h 28"/>
                <a:gd name="T2" fmla="*/ 0 w 21"/>
                <a:gd name="T3" fmla="*/ 1 h 28"/>
                <a:gd name="T4" fmla="*/ 0 w 21"/>
                <a:gd name="T5" fmla="*/ 1 h 28"/>
                <a:gd name="T6" fmla="*/ 0 w 21"/>
                <a:gd name="T7" fmla="*/ 1 h 28"/>
                <a:gd name="T8" fmla="*/ 0 w 21"/>
                <a:gd name="T9" fmla="*/ 1 h 28"/>
                <a:gd name="T10" fmla="*/ 0 w 21"/>
                <a:gd name="T11" fmla="*/ 1 h 28"/>
                <a:gd name="T12" fmla="*/ 0 w 21"/>
                <a:gd name="T13" fmla="*/ 1 h 28"/>
                <a:gd name="T14" fmla="*/ 0 w 21"/>
                <a:gd name="T15" fmla="*/ 1 h 28"/>
                <a:gd name="T16" fmla="*/ 0 w 21"/>
                <a:gd name="T17" fmla="*/ 1 h 28"/>
                <a:gd name="T18" fmla="*/ 0 w 21"/>
                <a:gd name="T19" fmla="*/ 1 h 28"/>
                <a:gd name="T20" fmla="*/ 0 w 21"/>
                <a:gd name="T21" fmla="*/ 1 h 28"/>
                <a:gd name="T22" fmla="*/ 0 w 21"/>
                <a:gd name="T23" fmla="*/ 1 h 28"/>
                <a:gd name="T24" fmla="*/ 0 w 21"/>
                <a:gd name="T25" fmla="*/ 1 h 28"/>
                <a:gd name="T26" fmla="*/ 0 w 21"/>
                <a:gd name="T27" fmla="*/ 1 h 28"/>
                <a:gd name="T28" fmla="*/ 0 w 21"/>
                <a:gd name="T29" fmla="*/ 1 h 28"/>
                <a:gd name="T30" fmla="*/ 0 w 21"/>
                <a:gd name="T31" fmla="*/ 1 h 28"/>
                <a:gd name="T32" fmla="*/ 0 w 21"/>
                <a:gd name="T33" fmla="*/ 1 h 28"/>
                <a:gd name="T34" fmla="*/ 0 w 21"/>
                <a:gd name="T35" fmla="*/ 1 h 28"/>
                <a:gd name="T36" fmla="*/ 0 w 21"/>
                <a:gd name="T37" fmla="*/ 1 h 28"/>
                <a:gd name="T38" fmla="*/ 0 w 21"/>
                <a:gd name="T39" fmla="*/ 1 h 28"/>
                <a:gd name="T40" fmla="*/ 0 w 21"/>
                <a:gd name="T41" fmla="*/ 1 h 28"/>
                <a:gd name="T42" fmla="*/ 0 w 21"/>
                <a:gd name="T43" fmla="*/ 1 h 28"/>
                <a:gd name="T44" fmla="*/ 0 w 21"/>
                <a:gd name="T45" fmla="*/ 1 h 28"/>
                <a:gd name="T46" fmla="*/ 0 w 21"/>
                <a:gd name="T47" fmla="*/ 1 h 28"/>
                <a:gd name="T48" fmla="*/ 0 w 21"/>
                <a:gd name="T49" fmla="*/ 1 h 28"/>
                <a:gd name="T50" fmla="*/ 0 w 21"/>
                <a:gd name="T51" fmla="*/ 1 h 28"/>
                <a:gd name="T52" fmla="*/ 0 w 21"/>
                <a:gd name="T53" fmla="*/ 1 h 28"/>
                <a:gd name="T54" fmla="*/ 0 w 21"/>
                <a:gd name="T55" fmla="*/ 1 h 28"/>
                <a:gd name="T56" fmla="*/ 0 w 21"/>
                <a:gd name="T57" fmla="*/ 1 h 28"/>
                <a:gd name="T58" fmla="*/ 0 w 21"/>
                <a:gd name="T59" fmla="*/ 1 h 28"/>
                <a:gd name="T60" fmla="*/ 0 w 21"/>
                <a:gd name="T61" fmla="*/ 0 h 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
                <a:gd name="T94" fmla="*/ 0 h 28"/>
                <a:gd name="T95" fmla="*/ 21 w 21"/>
                <a:gd name="T96" fmla="*/ 28 h 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 h="28">
                  <a:moveTo>
                    <a:pt x="0" y="20"/>
                  </a:moveTo>
                  <a:lnTo>
                    <a:pt x="0" y="20"/>
                  </a:lnTo>
                  <a:lnTo>
                    <a:pt x="2" y="20"/>
                  </a:lnTo>
                  <a:lnTo>
                    <a:pt x="3" y="18"/>
                  </a:lnTo>
                  <a:lnTo>
                    <a:pt x="5" y="18"/>
                  </a:lnTo>
                  <a:lnTo>
                    <a:pt x="8" y="20"/>
                  </a:lnTo>
                  <a:lnTo>
                    <a:pt x="8" y="23"/>
                  </a:lnTo>
                  <a:lnTo>
                    <a:pt x="6" y="25"/>
                  </a:lnTo>
                  <a:lnTo>
                    <a:pt x="8" y="27"/>
                  </a:lnTo>
                  <a:lnTo>
                    <a:pt x="11" y="28"/>
                  </a:lnTo>
                  <a:lnTo>
                    <a:pt x="14" y="28"/>
                  </a:lnTo>
                  <a:lnTo>
                    <a:pt x="17" y="27"/>
                  </a:lnTo>
                  <a:lnTo>
                    <a:pt x="20" y="25"/>
                  </a:lnTo>
                  <a:lnTo>
                    <a:pt x="21" y="24"/>
                  </a:lnTo>
                  <a:lnTo>
                    <a:pt x="21" y="22"/>
                  </a:lnTo>
                  <a:lnTo>
                    <a:pt x="21" y="21"/>
                  </a:lnTo>
                  <a:lnTo>
                    <a:pt x="20" y="20"/>
                  </a:lnTo>
                  <a:lnTo>
                    <a:pt x="14" y="16"/>
                  </a:lnTo>
                  <a:lnTo>
                    <a:pt x="12" y="12"/>
                  </a:lnTo>
                  <a:lnTo>
                    <a:pt x="11" y="8"/>
                  </a:lnTo>
                  <a:lnTo>
                    <a:pt x="11" y="3"/>
                  </a:lnTo>
                  <a:lnTo>
                    <a:pt x="11" y="2"/>
                  </a:lnTo>
                  <a:lnTo>
                    <a:pt x="9" y="1"/>
                  </a:lnTo>
                  <a:lnTo>
                    <a:pt x="8" y="1"/>
                  </a:lnTo>
                  <a:lnTo>
                    <a:pt x="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 name="Freeform 1775"/>
            <p:cNvSpPr>
              <a:spLocks/>
            </p:cNvSpPr>
            <p:nvPr/>
          </p:nvSpPr>
          <p:spPr bwMode="auto">
            <a:xfrm>
              <a:off x="1068" y="2178"/>
              <a:ext cx="6" cy="9"/>
            </a:xfrm>
            <a:custGeom>
              <a:avLst/>
              <a:gdLst>
                <a:gd name="T0" fmla="*/ 0 w 18"/>
                <a:gd name="T1" fmla="*/ 0 h 18"/>
                <a:gd name="T2" fmla="*/ 0 w 18"/>
                <a:gd name="T3" fmla="*/ 0 h 18"/>
                <a:gd name="T4" fmla="*/ 0 w 18"/>
                <a:gd name="T5" fmla="*/ 1 h 18"/>
                <a:gd name="T6" fmla="*/ 0 w 18"/>
                <a:gd name="T7" fmla="*/ 1 h 18"/>
                <a:gd name="T8" fmla="*/ 0 w 18"/>
                <a:gd name="T9" fmla="*/ 1 h 18"/>
                <a:gd name="T10" fmla="*/ 0 w 18"/>
                <a:gd name="T11" fmla="*/ 1 h 18"/>
                <a:gd name="T12" fmla="*/ 0 60000 65536"/>
                <a:gd name="T13" fmla="*/ 0 60000 65536"/>
                <a:gd name="T14" fmla="*/ 0 60000 65536"/>
                <a:gd name="T15" fmla="*/ 0 60000 65536"/>
                <a:gd name="T16" fmla="*/ 0 60000 65536"/>
                <a:gd name="T17" fmla="*/ 0 60000 65536"/>
                <a:gd name="T18" fmla="*/ 0 w 18"/>
                <a:gd name="T19" fmla="*/ 0 h 18"/>
                <a:gd name="T20" fmla="*/ 18 w 1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8" h="18">
                  <a:moveTo>
                    <a:pt x="0" y="0"/>
                  </a:moveTo>
                  <a:lnTo>
                    <a:pt x="0" y="0"/>
                  </a:lnTo>
                  <a:lnTo>
                    <a:pt x="7" y="3"/>
                  </a:lnTo>
                  <a:lnTo>
                    <a:pt x="12" y="7"/>
                  </a:lnTo>
                  <a:lnTo>
                    <a:pt x="15" y="12"/>
                  </a:lnTo>
                  <a:lnTo>
                    <a:pt x="18" y="1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 name="Freeform 1776"/>
            <p:cNvSpPr>
              <a:spLocks/>
            </p:cNvSpPr>
            <p:nvPr/>
          </p:nvSpPr>
          <p:spPr bwMode="auto">
            <a:xfrm>
              <a:off x="1036" y="2453"/>
              <a:ext cx="65" cy="58"/>
            </a:xfrm>
            <a:custGeom>
              <a:avLst/>
              <a:gdLst>
                <a:gd name="T0" fmla="*/ 0 w 194"/>
                <a:gd name="T1" fmla="*/ 0 h 117"/>
                <a:gd name="T2" fmla="*/ 0 w 194"/>
                <a:gd name="T3" fmla="*/ 0 h 117"/>
                <a:gd name="T4" fmla="*/ 0 w 194"/>
                <a:gd name="T5" fmla="*/ 0 h 117"/>
                <a:gd name="T6" fmla="*/ 0 w 194"/>
                <a:gd name="T7" fmla="*/ 0 h 117"/>
                <a:gd name="T8" fmla="*/ 0 w 194"/>
                <a:gd name="T9" fmla="*/ 0 h 117"/>
                <a:gd name="T10" fmla="*/ 0 w 194"/>
                <a:gd name="T11" fmla="*/ 0 h 117"/>
                <a:gd name="T12" fmla="*/ 0 w 194"/>
                <a:gd name="T13" fmla="*/ 0 h 117"/>
                <a:gd name="T14" fmla="*/ 0 w 194"/>
                <a:gd name="T15" fmla="*/ 0 h 117"/>
                <a:gd name="T16" fmla="*/ 0 w 194"/>
                <a:gd name="T17" fmla="*/ 0 h 117"/>
                <a:gd name="T18" fmla="*/ 0 w 194"/>
                <a:gd name="T19" fmla="*/ 0 h 117"/>
                <a:gd name="T20" fmla="*/ 0 w 194"/>
                <a:gd name="T21" fmla="*/ 0 h 117"/>
                <a:gd name="T22" fmla="*/ 0 w 194"/>
                <a:gd name="T23" fmla="*/ 0 h 117"/>
                <a:gd name="T24" fmla="*/ 0 w 194"/>
                <a:gd name="T25" fmla="*/ 0 h 117"/>
                <a:gd name="T26" fmla="*/ 0 w 194"/>
                <a:gd name="T27" fmla="*/ 0 h 117"/>
                <a:gd name="T28" fmla="*/ 0 w 194"/>
                <a:gd name="T29" fmla="*/ 0 h 117"/>
                <a:gd name="T30" fmla="*/ 0 w 194"/>
                <a:gd name="T31" fmla="*/ 0 h 117"/>
                <a:gd name="T32" fmla="*/ 0 w 194"/>
                <a:gd name="T33" fmla="*/ 0 h 117"/>
                <a:gd name="T34" fmla="*/ 0 w 194"/>
                <a:gd name="T35" fmla="*/ 0 h 117"/>
                <a:gd name="T36" fmla="*/ 0 w 194"/>
                <a:gd name="T37" fmla="*/ 0 h 117"/>
                <a:gd name="T38" fmla="*/ 0 w 194"/>
                <a:gd name="T39" fmla="*/ 0 h 117"/>
                <a:gd name="T40" fmla="*/ 0 w 194"/>
                <a:gd name="T41" fmla="*/ 0 h 117"/>
                <a:gd name="T42" fmla="*/ 0 w 194"/>
                <a:gd name="T43" fmla="*/ 0 h 117"/>
                <a:gd name="T44" fmla="*/ 0 w 194"/>
                <a:gd name="T45" fmla="*/ 0 h 117"/>
                <a:gd name="T46" fmla="*/ 0 w 194"/>
                <a:gd name="T47" fmla="*/ 0 h 117"/>
                <a:gd name="T48" fmla="*/ 0 w 194"/>
                <a:gd name="T49" fmla="*/ 0 h 117"/>
                <a:gd name="T50" fmla="*/ 0 w 194"/>
                <a:gd name="T51" fmla="*/ 0 h 117"/>
                <a:gd name="T52" fmla="*/ 0 w 194"/>
                <a:gd name="T53" fmla="*/ 0 h 117"/>
                <a:gd name="T54" fmla="*/ 0 w 194"/>
                <a:gd name="T55" fmla="*/ 0 h 117"/>
                <a:gd name="T56" fmla="*/ 0 w 194"/>
                <a:gd name="T57" fmla="*/ 0 h 117"/>
                <a:gd name="T58" fmla="*/ 0 w 194"/>
                <a:gd name="T59" fmla="*/ 0 h 117"/>
                <a:gd name="T60" fmla="*/ 0 w 194"/>
                <a:gd name="T61" fmla="*/ 0 h 117"/>
                <a:gd name="T62" fmla="*/ 0 w 194"/>
                <a:gd name="T63" fmla="*/ 0 h 117"/>
                <a:gd name="T64" fmla="*/ 0 w 194"/>
                <a:gd name="T65" fmla="*/ 0 h 117"/>
                <a:gd name="T66" fmla="*/ 0 w 194"/>
                <a:gd name="T67" fmla="*/ 0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4"/>
                <a:gd name="T103" fmla="*/ 0 h 117"/>
                <a:gd name="T104" fmla="*/ 194 w 194"/>
                <a:gd name="T105" fmla="*/ 117 h 1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4" h="117">
                  <a:moveTo>
                    <a:pt x="7" y="0"/>
                  </a:moveTo>
                  <a:lnTo>
                    <a:pt x="19" y="2"/>
                  </a:lnTo>
                  <a:lnTo>
                    <a:pt x="33" y="4"/>
                  </a:lnTo>
                  <a:lnTo>
                    <a:pt x="45" y="4"/>
                  </a:lnTo>
                  <a:lnTo>
                    <a:pt x="57" y="2"/>
                  </a:lnTo>
                  <a:lnTo>
                    <a:pt x="70" y="2"/>
                  </a:lnTo>
                  <a:lnTo>
                    <a:pt x="82" y="1"/>
                  </a:lnTo>
                  <a:lnTo>
                    <a:pt x="94" y="2"/>
                  </a:lnTo>
                  <a:lnTo>
                    <a:pt x="106" y="4"/>
                  </a:lnTo>
                  <a:lnTo>
                    <a:pt x="112" y="6"/>
                  </a:lnTo>
                  <a:lnTo>
                    <a:pt x="119" y="8"/>
                  </a:lnTo>
                  <a:lnTo>
                    <a:pt x="125" y="11"/>
                  </a:lnTo>
                  <a:lnTo>
                    <a:pt x="131" y="15"/>
                  </a:lnTo>
                  <a:lnTo>
                    <a:pt x="136" y="21"/>
                  </a:lnTo>
                  <a:lnTo>
                    <a:pt x="140" y="25"/>
                  </a:lnTo>
                  <a:lnTo>
                    <a:pt x="145" y="31"/>
                  </a:lnTo>
                  <a:lnTo>
                    <a:pt x="148" y="36"/>
                  </a:lnTo>
                  <a:lnTo>
                    <a:pt x="152" y="47"/>
                  </a:lnTo>
                  <a:lnTo>
                    <a:pt x="158" y="56"/>
                  </a:lnTo>
                  <a:lnTo>
                    <a:pt x="163" y="67"/>
                  </a:lnTo>
                  <a:lnTo>
                    <a:pt x="169" y="77"/>
                  </a:lnTo>
                  <a:lnTo>
                    <a:pt x="173" y="88"/>
                  </a:lnTo>
                  <a:lnTo>
                    <a:pt x="181" y="98"/>
                  </a:lnTo>
                  <a:lnTo>
                    <a:pt x="187" y="107"/>
                  </a:lnTo>
                  <a:lnTo>
                    <a:pt x="194" y="117"/>
                  </a:lnTo>
                  <a:lnTo>
                    <a:pt x="170" y="116"/>
                  </a:lnTo>
                  <a:lnTo>
                    <a:pt x="145" y="114"/>
                  </a:lnTo>
                  <a:lnTo>
                    <a:pt x="121" y="112"/>
                  </a:lnTo>
                  <a:lnTo>
                    <a:pt x="97" y="109"/>
                  </a:lnTo>
                  <a:lnTo>
                    <a:pt x="72" y="107"/>
                  </a:lnTo>
                  <a:lnTo>
                    <a:pt x="48" y="105"/>
                  </a:lnTo>
                  <a:lnTo>
                    <a:pt x="24" y="103"/>
                  </a:lnTo>
                  <a:lnTo>
                    <a:pt x="0" y="101"/>
                  </a:lnTo>
                  <a:lnTo>
                    <a:pt x="7" y="0"/>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4" name="Freeform 1777"/>
            <p:cNvSpPr>
              <a:spLocks/>
            </p:cNvSpPr>
            <p:nvPr/>
          </p:nvSpPr>
          <p:spPr bwMode="auto">
            <a:xfrm>
              <a:off x="1038" y="2451"/>
              <a:ext cx="34" cy="6"/>
            </a:xfrm>
            <a:custGeom>
              <a:avLst/>
              <a:gdLst>
                <a:gd name="T0" fmla="*/ 0 w 101"/>
                <a:gd name="T1" fmla="*/ 1 h 12"/>
                <a:gd name="T2" fmla="*/ 0 w 101"/>
                <a:gd name="T3" fmla="*/ 1 h 12"/>
                <a:gd name="T4" fmla="*/ 0 w 101"/>
                <a:gd name="T5" fmla="*/ 1 h 12"/>
                <a:gd name="T6" fmla="*/ 0 w 101"/>
                <a:gd name="T7" fmla="*/ 1 h 12"/>
                <a:gd name="T8" fmla="*/ 0 w 101"/>
                <a:gd name="T9" fmla="*/ 1 h 12"/>
                <a:gd name="T10" fmla="*/ 0 w 101"/>
                <a:gd name="T11" fmla="*/ 1 h 12"/>
                <a:gd name="T12" fmla="*/ 0 w 101"/>
                <a:gd name="T13" fmla="*/ 1 h 12"/>
                <a:gd name="T14" fmla="*/ 0 w 101"/>
                <a:gd name="T15" fmla="*/ 1 h 12"/>
                <a:gd name="T16" fmla="*/ 0 w 101"/>
                <a:gd name="T17" fmla="*/ 1 h 12"/>
                <a:gd name="T18" fmla="*/ 0 w 101"/>
                <a:gd name="T19" fmla="*/ 0 h 12"/>
                <a:gd name="T20" fmla="*/ 0 w 101"/>
                <a:gd name="T21" fmla="*/ 1 h 12"/>
                <a:gd name="T22" fmla="*/ 0 w 101"/>
                <a:gd name="T23" fmla="*/ 1 h 12"/>
                <a:gd name="T24" fmla="*/ 0 w 101"/>
                <a:gd name="T25" fmla="*/ 1 h 12"/>
                <a:gd name="T26" fmla="*/ 0 w 101"/>
                <a:gd name="T27" fmla="*/ 1 h 12"/>
                <a:gd name="T28" fmla="*/ 0 w 101"/>
                <a:gd name="T29" fmla="*/ 1 h 12"/>
                <a:gd name="T30" fmla="*/ 0 w 101"/>
                <a:gd name="T31" fmla="*/ 1 h 12"/>
                <a:gd name="T32" fmla="*/ 0 w 101"/>
                <a:gd name="T33" fmla="*/ 1 h 12"/>
                <a:gd name="T34" fmla="*/ 0 w 101"/>
                <a:gd name="T35" fmla="*/ 1 h 12"/>
                <a:gd name="T36" fmla="*/ 0 w 101"/>
                <a:gd name="T37" fmla="*/ 1 h 12"/>
                <a:gd name="T38" fmla="*/ 0 w 101"/>
                <a:gd name="T39" fmla="*/ 1 h 12"/>
                <a:gd name="T40" fmla="*/ 0 w 101"/>
                <a:gd name="T41" fmla="*/ 1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12"/>
                <a:gd name="T65" fmla="*/ 101 w 10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12">
                  <a:moveTo>
                    <a:pt x="101" y="3"/>
                  </a:moveTo>
                  <a:lnTo>
                    <a:pt x="101" y="3"/>
                  </a:lnTo>
                  <a:lnTo>
                    <a:pt x="88" y="2"/>
                  </a:lnTo>
                  <a:lnTo>
                    <a:pt x="76" y="1"/>
                  </a:lnTo>
                  <a:lnTo>
                    <a:pt x="64" y="2"/>
                  </a:lnTo>
                  <a:lnTo>
                    <a:pt x="51" y="2"/>
                  </a:lnTo>
                  <a:lnTo>
                    <a:pt x="39" y="3"/>
                  </a:lnTo>
                  <a:lnTo>
                    <a:pt x="27" y="3"/>
                  </a:lnTo>
                  <a:lnTo>
                    <a:pt x="15" y="2"/>
                  </a:lnTo>
                  <a:lnTo>
                    <a:pt x="3" y="0"/>
                  </a:lnTo>
                  <a:lnTo>
                    <a:pt x="0" y="9"/>
                  </a:lnTo>
                  <a:lnTo>
                    <a:pt x="12" y="11"/>
                  </a:lnTo>
                  <a:lnTo>
                    <a:pt x="27" y="12"/>
                  </a:lnTo>
                  <a:lnTo>
                    <a:pt x="39" y="12"/>
                  </a:lnTo>
                  <a:lnTo>
                    <a:pt x="51" y="11"/>
                  </a:lnTo>
                  <a:lnTo>
                    <a:pt x="64" y="11"/>
                  </a:lnTo>
                  <a:lnTo>
                    <a:pt x="76" y="10"/>
                  </a:lnTo>
                  <a:lnTo>
                    <a:pt x="88" y="11"/>
                  </a:lnTo>
                  <a:lnTo>
                    <a:pt x="98" y="12"/>
                  </a:lnTo>
                  <a:lnTo>
                    <a:pt x="10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5" name="Freeform 1778"/>
            <p:cNvSpPr>
              <a:spLocks/>
            </p:cNvSpPr>
            <p:nvPr/>
          </p:nvSpPr>
          <p:spPr bwMode="auto">
            <a:xfrm>
              <a:off x="1071" y="2453"/>
              <a:ext cx="16" cy="19"/>
            </a:xfrm>
            <a:custGeom>
              <a:avLst/>
              <a:gdLst>
                <a:gd name="T0" fmla="*/ 0 w 50"/>
                <a:gd name="T1" fmla="*/ 1 h 38"/>
                <a:gd name="T2" fmla="*/ 0 w 50"/>
                <a:gd name="T3" fmla="*/ 1 h 38"/>
                <a:gd name="T4" fmla="*/ 0 w 50"/>
                <a:gd name="T5" fmla="*/ 1 h 38"/>
                <a:gd name="T6" fmla="*/ 0 w 50"/>
                <a:gd name="T7" fmla="*/ 1 h 38"/>
                <a:gd name="T8" fmla="*/ 0 w 50"/>
                <a:gd name="T9" fmla="*/ 1 h 38"/>
                <a:gd name="T10" fmla="*/ 0 w 50"/>
                <a:gd name="T11" fmla="*/ 1 h 38"/>
                <a:gd name="T12" fmla="*/ 0 w 50"/>
                <a:gd name="T13" fmla="*/ 1 h 38"/>
                <a:gd name="T14" fmla="*/ 0 w 50"/>
                <a:gd name="T15" fmla="*/ 1 h 38"/>
                <a:gd name="T16" fmla="*/ 0 w 50"/>
                <a:gd name="T17" fmla="*/ 1 h 38"/>
                <a:gd name="T18" fmla="*/ 0 w 50"/>
                <a:gd name="T19" fmla="*/ 0 h 38"/>
                <a:gd name="T20" fmla="*/ 0 w 50"/>
                <a:gd name="T21" fmla="*/ 1 h 38"/>
                <a:gd name="T22" fmla="*/ 0 w 50"/>
                <a:gd name="T23" fmla="*/ 1 h 38"/>
                <a:gd name="T24" fmla="*/ 0 w 50"/>
                <a:gd name="T25" fmla="*/ 1 h 38"/>
                <a:gd name="T26" fmla="*/ 0 w 50"/>
                <a:gd name="T27" fmla="*/ 1 h 38"/>
                <a:gd name="T28" fmla="*/ 0 w 50"/>
                <a:gd name="T29" fmla="*/ 1 h 38"/>
                <a:gd name="T30" fmla="*/ 0 w 50"/>
                <a:gd name="T31" fmla="*/ 1 h 38"/>
                <a:gd name="T32" fmla="*/ 0 w 50"/>
                <a:gd name="T33" fmla="*/ 1 h 38"/>
                <a:gd name="T34" fmla="*/ 0 w 50"/>
                <a:gd name="T35" fmla="*/ 1 h 38"/>
                <a:gd name="T36" fmla="*/ 0 w 50"/>
                <a:gd name="T37" fmla="*/ 1 h 38"/>
                <a:gd name="T38" fmla="*/ 0 w 50"/>
                <a:gd name="T39" fmla="*/ 1 h 38"/>
                <a:gd name="T40" fmla="*/ 0 w 50"/>
                <a:gd name="T41" fmla="*/ 1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38"/>
                <a:gd name="T65" fmla="*/ 50 w 50"/>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38">
                  <a:moveTo>
                    <a:pt x="50" y="36"/>
                  </a:moveTo>
                  <a:lnTo>
                    <a:pt x="50" y="36"/>
                  </a:lnTo>
                  <a:lnTo>
                    <a:pt x="47" y="29"/>
                  </a:lnTo>
                  <a:lnTo>
                    <a:pt x="41" y="24"/>
                  </a:lnTo>
                  <a:lnTo>
                    <a:pt x="36" y="20"/>
                  </a:lnTo>
                  <a:lnTo>
                    <a:pt x="32" y="14"/>
                  </a:lnTo>
                  <a:lnTo>
                    <a:pt x="26" y="9"/>
                  </a:lnTo>
                  <a:lnTo>
                    <a:pt x="18" y="6"/>
                  </a:lnTo>
                  <a:lnTo>
                    <a:pt x="11" y="2"/>
                  </a:lnTo>
                  <a:lnTo>
                    <a:pt x="3" y="0"/>
                  </a:lnTo>
                  <a:lnTo>
                    <a:pt x="0" y="9"/>
                  </a:lnTo>
                  <a:lnTo>
                    <a:pt x="5" y="11"/>
                  </a:lnTo>
                  <a:lnTo>
                    <a:pt x="12" y="12"/>
                  </a:lnTo>
                  <a:lnTo>
                    <a:pt x="17" y="15"/>
                  </a:lnTo>
                  <a:lnTo>
                    <a:pt x="23" y="19"/>
                  </a:lnTo>
                  <a:lnTo>
                    <a:pt x="27" y="24"/>
                  </a:lnTo>
                  <a:lnTo>
                    <a:pt x="32" y="28"/>
                  </a:lnTo>
                  <a:lnTo>
                    <a:pt x="35" y="34"/>
                  </a:lnTo>
                  <a:lnTo>
                    <a:pt x="38" y="38"/>
                  </a:lnTo>
                  <a:lnTo>
                    <a:pt x="5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6" name="Freeform 1779"/>
            <p:cNvSpPr>
              <a:spLocks/>
            </p:cNvSpPr>
            <p:nvPr/>
          </p:nvSpPr>
          <p:spPr bwMode="auto">
            <a:xfrm>
              <a:off x="1083" y="2470"/>
              <a:ext cx="21" cy="44"/>
            </a:xfrm>
            <a:custGeom>
              <a:avLst/>
              <a:gdLst>
                <a:gd name="T0" fmla="*/ 0 w 63"/>
                <a:gd name="T1" fmla="*/ 1 h 86"/>
                <a:gd name="T2" fmla="*/ 0 w 63"/>
                <a:gd name="T3" fmla="*/ 1 h 86"/>
                <a:gd name="T4" fmla="*/ 0 w 63"/>
                <a:gd name="T5" fmla="*/ 1 h 86"/>
                <a:gd name="T6" fmla="*/ 0 w 63"/>
                <a:gd name="T7" fmla="*/ 1 h 86"/>
                <a:gd name="T8" fmla="*/ 0 w 63"/>
                <a:gd name="T9" fmla="*/ 1 h 86"/>
                <a:gd name="T10" fmla="*/ 0 w 63"/>
                <a:gd name="T11" fmla="*/ 1 h 86"/>
                <a:gd name="T12" fmla="*/ 0 w 63"/>
                <a:gd name="T13" fmla="*/ 1 h 86"/>
                <a:gd name="T14" fmla="*/ 0 w 63"/>
                <a:gd name="T15" fmla="*/ 1 h 86"/>
                <a:gd name="T16" fmla="*/ 0 w 63"/>
                <a:gd name="T17" fmla="*/ 1 h 86"/>
                <a:gd name="T18" fmla="*/ 0 w 63"/>
                <a:gd name="T19" fmla="*/ 0 h 86"/>
                <a:gd name="T20" fmla="*/ 0 w 63"/>
                <a:gd name="T21" fmla="*/ 1 h 86"/>
                <a:gd name="T22" fmla="*/ 0 w 63"/>
                <a:gd name="T23" fmla="*/ 1 h 86"/>
                <a:gd name="T24" fmla="*/ 0 w 63"/>
                <a:gd name="T25" fmla="*/ 1 h 86"/>
                <a:gd name="T26" fmla="*/ 0 w 63"/>
                <a:gd name="T27" fmla="*/ 1 h 86"/>
                <a:gd name="T28" fmla="*/ 0 w 63"/>
                <a:gd name="T29" fmla="*/ 1 h 86"/>
                <a:gd name="T30" fmla="*/ 0 w 63"/>
                <a:gd name="T31" fmla="*/ 1 h 86"/>
                <a:gd name="T32" fmla="*/ 0 w 63"/>
                <a:gd name="T33" fmla="*/ 1 h 86"/>
                <a:gd name="T34" fmla="*/ 0 w 63"/>
                <a:gd name="T35" fmla="*/ 1 h 86"/>
                <a:gd name="T36" fmla="*/ 0 w 63"/>
                <a:gd name="T37" fmla="*/ 1 h 86"/>
                <a:gd name="T38" fmla="*/ 0 w 63"/>
                <a:gd name="T39" fmla="*/ 1 h 86"/>
                <a:gd name="T40" fmla="*/ 0 w 63"/>
                <a:gd name="T41" fmla="*/ 1 h 86"/>
                <a:gd name="T42" fmla="*/ 0 w 63"/>
                <a:gd name="T43" fmla="*/ 1 h 86"/>
                <a:gd name="T44" fmla="*/ 0 w 63"/>
                <a:gd name="T45" fmla="*/ 1 h 86"/>
                <a:gd name="T46" fmla="*/ 0 w 63"/>
                <a:gd name="T47" fmla="*/ 1 h 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
                <a:gd name="T73" fmla="*/ 0 h 86"/>
                <a:gd name="T74" fmla="*/ 63 w 63"/>
                <a:gd name="T75" fmla="*/ 86 h 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 h="86">
                  <a:moveTo>
                    <a:pt x="52" y="86"/>
                  </a:moveTo>
                  <a:lnTo>
                    <a:pt x="57" y="80"/>
                  </a:lnTo>
                  <a:lnTo>
                    <a:pt x="51" y="70"/>
                  </a:lnTo>
                  <a:lnTo>
                    <a:pt x="45" y="60"/>
                  </a:lnTo>
                  <a:lnTo>
                    <a:pt x="37" y="51"/>
                  </a:lnTo>
                  <a:lnTo>
                    <a:pt x="33" y="41"/>
                  </a:lnTo>
                  <a:lnTo>
                    <a:pt x="27" y="31"/>
                  </a:lnTo>
                  <a:lnTo>
                    <a:pt x="22" y="20"/>
                  </a:lnTo>
                  <a:lnTo>
                    <a:pt x="16" y="11"/>
                  </a:lnTo>
                  <a:lnTo>
                    <a:pt x="12" y="0"/>
                  </a:lnTo>
                  <a:lnTo>
                    <a:pt x="0" y="2"/>
                  </a:lnTo>
                  <a:lnTo>
                    <a:pt x="4" y="13"/>
                  </a:lnTo>
                  <a:lnTo>
                    <a:pt x="10" y="23"/>
                  </a:lnTo>
                  <a:lnTo>
                    <a:pt x="15" y="33"/>
                  </a:lnTo>
                  <a:lnTo>
                    <a:pt x="21" y="43"/>
                  </a:lnTo>
                  <a:lnTo>
                    <a:pt x="25" y="55"/>
                  </a:lnTo>
                  <a:lnTo>
                    <a:pt x="33" y="65"/>
                  </a:lnTo>
                  <a:lnTo>
                    <a:pt x="39" y="74"/>
                  </a:lnTo>
                  <a:lnTo>
                    <a:pt x="48" y="84"/>
                  </a:lnTo>
                  <a:lnTo>
                    <a:pt x="52" y="78"/>
                  </a:lnTo>
                  <a:lnTo>
                    <a:pt x="52" y="86"/>
                  </a:lnTo>
                  <a:lnTo>
                    <a:pt x="63" y="86"/>
                  </a:lnTo>
                  <a:lnTo>
                    <a:pt x="57" y="80"/>
                  </a:lnTo>
                  <a:lnTo>
                    <a:pt x="52"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7" name="Freeform 1780"/>
            <p:cNvSpPr>
              <a:spLocks/>
            </p:cNvSpPr>
            <p:nvPr/>
          </p:nvSpPr>
          <p:spPr bwMode="auto">
            <a:xfrm>
              <a:off x="1034" y="2501"/>
              <a:ext cx="67" cy="13"/>
            </a:xfrm>
            <a:custGeom>
              <a:avLst/>
              <a:gdLst>
                <a:gd name="T0" fmla="*/ 0 w 200"/>
                <a:gd name="T1" fmla="*/ 1 h 25"/>
                <a:gd name="T2" fmla="*/ 0 w 200"/>
                <a:gd name="T3" fmla="*/ 1 h 25"/>
                <a:gd name="T4" fmla="*/ 0 w 200"/>
                <a:gd name="T5" fmla="*/ 1 h 25"/>
                <a:gd name="T6" fmla="*/ 0 w 200"/>
                <a:gd name="T7" fmla="*/ 1 h 25"/>
                <a:gd name="T8" fmla="*/ 0 w 200"/>
                <a:gd name="T9" fmla="*/ 1 h 25"/>
                <a:gd name="T10" fmla="*/ 0 w 200"/>
                <a:gd name="T11" fmla="*/ 1 h 25"/>
                <a:gd name="T12" fmla="*/ 0 w 200"/>
                <a:gd name="T13" fmla="*/ 1 h 25"/>
                <a:gd name="T14" fmla="*/ 0 w 200"/>
                <a:gd name="T15" fmla="*/ 1 h 25"/>
                <a:gd name="T16" fmla="*/ 0 w 200"/>
                <a:gd name="T17" fmla="*/ 1 h 25"/>
                <a:gd name="T18" fmla="*/ 0 w 200"/>
                <a:gd name="T19" fmla="*/ 1 h 25"/>
                <a:gd name="T20" fmla="*/ 0 w 200"/>
                <a:gd name="T21" fmla="*/ 1 h 25"/>
                <a:gd name="T22" fmla="*/ 0 w 200"/>
                <a:gd name="T23" fmla="*/ 1 h 25"/>
                <a:gd name="T24" fmla="*/ 0 w 200"/>
                <a:gd name="T25" fmla="*/ 1 h 25"/>
                <a:gd name="T26" fmla="*/ 0 w 200"/>
                <a:gd name="T27" fmla="*/ 1 h 25"/>
                <a:gd name="T28" fmla="*/ 0 w 200"/>
                <a:gd name="T29" fmla="*/ 1 h 25"/>
                <a:gd name="T30" fmla="*/ 0 w 200"/>
                <a:gd name="T31" fmla="*/ 1 h 25"/>
                <a:gd name="T32" fmla="*/ 0 w 200"/>
                <a:gd name="T33" fmla="*/ 1 h 25"/>
                <a:gd name="T34" fmla="*/ 0 w 200"/>
                <a:gd name="T35" fmla="*/ 1 h 25"/>
                <a:gd name="T36" fmla="*/ 0 w 200"/>
                <a:gd name="T37" fmla="*/ 0 h 25"/>
                <a:gd name="T38" fmla="*/ 0 w 200"/>
                <a:gd name="T39" fmla="*/ 1 h 25"/>
                <a:gd name="T40" fmla="*/ 0 w 200"/>
                <a:gd name="T41" fmla="*/ 1 h 25"/>
                <a:gd name="T42" fmla="*/ 0 w 200"/>
                <a:gd name="T43" fmla="*/ 1 h 25"/>
                <a:gd name="T44" fmla="*/ 0 w 200"/>
                <a:gd name="T45" fmla="*/ 1 h 25"/>
                <a:gd name="T46" fmla="*/ 0 w 200"/>
                <a:gd name="T47" fmla="*/ 1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
                <a:gd name="T73" fmla="*/ 0 h 25"/>
                <a:gd name="T74" fmla="*/ 200 w 200"/>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 h="25">
                  <a:moveTo>
                    <a:pt x="0" y="5"/>
                  </a:moveTo>
                  <a:lnTo>
                    <a:pt x="6" y="9"/>
                  </a:lnTo>
                  <a:lnTo>
                    <a:pt x="30" y="11"/>
                  </a:lnTo>
                  <a:lnTo>
                    <a:pt x="54" y="13"/>
                  </a:lnTo>
                  <a:lnTo>
                    <a:pt x="78" y="16"/>
                  </a:lnTo>
                  <a:lnTo>
                    <a:pt x="103" y="18"/>
                  </a:lnTo>
                  <a:lnTo>
                    <a:pt x="127" y="20"/>
                  </a:lnTo>
                  <a:lnTo>
                    <a:pt x="151" y="22"/>
                  </a:lnTo>
                  <a:lnTo>
                    <a:pt x="176" y="24"/>
                  </a:lnTo>
                  <a:lnTo>
                    <a:pt x="200" y="25"/>
                  </a:lnTo>
                  <a:lnTo>
                    <a:pt x="200" y="17"/>
                  </a:lnTo>
                  <a:lnTo>
                    <a:pt x="176" y="16"/>
                  </a:lnTo>
                  <a:lnTo>
                    <a:pt x="151" y="13"/>
                  </a:lnTo>
                  <a:lnTo>
                    <a:pt x="127" y="11"/>
                  </a:lnTo>
                  <a:lnTo>
                    <a:pt x="103" y="9"/>
                  </a:lnTo>
                  <a:lnTo>
                    <a:pt x="78" y="7"/>
                  </a:lnTo>
                  <a:lnTo>
                    <a:pt x="54" y="5"/>
                  </a:lnTo>
                  <a:lnTo>
                    <a:pt x="30" y="3"/>
                  </a:lnTo>
                  <a:lnTo>
                    <a:pt x="6" y="0"/>
                  </a:lnTo>
                  <a:lnTo>
                    <a:pt x="12" y="5"/>
                  </a:lnTo>
                  <a:lnTo>
                    <a:pt x="0" y="5"/>
                  </a:lnTo>
                  <a:lnTo>
                    <a:pt x="0" y="9"/>
                  </a:lnTo>
                  <a:lnTo>
                    <a:pt x="6"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8" name="Freeform 1781"/>
            <p:cNvSpPr>
              <a:spLocks/>
            </p:cNvSpPr>
            <p:nvPr/>
          </p:nvSpPr>
          <p:spPr bwMode="auto">
            <a:xfrm>
              <a:off x="1034" y="2450"/>
              <a:ext cx="6" cy="53"/>
            </a:xfrm>
            <a:custGeom>
              <a:avLst/>
              <a:gdLst>
                <a:gd name="T0" fmla="*/ 0 w 19"/>
                <a:gd name="T1" fmla="*/ 1 h 106"/>
                <a:gd name="T2" fmla="*/ 0 w 19"/>
                <a:gd name="T3" fmla="*/ 1 h 106"/>
                <a:gd name="T4" fmla="*/ 0 w 19"/>
                <a:gd name="T5" fmla="*/ 1 h 106"/>
                <a:gd name="T6" fmla="*/ 0 w 19"/>
                <a:gd name="T7" fmla="*/ 1 h 106"/>
                <a:gd name="T8" fmla="*/ 0 w 19"/>
                <a:gd name="T9" fmla="*/ 1 h 106"/>
                <a:gd name="T10" fmla="*/ 0 w 19"/>
                <a:gd name="T11" fmla="*/ 1 h 106"/>
                <a:gd name="T12" fmla="*/ 0 w 19"/>
                <a:gd name="T13" fmla="*/ 1 h 106"/>
                <a:gd name="T14" fmla="*/ 0 w 19"/>
                <a:gd name="T15" fmla="*/ 0 h 106"/>
                <a:gd name="T16" fmla="*/ 0 w 19"/>
                <a:gd name="T17" fmla="*/ 1 h 106"/>
                <a:gd name="T18" fmla="*/ 0 w 19"/>
                <a:gd name="T19" fmla="*/ 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06"/>
                <a:gd name="T32" fmla="*/ 19 w 19"/>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06">
                  <a:moveTo>
                    <a:pt x="15" y="1"/>
                  </a:moveTo>
                  <a:lnTo>
                    <a:pt x="7" y="5"/>
                  </a:lnTo>
                  <a:lnTo>
                    <a:pt x="0" y="106"/>
                  </a:lnTo>
                  <a:lnTo>
                    <a:pt x="12" y="106"/>
                  </a:lnTo>
                  <a:lnTo>
                    <a:pt x="19" y="5"/>
                  </a:lnTo>
                  <a:lnTo>
                    <a:pt x="12" y="10"/>
                  </a:lnTo>
                  <a:lnTo>
                    <a:pt x="15" y="1"/>
                  </a:lnTo>
                  <a:lnTo>
                    <a:pt x="7" y="0"/>
                  </a:lnTo>
                  <a:lnTo>
                    <a:pt x="7" y="5"/>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9" name="Freeform 1782"/>
            <p:cNvSpPr>
              <a:spLocks/>
            </p:cNvSpPr>
            <p:nvPr/>
          </p:nvSpPr>
          <p:spPr bwMode="auto">
            <a:xfrm>
              <a:off x="913" y="2524"/>
              <a:ext cx="76" cy="55"/>
            </a:xfrm>
            <a:custGeom>
              <a:avLst/>
              <a:gdLst>
                <a:gd name="T0" fmla="*/ 0 w 227"/>
                <a:gd name="T1" fmla="*/ 1 h 109"/>
                <a:gd name="T2" fmla="*/ 0 w 227"/>
                <a:gd name="T3" fmla="*/ 1 h 109"/>
                <a:gd name="T4" fmla="*/ 0 w 227"/>
                <a:gd name="T5" fmla="*/ 1 h 109"/>
                <a:gd name="T6" fmla="*/ 0 w 227"/>
                <a:gd name="T7" fmla="*/ 1 h 109"/>
                <a:gd name="T8" fmla="*/ 0 w 227"/>
                <a:gd name="T9" fmla="*/ 1 h 109"/>
                <a:gd name="T10" fmla="*/ 0 w 227"/>
                <a:gd name="T11" fmla="*/ 1 h 109"/>
                <a:gd name="T12" fmla="*/ 0 w 227"/>
                <a:gd name="T13" fmla="*/ 1 h 109"/>
                <a:gd name="T14" fmla="*/ 0 w 227"/>
                <a:gd name="T15" fmla="*/ 1 h 109"/>
                <a:gd name="T16" fmla="*/ 0 w 227"/>
                <a:gd name="T17" fmla="*/ 1 h 109"/>
                <a:gd name="T18" fmla="*/ 0 w 227"/>
                <a:gd name="T19" fmla="*/ 1 h 109"/>
                <a:gd name="T20" fmla="*/ 0 w 227"/>
                <a:gd name="T21" fmla="*/ 1 h 109"/>
                <a:gd name="T22" fmla="*/ 0 w 227"/>
                <a:gd name="T23" fmla="*/ 1 h 109"/>
                <a:gd name="T24" fmla="*/ 0 w 227"/>
                <a:gd name="T25" fmla="*/ 1 h 109"/>
                <a:gd name="T26" fmla="*/ 0 w 227"/>
                <a:gd name="T27" fmla="*/ 1 h 109"/>
                <a:gd name="T28" fmla="*/ 0 w 227"/>
                <a:gd name="T29" fmla="*/ 1 h 109"/>
                <a:gd name="T30" fmla="*/ 0 w 227"/>
                <a:gd name="T31" fmla="*/ 1 h 109"/>
                <a:gd name="T32" fmla="*/ 0 w 227"/>
                <a:gd name="T33" fmla="*/ 1 h 109"/>
                <a:gd name="T34" fmla="*/ 0 w 227"/>
                <a:gd name="T35" fmla="*/ 1 h 109"/>
                <a:gd name="T36" fmla="*/ 0 w 227"/>
                <a:gd name="T37" fmla="*/ 1 h 109"/>
                <a:gd name="T38" fmla="*/ 0 w 227"/>
                <a:gd name="T39" fmla="*/ 1 h 109"/>
                <a:gd name="T40" fmla="*/ 0 w 227"/>
                <a:gd name="T41" fmla="*/ 1 h 109"/>
                <a:gd name="T42" fmla="*/ 0 w 227"/>
                <a:gd name="T43" fmla="*/ 1 h 109"/>
                <a:gd name="T44" fmla="*/ 0 w 227"/>
                <a:gd name="T45" fmla="*/ 1 h 109"/>
                <a:gd name="T46" fmla="*/ 0 w 227"/>
                <a:gd name="T47" fmla="*/ 1 h 109"/>
                <a:gd name="T48" fmla="*/ 0 w 227"/>
                <a:gd name="T49" fmla="*/ 1 h 109"/>
                <a:gd name="T50" fmla="*/ 0 w 227"/>
                <a:gd name="T51" fmla="*/ 1 h 109"/>
                <a:gd name="T52" fmla="*/ 0 w 227"/>
                <a:gd name="T53" fmla="*/ 1 h 109"/>
                <a:gd name="T54" fmla="*/ 0 w 227"/>
                <a:gd name="T55" fmla="*/ 1 h 109"/>
                <a:gd name="T56" fmla="*/ 0 w 227"/>
                <a:gd name="T57" fmla="*/ 1 h 109"/>
                <a:gd name="T58" fmla="*/ 0 w 227"/>
                <a:gd name="T59" fmla="*/ 1 h 109"/>
                <a:gd name="T60" fmla="*/ 0 w 227"/>
                <a:gd name="T61" fmla="*/ 1 h 109"/>
                <a:gd name="T62" fmla="*/ 0 w 227"/>
                <a:gd name="T63" fmla="*/ 1 h 109"/>
                <a:gd name="T64" fmla="*/ 0 w 227"/>
                <a:gd name="T65" fmla="*/ 1 h 109"/>
                <a:gd name="T66" fmla="*/ 0 w 227"/>
                <a:gd name="T67" fmla="*/ 0 h 109"/>
                <a:gd name="T68" fmla="*/ 0 w 227"/>
                <a:gd name="T69" fmla="*/ 0 h 109"/>
                <a:gd name="T70" fmla="*/ 0 w 227"/>
                <a:gd name="T71" fmla="*/ 0 h 109"/>
                <a:gd name="T72" fmla="*/ 0 w 227"/>
                <a:gd name="T73" fmla="*/ 1 h 109"/>
                <a:gd name="T74" fmla="*/ 0 w 227"/>
                <a:gd name="T75" fmla="*/ 1 h 109"/>
                <a:gd name="T76" fmla="*/ 0 w 227"/>
                <a:gd name="T77" fmla="*/ 1 h 109"/>
                <a:gd name="T78" fmla="*/ 0 w 227"/>
                <a:gd name="T79" fmla="*/ 1 h 109"/>
                <a:gd name="T80" fmla="*/ 0 w 227"/>
                <a:gd name="T81" fmla="*/ 1 h 109"/>
                <a:gd name="T82" fmla="*/ 0 w 227"/>
                <a:gd name="T83" fmla="*/ 1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7"/>
                <a:gd name="T127" fmla="*/ 0 h 109"/>
                <a:gd name="T128" fmla="*/ 227 w 227"/>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7" h="109">
                  <a:moveTo>
                    <a:pt x="1" y="43"/>
                  </a:moveTo>
                  <a:lnTo>
                    <a:pt x="0" y="49"/>
                  </a:lnTo>
                  <a:lnTo>
                    <a:pt x="3" y="55"/>
                  </a:lnTo>
                  <a:lnTo>
                    <a:pt x="9" y="60"/>
                  </a:lnTo>
                  <a:lnTo>
                    <a:pt x="15" y="65"/>
                  </a:lnTo>
                  <a:lnTo>
                    <a:pt x="27" y="71"/>
                  </a:lnTo>
                  <a:lnTo>
                    <a:pt x="33" y="77"/>
                  </a:lnTo>
                  <a:lnTo>
                    <a:pt x="37" y="82"/>
                  </a:lnTo>
                  <a:lnTo>
                    <a:pt x="45" y="90"/>
                  </a:lnTo>
                  <a:lnTo>
                    <a:pt x="49" y="92"/>
                  </a:lnTo>
                  <a:lnTo>
                    <a:pt x="57" y="93"/>
                  </a:lnTo>
                  <a:lnTo>
                    <a:pt x="64" y="95"/>
                  </a:lnTo>
                  <a:lnTo>
                    <a:pt x="70" y="97"/>
                  </a:lnTo>
                  <a:lnTo>
                    <a:pt x="87" y="106"/>
                  </a:lnTo>
                  <a:lnTo>
                    <a:pt x="103" y="109"/>
                  </a:lnTo>
                  <a:lnTo>
                    <a:pt x="118" y="108"/>
                  </a:lnTo>
                  <a:lnTo>
                    <a:pt x="132" y="104"/>
                  </a:lnTo>
                  <a:lnTo>
                    <a:pt x="146" y="97"/>
                  </a:lnTo>
                  <a:lnTo>
                    <a:pt x="160" y="88"/>
                  </a:lnTo>
                  <a:lnTo>
                    <a:pt x="173" y="81"/>
                  </a:lnTo>
                  <a:lnTo>
                    <a:pt x="188" y="73"/>
                  </a:lnTo>
                  <a:lnTo>
                    <a:pt x="197" y="70"/>
                  </a:lnTo>
                  <a:lnTo>
                    <a:pt x="206" y="68"/>
                  </a:lnTo>
                  <a:lnTo>
                    <a:pt x="214" y="65"/>
                  </a:lnTo>
                  <a:lnTo>
                    <a:pt x="221" y="57"/>
                  </a:lnTo>
                  <a:lnTo>
                    <a:pt x="226" y="47"/>
                  </a:lnTo>
                  <a:lnTo>
                    <a:pt x="227" y="39"/>
                  </a:lnTo>
                  <a:lnTo>
                    <a:pt x="226" y="29"/>
                  </a:lnTo>
                  <a:lnTo>
                    <a:pt x="221" y="20"/>
                  </a:lnTo>
                  <a:lnTo>
                    <a:pt x="214" y="13"/>
                  </a:lnTo>
                  <a:lnTo>
                    <a:pt x="205" y="6"/>
                  </a:lnTo>
                  <a:lnTo>
                    <a:pt x="194" y="3"/>
                  </a:lnTo>
                  <a:lnTo>
                    <a:pt x="182" y="1"/>
                  </a:lnTo>
                  <a:lnTo>
                    <a:pt x="160" y="0"/>
                  </a:lnTo>
                  <a:lnTo>
                    <a:pt x="137" y="0"/>
                  </a:lnTo>
                  <a:lnTo>
                    <a:pt x="115" y="0"/>
                  </a:lnTo>
                  <a:lnTo>
                    <a:pt x="93" y="1"/>
                  </a:lnTo>
                  <a:lnTo>
                    <a:pt x="70" y="2"/>
                  </a:lnTo>
                  <a:lnTo>
                    <a:pt x="49" y="5"/>
                  </a:lnTo>
                  <a:lnTo>
                    <a:pt x="27" y="11"/>
                  </a:lnTo>
                  <a:lnTo>
                    <a:pt x="6" y="17"/>
                  </a:lnTo>
                  <a:lnTo>
                    <a:pt x="1" y="43"/>
                  </a:lnTo>
                  <a:close/>
                </a:path>
              </a:pathLst>
            </a:custGeom>
            <a:solidFill>
              <a:srgbClr val="FF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0" name="Freeform 1783"/>
            <p:cNvSpPr>
              <a:spLocks/>
            </p:cNvSpPr>
            <p:nvPr/>
          </p:nvSpPr>
          <p:spPr bwMode="auto">
            <a:xfrm>
              <a:off x="911" y="2544"/>
              <a:ext cx="8" cy="14"/>
            </a:xfrm>
            <a:custGeom>
              <a:avLst/>
              <a:gdLst>
                <a:gd name="T0" fmla="*/ 0 w 24"/>
                <a:gd name="T1" fmla="*/ 1 h 28"/>
                <a:gd name="T2" fmla="*/ 0 w 24"/>
                <a:gd name="T3" fmla="*/ 1 h 28"/>
                <a:gd name="T4" fmla="*/ 0 w 24"/>
                <a:gd name="T5" fmla="*/ 1 h 28"/>
                <a:gd name="T6" fmla="*/ 0 w 24"/>
                <a:gd name="T7" fmla="*/ 1 h 28"/>
                <a:gd name="T8" fmla="*/ 0 w 24"/>
                <a:gd name="T9" fmla="*/ 1 h 28"/>
                <a:gd name="T10" fmla="*/ 0 w 24"/>
                <a:gd name="T11" fmla="*/ 1 h 28"/>
                <a:gd name="T12" fmla="*/ 0 w 24"/>
                <a:gd name="T13" fmla="*/ 0 h 28"/>
                <a:gd name="T14" fmla="*/ 0 w 24"/>
                <a:gd name="T15" fmla="*/ 1 h 28"/>
                <a:gd name="T16" fmla="*/ 0 w 24"/>
                <a:gd name="T17" fmla="*/ 1 h 28"/>
                <a:gd name="T18" fmla="*/ 0 w 24"/>
                <a:gd name="T19" fmla="*/ 1 h 28"/>
                <a:gd name="T20" fmla="*/ 0 w 24"/>
                <a:gd name="T21" fmla="*/ 1 h 28"/>
                <a:gd name="T22" fmla="*/ 0 w 24"/>
                <a:gd name="T23" fmla="*/ 1 h 28"/>
                <a:gd name="T24" fmla="*/ 0 w 24"/>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8"/>
                <a:gd name="T41" fmla="*/ 24 w 24"/>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8">
                  <a:moveTo>
                    <a:pt x="24" y="21"/>
                  </a:moveTo>
                  <a:lnTo>
                    <a:pt x="24" y="21"/>
                  </a:lnTo>
                  <a:lnTo>
                    <a:pt x="19" y="17"/>
                  </a:lnTo>
                  <a:lnTo>
                    <a:pt x="15" y="13"/>
                  </a:lnTo>
                  <a:lnTo>
                    <a:pt x="12" y="9"/>
                  </a:lnTo>
                  <a:lnTo>
                    <a:pt x="12" y="6"/>
                  </a:lnTo>
                  <a:lnTo>
                    <a:pt x="3" y="0"/>
                  </a:lnTo>
                  <a:lnTo>
                    <a:pt x="0" y="9"/>
                  </a:lnTo>
                  <a:lnTo>
                    <a:pt x="3" y="17"/>
                  </a:lnTo>
                  <a:lnTo>
                    <a:pt x="10" y="24"/>
                  </a:lnTo>
                  <a:lnTo>
                    <a:pt x="18" y="28"/>
                  </a:lnTo>
                  <a:lnTo>
                    <a:pt x="2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1" name="Freeform 1784"/>
            <p:cNvSpPr>
              <a:spLocks/>
            </p:cNvSpPr>
            <p:nvPr/>
          </p:nvSpPr>
          <p:spPr bwMode="auto">
            <a:xfrm>
              <a:off x="917" y="2555"/>
              <a:ext cx="13" cy="16"/>
            </a:xfrm>
            <a:custGeom>
              <a:avLst/>
              <a:gdLst>
                <a:gd name="T0" fmla="*/ 0 w 37"/>
                <a:gd name="T1" fmla="*/ 1 h 32"/>
                <a:gd name="T2" fmla="*/ 0 w 37"/>
                <a:gd name="T3" fmla="*/ 1 h 32"/>
                <a:gd name="T4" fmla="*/ 0 w 37"/>
                <a:gd name="T5" fmla="*/ 1 h 32"/>
                <a:gd name="T6" fmla="*/ 0 w 37"/>
                <a:gd name="T7" fmla="*/ 1 h 32"/>
                <a:gd name="T8" fmla="*/ 0 w 37"/>
                <a:gd name="T9" fmla="*/ 1 h 32"/>
                <a:gd name="T10" fmla="*/ 0 w 37"/>
                <a:gd name="T11" fmla="*/ 0 h 32"/>
                <a:gd name="T12" fmla="*/ 0 w 37"/>
                <a:gd name="T13" fmla="*/ 1 h 32"/>
                <a:gd name="T14" fmla="*/ 0 w 37"/>
                <a:gd name="T15" fmla="*/ 1 h 32"/>
                <a:gd name="T16" fmla="*/ 0 w 37"/>
                <a:gd name="T17" fmla="*/ 1 h 32"/>
                <a:gd name="T18" fmla="*/ 0 w 37"/>
                <a:gd name="T19" fmla="*/ 1 h 32"/>
                <a:gd name="T20" fmla="*/ 0 w 37"/>
                <a:gd name="T21" fmla="*/ 1 h 32"/>
                <a:gd name="T22" fmla="*/ 0 w 37"/>
                <a:gd name="T23" fmla="*/ 1 h 32"/>
                <a:gd name="T24" fmla="*/ 0 w 37"/>
                <a:gd name="T25" fmla="*/ 1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32"/>
                <a:gd name="T41" fmla="*/ 37 w 37"/>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32">
                  <a:moveTo>
                    <a:pt x="37" y="26"/>
                  </a:moveTo>
                  <a:lnTo>
                    <a:pt x="37" y="25"/>
                  </a:lnTo>
                  <a:lnTo>
                    <a:pt x="30" y="19"/>
                  </a:lnTo>
                  <a:lnTo>
                    <a:pt x="25" y="13"/>
                  </a:lnTo>
                  <a:lnTo>
                    <a:pt x="19" y="7"/>
                  </a:lnTo>
                  <a:lnTo>
                    <a:pt x="6" y="0"/>
                  </a:lnTo>
                  <a:lnTo>
                    <a:pt x="0" y="7"/>
                  </a:lnTo>
                  <a:lnTo>
                    <a:pt x="10" y="13"/>
                  </a:lnTo>
                  <a:lnTo>
                    <a:pt x="16" y="18"/>
                  </a:lnTo>
                  <a:lnTo>
                    <a:pt x="21" y="23"/>
                  </a:lnTo>
                  <a:lnTo>
                    <a:pt x="28" y="32"/>
                  </a:lnTo>
                  <a:lnTo>
                    <a:pt x="28" y="31"/>
                  </a:lnTo>
                  <a:lnTo>
                    <a:pt x="3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2" name="Freeform 1785"/>
            <p:cNvSpPr>
              <a:spLocks/>
            </p:cNvSpPr>
            <p:nvPr/>
          </p:nvSpPr>
          <p:spPr bwMode="auto">
            <a:xfrm>
              <a:off x="927" y="2568"/>
              <a:ext cx="11" cy="7"/>
            </a:xfrm>
            <a:custGeom>
              <a:avLst/>
              <a:gdLst>
                <a:gd name="T0" fmla="*/ 0 w 35"/>
                <a:gd name="T1" fmla="*/ 1 h 13"/>
                <a:gd name="T2" fmla="*/ 0 w 35"/>
                <a:gd name="T3" fmla="*/ 1 h 13"/>
                <a:gd name="T4" fmla="*/ 0 w 35"/>
                <a:gd name="T5" fmla="*/ 1 h 13"/>
                <a:gd name="T6" fmla="*/ 0 w 35"/>
                <a:gd name="T7" fmla="*/ 1 h 13"/>
                <a:gd name="T8" fmla="*/ 0 w 35"/>
                <a:gd name="T9" fmla="*/ 0 h 13"/>
                <a:gd name="T10" fmla="*/ 0 w 35"/>
                <a:gd name="T11" fmla="*/ 0 h 13"/>
                <a:gd name="T12" fmla="*/ 0 w 35"/>
                <a:gd name="T13" fmla="*/ 1 h 13"/>
                <a:gd name="T14" fmla="*/ 0 w 35"/>
                <a:gd name="T15" fmla="*/ 1 h 13"/>
                <a:gd name="T16" fmla="*/ 0 w 35"/>
                <a:gd name="T17" fmla="*/ 1 h 13"/>
                <a:gd name="T18" fmla="*/ 0 w 35"/>
                <a:gd name="T19" fmla="*/ 1 h 13"/>
                <a:gd name="T20" fmla="*/ 0 w 35"/>
                <a:gd name="T21" fmla="*/ 1 h 13"/>
                <a:gd name="T22" fmla="*/ 0 w 35"/>
                <a:gd name="T23" fmla="*/ 1 h 13"/>
                <a:gd name="T24" fmla="*/ 0 w 35"/>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3"/>
                <a:gd name="T41" fmla="*/ 35 w 3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3">
                  <a:moveTo>
                    <a:pt x="35" y="7"/>
                  </a:moveTo>
                  <a:lnTo>
                    <a:pt x="35" y="7"/>
                  </a:lnTo>
                  <a:lnTo>
                    <a:pt x="27" y="4"/>
                  </a:lnTo>
                  <a:lnTo>
                    <a:pt x="18" y="1"/>
                  </a:lnTo>
                  <a:lnTo>
                    <a:pt x="11" y="0"/>
                  </a:lnTo>
                  <a:lnTo>
                    <a:pt x="9" y="0"/>
                  </a:lnTo>
                  <a:lnTo>
                    <a:pt x="0" y="5"/>
                  </a:lnTo>
                  <a:lnTo>
                    <a:pt x="8" y="9"/>
                  </a:lnTo>
                  <a:lnTo>
                    <a:pt x="15" y="10"/>
                  </a:lnTo>
                  <a:lnTo>
                    <a:pt x="21" y="12"/>
                  </a:lnTo>
                  <a:lnTo>
                    <a:pt x="26" y="13"/>
                  </a:lnTo>
                  <a:lnTo>
                    <a:pt x="3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3" name="Freeform 1786"/>
            <p:cNvSpPr>
              <a:spLocks/>
            </p:cNvSpPr>
            <p:nvPr/>
          </p:nvSpPr>
          <p:spPr bwMode="auto">
            <a:xfrm>
              <a:off x="935" y="2560"/>
              <a:ext cx="42" cy="21"/>
            </a:xfrm>
            <a:custGeom>
              <a:avLst/>
              <a:gdLst>
                <a:gd name="T0" fmla="*/ 0 w 125"/>
                <a:gd name="T1" fmla="*/ 0 h 43"/>
                <a:gd name="T2" fmla="*/ 0 w 125"/>
                <a:gd name="T3" fmla="*/ 0 h 43"/>
                <a:gd name="T4" fmla="*/ 0 w 125"/>
                <a:gd name="T5" fmla="*/ 0 h 43"/>
                <a:gd name="T6" fmla="*/ 0 w 125"/>
                <a:gd name="T7" fmla="*/ 0 h 43"/>
                <a:gd name="T8" fmla="*/ 0 w 125"/>
                <a:gd name="T9" fmla="*/ 0 h 43"/>
                <a:gd name="T10" fmla="*/ 0 w 125"/>
                <a:gd name="T11" fmla="*/ 0 h 43"/>
                <a:gd name="T12" fmla="*/ 0 w 125"/>
                <a:gd name="T13" fmla="*/ 0 h 43"/>
                <a:gd name="T14" fmla="*/ 0 w 125"/>
                <a:gd name="T15" fmla="*/ 0 h 43"/>
                <a:gd name="T16" fmla="*/ 0 w 125"/>
                <a:gd name="T17" fmla="*/ 0 h 43"/>
                <a:gd name="T18" fmla="*/ 0 w 125"/>
                <a:gd name="T19" fmla="*/ 0 h 43"/>
                <a:gd name="T20" fmla="*/ 0 w 125"/>
                <a:gd name="T21" fmla="*/ 0 h 43"/>
                <a:gd name="T22" fmla="*/ 0 w 125"/>
                <a:gd name="T23" fmla="*/ 0 h 43"/>
                <a:gd name="T24" fmla="*/ 0 w 125"/>
                <a:gd name="T25" fmla="*/ 0 h 43"/>
                <a:gd name="T26" fmla="*/ 0 w 125"/>
                <a:gd name="T27" fmla="*/ 0 h 43"/>
                <a:gd name="T28" fmla="*/ 0 w 125"/>
                <a:gd name="T29" fmla="*/ 0 h 43"/>
                <a:gd name="T30" fmla="*/ 0 w 125"/>
                <a:gd name="T31" fmla="*/ 0 h 43"/>
                <a:gd name="T32" fmla="*/ 0 w 125"/>
                <a:gd name="T33" fmla="*/ 0 h 43"/>
                <a:gd name="T34" fmla="*/ 0 w 125"/>
                <a:gd name="T35" fmla="*/ 0 h 43"/>
                <a:gd name="T36" fmla="*/ 0 w 125"/>
                <a:gd name="T37" fmla="*/ 0 h 43"/>
                <a:gd name="T38" fmla="*/ 0 w 125"/>
                <a:gd name="T39" fmla="*/ 0 h 43"/>
                <a:gd name="T40" fmla="*/ 0 w 125"/>
                <a:gd name="T41" fmla="*/ 0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
                <a:gd name="T64" fmla="*/ 0 h 43"/>
                <a:gd name="T65" fmla="*/ 125 w 125"/>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 h="43">
                  <a:moveTo>
                    <a:pt x="119" y="0"/>
                  </a:moveTo>
                  <a:lnTo>
                    <a:pt x="119" y="0"/>
                  </a:lnTo>
                  <a:lnTo>
                    <a:pt x="104" y="8"/>
                  </a:lnTo>
                  <a:lnTo>
                    <a:pt x="89" y="15"/>
                  </a:lnTo>
                  <a:lnTo>
                    <a:pt x="77" y="24"/>
                  </a:lnTo>
                  <a:lnTo>
                    <a:pt x="63" y="29"/>
                  </a:lnTo>
                  <a:lnTo>
                    <a:pt x="51" y="34"/>
                  </a:lnTo>
                  <a:lnTo>
                    <a:pt x="37" y="35"/>
                  </a:lnTo>
                  <a:lnTo>
                    <a:pt x="24" y="31"/>
                  </a:lnTo>
                  <a:lnTo>
                    <a:pt x="9" y="24"/>
                  </a:lnTo>
                  <a:lnTo>
                    <a:pt x="0" y="30"/>
                  </a:lnTo>
                  <a:lnTo>
                    <a:pt x="18" y="40"/>
                  </a:lnTo>
                  <a:lnTo>
                    <a:pt x="37" y="43"/>
                  </a:lnTo>
                  <a:lnTo>
                    <a:pt x="54" y="42"/>
                  </a:lnTo>
                  <a:lnTo>
                    <a:pt x="68" y="38"/>
                  </a:lnTo>
                  <a:lnTo>
                    <a:pt x="83" y="30"/>
                  </a:lnTo>
                  <a:lnTo>
                    <a:pt x="98" y="22"/>
                  </a:lnTo>
                  <a:lnTo>
                    <a:pt x="110" y="14"/>
                  </a:lnTo>
                  <a:lnTo>
                    <a:pt x="125" y="7"/>
                  </a:lnTo>
                  <a:lnTo>
                    <a:pt x="1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4" name="Freeform 1787"/>
            <p:cNvSpPr>
              <a:spLocks/>
            </p:cNvSpPr>
            <p:nvPr/>
          </p:nvSpPr>
          <p:spPr bwMode="auto">
            <a:xfrm>
              <a:off x="975" y="2552"/>
              <a:ext cx="14" cy="11"/>
            </a:xfrm>
            <a:custGeom>
              <a:avLst/>
              <a:gdLst>
                <a:gd name="T0" fmla="*/ 0 w 42"/>
                <a:gd name="T1" fmla="*/ 0 h 22"/>
                <a:gd name="T2" fmla="*/ 0 w 42"/>
                <a:gd name="T3" fmla="*/ 0 h 22"/>
                <a:gd name="T4" fmla="*/ 0 w 42"/>
                <a:gd name="T5" fmla="*/ 1 h 22"/>
                <a:gd name="T6" fmla="*/ 0 w 42"/>
                <a:gd name="T7" fmla="*/ 1 h 22"/>
                <a:gd name="T8" fmla="*/ 0 w 42"/>
                <a:gd name="T9" fmla="*/ 1 h 22"/>
                <a:gd name="T10" fmla="*/ 0 w 42"/>
                <a:gd name="T11" fmla="*/ 1 h 22"/>
                <a:gd name="T12" fmla="*/ 0 w 42"/>
                <a:gd name="T13" fmla="*/ 1 h 22"/>
                <a:gd name="T14" fmla="*/ 0 w 42"/>
                <a:gd name="T15" fmla="*/ 1 h 22"/>
                <a:gd name="T16" fmla="*/ 0 w 42"/>
                <a:gd name="T17" fmla="*/ 1 h 22"/>
                <a:gd name="T18" fmla="*/ 0 w 42"/>
                <a:gd name="T19" fmla="*/ 1 h 22"/>
                <a:gd name="T20" fmla="*/ 0 w 42"/>
                <a:gd name="T21" fmla="*/ 1 h 22"/>
                <a:gd name="T22" fmla="*/ 0 w 42"/>
                <a:gd name="T23" fmla="*/ 1 h 22"/>
                <a:gd name="T24" fmla="*/ 0 w 42"/>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22"/>
                <a:gd name="T41" fmla="*/ 42 w 42"/>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22">
                  <a:moveTo>
                    <a:pt x="30" y="0"/>
                  </a:moveTo>
                  <a:lnTo>
                    <a:pt x="30" y="0"/>
                  </a:lnTo>
                  <a:lnTo>
                    <a:pt x="24" y="6"/>
                  </a:lnTo>
                  <a:lnTo>
                    <a:pt x="18" y="9"/>
                  </a:lnTo>
                  <a:lnTo>
                    <a:pt x="9" y="11"/>
                  </a:lnTo>
                  <a:lnTo>
                    <a:pt x="0" y="15"/>
                  </a:lnTo>
                  <a:lnTo>
                    <a:pt x="6" y="22"/>
                  </a:lnTo>
                  <a:lnTo>
                    <a:pt x="15" y="19"/>
                  </a:lnTo>
                  <a:lnTo>
                    <a:pt x="24" y="17"/>
                  </a:lnTo>
                  <a:lnTo>
                    <a:pt x="33" y="13"/>
                  </a:lnTo>
                  <a:lnTo>
                    <a:pt x="42" y="4"/>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5" name="Freeform 1788"/>
            <p:cNvSpPr>
              <a:spLocks/>
            </p:cNvSpPr>
            <p:nvPr/>
          </p:nvSpPr>
          <p:spPr bwMode="auto">
            <a:xfrm>
              <a:off x="974" y="2523"/>
              <a:ext cx="17" cy="31"/>
            </a:xfrm>
            <a:custGeom>
              <a:avLst/>
              <a:gdLst>
                <a:gd name="T0" fmla="*/ 0 w 51"/>
                <a:gd name="T1" fmla="*/ 1 h 62"/>
                <a:gd name="T2" fmla="*/ 0 w 51"/>
                <a:gd name="T3" fmla="*/ 1 h 62"/>
                <a:gd name="T4" fmla="*/ 0 w 51"/>
                <a:gd name="T5" fmla="*/ 1 h 62"/>
                <a:gd name="T6" fmla="*/ 0 w 51"/>
                <a:gd name="T7" fmla="*/ 1 h 62"/>
                <a:gd name="T8" fmla="*/ 0 w 51"/>
                <a:gd name="T9" fmla="*/ 1 h 62"/>
                <a:gd name="T10" fmla="*/ 0 w 51"/>
                <a:gd name="T11" fmla="*/ 1 h 62"/>
                <a:gd name="T12" fmla="*/ 0 w 51"/>
                <a:gd name="T13" fmla="*/ 1 h 62"/>
                <a:gd name="T14" fmla="*/ 0 w 51"/>
                <a:gd name="T15" fmla="*/ 1 h 62"/>
                <a:gd name="T16" fmla="*/ 0 w 51"/>
                <a:gd name="T17" fmla="*/ 1 h 62"/>
                <a:gd name="T18" fmla="*/ 0 w 51"/>
                <a:gd name="T19" fmla="*/ 1 h 62"/>
                <a:gd name="T20" fmla="*/ 0 w 51"/>
                <a:gd name="T21" fmla="*/ 1 h 62"/>
                <a:gd name="T22" fmla="*/ 0 w 51"/>
                <a:gd name="T23" fmla="*/ 1 h 62"/>
                <a:gd name="T24" fmla="*/ 0 w 51"/>
                <a:gd name="T25" fmla="*/ 1 h 62"/>
                <a:gd name="T26" fmla="*/ 0 w 51"/>
                <a:gd name="T27" fmla="*/ 1 h 62"/>
                <a:gd name="T28" fmla="*/ 0 w 51"/>
                <a:gd name="T29" fmla="*/ 1 h 62"/>
                <a:gd name="T30" fmla="*/ 0 w 51"/>
                <a:gd name="T31" fmla="*/ 1 h 62"/>
                <a:gd name="T32" fmla="*/ 0 w 51"/>
                <a:gd name="T33" fmla="*/ 1 h 62"/>
                <a:gd name="T34" fmla="*/ 0 w 51"/>
                <a:gd name="T35" fmla="*/ 1 h 62"/>
                <a:gd name="T36" fmla="*/ 0 w 51"/>
                <a:gd name="T37" fmla="*/ 0 h 62"/>
                <a:gd name="T38" fmla="*/ 0 w 51"/>
                <a:gd name="T39" fmla="*/ 0 h 62"/>
                <a:gd name="T40" fmla="*/ 0 w 51"/>
                <a:gd name="T41" fmla="*/ 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62"/>
                <a:gd name="T65" fmla="*/ 51 w 51"/>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62">
                  <a:moveTo>
                    <a:pt x="0" y="8"/>
                  </a:moveTo>
                  <a:lnTo>
                    <a:pt x="0" y="8"/>
                  </a:lnTo>
                  <a:lnTo>
                    <a:pt x="11" y="10"/>
                  </a:lnTo>
                  <a:lnTo>
                    <a:pt x="20" y="13"/>
                  </a:lnTo>
                  <a:lnTo>
                    <a:pt x="27" y="19"/>
                  </a:lnTo>
                  <a:lnTo>
                    <a:pt x="33" y="26"/>
                  </a:lnTo>
                  <a:lnTo>
                    <a:pt x="38" y="33"/>
                  </a:lnTo>
                  <a:lnTo>
                    <a:pt x="39" y="42"/>
                  </a:lnTo>
                  <a:lnTo>
                    <a:pt x="38" y="49"/>
                  </a:lnTo>
                  <a:lnTo>
                    <a:pt x="33" y="58"/>
                  </a:lnTo>
                  <a:lnTo>
                    <a:pt x="45" y="62"/>
                  </a:lnTo>
                  <a:lnTo>
                    <a:pt x="50" y="52"/>
                  </a:lnTo>
                  <a:lnTo>
                    <a:pt x="51" y="42"/>
                  </a:lnTo>
                  <a:lnTo>
                    <a:pt x="50" y="31"/>
                  </a:lnTo>
                  <a:lnTo>
                    <a:pt x="45" y="21"/>
                  </a:lnTo>
                  <a:lnTo>
                    <a:pt x="36" y="13"/>
                  </a:lnTo>
                  <a:lnTo>
                    <a:pt x="26" y="6"/>
                  </a:lnTo>
                  <a:lnTo>
                    <a:pt x="14"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6" name="Freeform 1789"/>
            <p:cNvSpPr>
              <a:spLocks/>
            </p:cNvSpPr>
            <p:nvPr/>
          </p:nvSpPr>
          <p:spPr bwMode="auto">
            <a:xfrm>
              <a:off x="913" y="2522"/>
              <a:ext cx="61" cy="13"/>
            </a:xfrm>
            <a:custGeom>
              <a:avLst/>
              <a:gdLst>
                <a:gd name="T0" fmla="*/ 0 w 182"/>
                <a:gd name="T1" fmla="*/ 1 h 26"/>
                <a:gd name="T2" fmla="*/ 0 w 182"/>
                <a:gd name="T3" fmla="*/ 1 h 26"/>
                <a:gd name="T4" fmla="*/ 0 w 182"/>
                <a:gd name="T5" fmla="*/ 1 h 26"/>
                <a:gd name="T6" fmla="*/ 0 w 182"/>
                <a:gd name="T7" fmla="*/ 1 h 26"/>
                <a:gd name="T8" fmla="*/ 0 w 182"/>
                <a:gd name="T9" fmla="*/ 1 h 26"/>
                <a:gd name="T10" fmla="*/ 0 w 182"/>
                <a:gd name="T11" fmla="*/ 1 h 26"/>
                <a:gd name="T12" fmla="*/ 0 w 182"/>
                <a:gd name="T13" fmla="*/ 1 h 26"/>
                <a:gd name="T14" fmla="*/ 0 w 182"/>
                <a:gd name="T15" fmla="*/ 1 h 26"/>
                <a:gd name="T16" fmla="*/ 0 w 182"/>
                <a:gd name="T17" fmla="*/ 1 h 26"/>
                <a:gd name="T18" fmla="*/ 0 w 182"/>
                <a:gd name="T19" fmla="*/ 1 h 26"/>
                <a:gd name="T20" fmla="*/ 0 w 182"/>
                <a:gd name="T21" fmla="*/ 1 h 26"/>
                <a:gd name="T22" fmla="*/ 0 w 182"/>
                <a:gd name="T23" fmla="*/ 0 h 26"/>
                <a:gd name="T24" fmla="*/ 0 w 182"/>
                <a:gd name="T25" fmla="*/ 0 h 26"/>
                <a:gd name="T26" fmla="*/ 0 w 182"/>
                <a:gd name="T27" fmla="*/ 0 h 26"/>
                <a:gd name="T28" fmla="*/ 0 w 182"/>
                <a:gd name="T29" fmla="*/ 1 h 26"/>
                <a:gd name="T30" fmla="*/ 0 w 182"/>
                <a:gd name="T31" fmla="*/ 1 h 26"/>
                <a:gd name="T32" fmla="*/ 0 w 182"/>
                <a:gd name="T33" fmla="*/ 1 h 26"/>
                <a:gd name="T34" fmla="*/ 0 w 182"/>
                <a:gd name="T35" fmla="*/ 1 h 26"/>
                <a:gd name="T36" fmla="*/ 0 w 182"/>
                <a:gd name="T37" fmla="*/ 1 h 26"/>
                <a:gd name="T38" fmla="*/ 0 w 182"/>
                <a:gd name="T39" fmla="*/ 1 h 26"/>
                <a:gd name="T40" fmla="*/ 0 w 182"/>
                <a:gd name="T41" fmla="*/ 1 h 26"/>
                <a:gd name="T42" fmla="*/ 0 w 182"/>
                <a:gd name="T43" fmla="*/ 1 h 26"/>
                <a:gd name="T44" fmla="*/ 0 w 182"/>
                <a:gd name="T45" fmla="*/ 1 h 26"/>
                <a:gd name="T46" fmla="*/ 0 w 182"/>
                <a:gd name="T47" fmla="*/ 1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2"/>
                <a:gd name="T73" fmla="*/ 0 h 26"/>
                <a:gd name="T74" fmla="*/ 182 w 182"/>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2" h="26">
                  <a:moveTo>
                    <a:pt x="12" y="21"/>
                  </a:moveTo>
                  <a:lnTo>
                    <a:pt x="9" y="26"/>
                  </a:lnTo>
                  <a:lnTo>
                    <a:pt x="28" y="19"/>
                  </a:lnTo>
                  <a:lnTo>
                    <a:pt x="51" y="14"/>
                  </a:lnTo>
                  <a:lnTo>
                    <a:pt x="72" y="10"/>
                  </a:lnTo>
                  <a:lnTo>
                    <a:pt x="93" y="9"/>
                  </a:lnTo>
                  <a:lnTo>
                    <a:pt x="115" y="8"/>
                  </a:lnTo>
                  <a:lnTo>
                    <a:pt x="137" y="8"/>
                  </a:lnTo>
                  <a:lnTo>
                    <a:pt x="160" y="8"/>
                  </a:lnTo>
                  <a:lnTo>
                    <a:pt x="182" y="9"/>
                  </a:lnTo>
                  <a:lnTo>
                    <a:pt x="182" y="1"/>
                  </a:lnTo>
                  <a:lnTo>
                    <a:pt x="160" y="0"/>
                  </a:lnTo>
                  <a:lnTo>
                    <a:pt x="137" y="0"/>
                  </a:lnTo>
                  <a:lnTo>
                    <a:pt x="115" y="0"/>
                  </a:lnTo>
                  <a:lnTo>
                    <a:pt x="93" y="1"/>
                  </a:lnTo>
                  <a:lnTo>
                    <a:pt x="69" y="2"/>
                  </a:lnTo>
                  <a:lnTo>
                    <a:pt x="48" y="5"/>
                  </a:lnTo>
                  <a:lnTo>
                    <a:pt x="25" y="10"/>
                  </a:lnTo>
                  <a:lnTo>
                    <a:pt x="3" y="17"/>
                  </a:lnTo>
                  <a:lnTo>
                    <a:pt x="0" y="21"/>
                  </a:lnTo>
                  <a:lnTo>
                    <a:pt x="3" y="17"/>
                  </a:lnTo>
                  <a:lnTo>
                    <a:pt x="0" y="18"/>
                  </a:lnTo>
                  <a:lnTo>
                    <a:pt x="0" y="21"/>
                  </a:lnTo>
                  <a:lnTo>
                    <a:pt x="1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7" name="Freeform 1790"/>
            <p:cNvSpPr>
              <a:spLocks/>
            </p:cNvSpPr>
            <p:nvPr/>
          </p:nvSpPr>
          <p:spPr bwMode="auto">
            <a:xfrm>
              <a:off x="912" y="2533"/>
              <a:ext cx="5" cy="15"/>
            </a:xfrm>
            <a:custGeom>
              <a:avLst/>
              <a:gdLst>
                <a:gd name="T0" fmla="*/ 0 w 17"/>
                <a:gd name="T1" fmla="*/ 1 h 29"/>
                <a:gd name="T2" fmla="*/ 0 w 17"/>
                <a:gd name="T3" fmla="*/ 1 h 29"/>
                <a:gd name="T4" fmla="*/ 0 w 17"/>
                <a:gd name="T5" fmla="*/ 0 h 29"/>
                <a:gd name="T6" fmla="*/ 0 w 17"/>
                <a:gd name="T7" fmla="*/ 0 h 29"/>
                <a:gd name="T8" fmla="*/ 0 w 17"/>
                <a:gd name="T9" fmla="*/ 1 h 29"/>
                <a:gd name="T10" fmla="*/ 0 w 17"/>
                <a:gd name="T11" fmla="*/ 1 h 29"/>
                <a:gd name="T12" fmla="*/ 0 w 17"/>
                <a:gd name="T13" fmla="*/ 1 h 29"/>
                <a:gd name="T14" fmla="*/ 0 w 17"/>
                <a:gd name="T15" fmla="*/ 1 h 29"/>
                <a:gd name="T16" fmla="*/ 0 w 17"/>
                <a:gd name="T17" fmla="*/ 1 h 29"/>
                <a:gd name="T18" fmla="*/ 0 w 17"/>
                <a:gd name="T19" fmla="*/ 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9"/>
                <a:gd name="T32" fmla="*/ 17 w 1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9">
                  <a:moveTo>
                    <a:pt x="11" y="29"/>
                  </a:moveTo>
                  <a:lnTo>
                    <a:pt x="12" y="26"/>
                  </a:lnTo>
                  <a:lnTo>
                    <a:pt x="17" y="0"/>
                  </a:lnTo>
                  <a:lnTo>
                    <a:pt x="5" y="0"/>
                  </a:lnTo>
                  <a:lnTo>
                    <a:pt x="0" y="26"/>
                  </a:lnTo>
                  <a:lnTo>
                    <a:pt x="2" y="23"/>
                  </a:lnTo>
                  <a:lnTo>
                    <a:pt x="11" y="29"/>
                  </a:lnTo>
                  <a:lnTo>
                    <a:pt x="12" y="28"/>
                  </a:lnTo>
                  <a:lnTo>
                    <a:pt x="12" y="26"/>
                  </a:lnTo>
                  <a:lnTo>
                    <a:pt x="1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8" name="Freeform 1791"/>
            <p:cNvSpPr>
              <a:spLocks/>
            </p:cNvSpPr>
            <p:nvPr/>
          </p:nvSpPr>
          <p:spPr bwMode="auto">
            <a:xfrm>
              <a:off x="953" y="2527"/>
              <a:ext cx="32" cy="48"/>
            </a:xfrm>
            <a:custGeom>
              <a:avLst/>
              <a:gdLst>
                <a:gd name="T0" fmla="*/ 0 w 94"/>
                <a:gd name="T1" fmla="*/ 1 h 95"/>
                <a:gd name="T2" fmla="*/ 0 w 94"/>
                <a:gd name="T3" fmla="*/ 1 h 95"/>
                <a:gd name="T4" fmla="*/ 0 w 94"/>
                <a:gd name="T5" fmla="*/ 1 h 95"/>
                <a:gd name="T6" fmla="*/ 0 w 94"/>
                <a:gd name="T7" fmla="*/ 1 h 95"/>
                <a:gd name="T8" fmla="*/ 0 w 94"/>
                <a:gd name="T9" fmla="*/ 1 h 95"/>
                <a:gd name="T10" fmla="*/ 0 w 94"/>
                <a:gd name="T11" fmla="*/ 1 h 95"/>
                <a:gd name="T12" fmla="*/ 0 w 94"/>
                <a:gd name="T13" fmla="*/ 1 h 95"/>
                <a:gd name="T14" fmla="*/ 0 w 94"/>
                <a:gd name="T15" fmla="*/ 1 h 95"/>
                <a:gd name="T16" fmla="*/ 0 w 94"/>
                <a:gd name="T17" fmla="*/ 1 h 95"/>
                <a:gd name="T18" fmla="*/ 0 w 94"/>
                <a:gd name="T19" fmla="*/ 1 h 95"/>
                <a:gd name="T20" fmla="*/ 0 w 94"/>
                <a:gd name="T21" fmla="*/ 1 h 95"/>
                <a:gd name="T22" fmla="*/ 0 w 94"/>
                <a:gd name="T23" fmla="*/ 1 h 95"/>
                <a:gd name="T24" fmla="*/ 0 w 94"/>
                <a:gd name="T25" fmla="*/ 1 h 95"/>
                <a:gd name="T26" fmla="*/ 0 w 94"/>
                <a:gd name="T27" fmla="*/ 1 h 95"/>
                <a:gd name="T28" fmla="*/ 0 w 94"/>
                <a:gd name="T29" fmla="*/ 1 h 95"/>
                <a:gd name="T30" fmla="*/ 0 w 94"/>
                <a:gd name="T31" fmla="*/ 1 h 95"/>
                <a:gd name="T32" fmla="*/ 0 w 94"/>
                <a:gd name="T33" fmla="*/ 1 h 95"/>
                <a:gd name="T34" fmla="*/ 0 w 94"/>
                <a:gd name="T35" fmla="*/ 1 h 95"/>
                <a:gd name="T36" fmla="*/ 0 w 94"/>
                <a:gd name="T37" fmla="*/ 1 h 95"/>
                <a:gd name="T38" fmla="*/ 0 w 94"/>
                <a:gd name="T39" fmla="*/ 1 h 95"/>
                <a:gd name="T40" fmla="*/ 0 w 94"/>
                <a:gd name="T41" fmla="*/ 1 h 95"/>
                <a:gd name="T42" fmla="*/ 0 w 94"/>
                <a:gd name="T43" fmla="*/ 1 h 95"/>
                <a:gd name="T44" fmla="*/ 0 w 94"/>
                <a:gd name="T45" fmla="*/ 1 h 95"/>
                <a:gd name="T46" fmla="*/ 0 w 94"/>
                <a:gd name="T47" fmla="*/ 1 h 95"/>
                <a:gd name="T48" fmla="*/ 0 w 94"/>
                <a:gd name="T49" fmla="*/ 1 h 95"/>
                <a:gd name="T50" fmla="*/ 0 w 94"/>
                <a:gd name="T51" fmla="*/ 1 h 95"/>
                <a:gd name="T52" fmla="*/ 0 w 94"/>
                <a:gd name="T53" fmla="*/ 1 h 95"/>
                <a:gd name="T54" fmla="*/ 0 w 94"/>
                <a:gd name="T55" fmla="*/ 0 h 95"/>
                <a:gd name="T56" fmla="*/ 0 w 94"/>
                <a:gd name="T57" fmla="*/ 0 h 95"/>
                <a:gd name="T58" fmla="*/ 0 w 94"/>
                <a:gd name="T59" fmla="*/ 1 h 95"/>
                <a:gd name="T60" fmla="*/ 0 w 94"/>
                <a:gd name="T61" fmla="*/ 1 h 95"/>
                <a:gd name="T62" fmla="*/ 0 w 94"/>
                <a:gd name="T63" fmla="*/ 1 h 95"/>
                <a:gd name="T64" fmla="*/ 0 w 94"/>
                <a:gd name="T65" fmla="*/ 1 h 95"/>
                <a:gd name="T66" fmla="*/ 0 w 94"/>
                <a:gd name="T67" fmla="*/ 1 h 95"/>
                <a:gd name="T68" fmla="*/ 0 w 94"/>
                <a:gd name="T69" fmla="*/ 1 h 95"/>
                <a:gd name="T70" fmla="*/ 0 w 94"/>
                <a:gd name="T71" fmla="*/ 1 h 95"/>
                <a:gd name="T72" fmla="*/ 0 w 94"/>
                <a:gd name="T73" fmla="*/ 1 h 95"/>
                <a:gd name="T74" fmla="*/ 0 w 94"/>
                <a:gd name="T75" fmla="*/ 1 h 95"/>
                <a:gd name="T76" fmla="*/ 0 w 94"/>
                <a:gd name="T77" fmla="*/ 1 h 95"/>
                <a:gd name="T78" fmla="*/ 0 w 94"/>
                <a:gd name="T79" fmla="*/ 1 h 95"/>
                <a:gd name="T80" fmla="*/ 0 w 94"/>
                <a:gd name="T81" fmla="*/ 1 h 95"/>
                <a:gd name="T82" fmla="*/ 0 w 94"/>
                <a:gd name="T83" fmla="*/ 1 h 95"/>
                <a:gd name="T84" fmla="*/ 0 w 94"/>
                <a:gd name="T85" fmla="*/ 1 h 95"/>
                <a:gd name="T86" fmla="*/ 0 w 94"/>
                <a:gd name="T87" fmla="*/ 1 h 95"/>
                <a:gd name="T88" fmla="*/ 0 w 94"/>
                <a:gd name="T89" fmla="*/ 1 h 95"/>
                <a:gd name="T90" fmla="*/ 0 w 94"/>
                <a:gd name="T91" fmla="*/ 1 h 95"/>
                <a:gd name="T92" fmla="*/ 0 w 94"/>
                <a:gd name="T93" fmla="*/ 1 h 95"/>
                <a:gd name="T94" fmla="*/ 0 w 94"/>
                <a:gd name="T95" fmla="*/ 1 h 95"/>
                <a:gd name="T96" fmla="*/ 0 w 94"/>
                <a:gd name="T97" fmla="*/ 1 h 95"/>
                <a:gd name="T98" fmla="*/ 0 w 94"/>
                <a:gd name="T99" fmla="*/ 1 h 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4"/>
                <a:gd name="T151" fmla="*/ 0 h 95"/>
                <a:gd name="T152" fmla="*/ 94 w 94"/>
                <a:gd name="T153" fmla="*/ 95 h 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4" h="95">
                  <a:moveTo>
                    <a:pt x="0" y="80"/>
                  </a:moveTo>
                  <a:lnTo>
                    <a:pt x="4" y="83"/>
                  </a:lnTo>
                  <a:lnTo>
                    <a:pt x="6" y="88"/>
                  </a:lnTo>
                  <a:lnTo>
                    <a:pt x="6" y="92"/>
                  </a:lnTo>
                  <a:lnTo>
                    <a:pt x="1" y="95"/>
                  </a:lnTo>
                  <a:lnTo>
                    <a:pt x="6" y="95"/>
                  </a:lnTo>
                  <a:lnTo>
                    <a:pt x="9" y="93"/>
                  </a:lnTo>
                  <a:lnTo>
                    <a:pt x="12" y="92"/>
                  </a:lnTo>
                  <a:lnTo>
                    <a:pt x="16" y="91"/>
                  </a:lnTo>
                  <a:lnTo>
                    <a:pt x="10" y="82"/>
                  </a:lnTo>
                  <a:lnTo>
                    <a:pt x="10" y="74"/>
                  </a:lnTo>
                  <a:lnTo>
                    <a:pt x="13" y="64"/>
                  </a:lnTo>
                  <a:lnTo>
                    <a:pt x="17" y="55"/>
                  </a:lnTo>
                  <a:lnTo>
                    <a:pt x="25" y="47"/>
                  </a:lnTo>
                  <a:lnTo>
                    <a:pt x="34" y="39"/>
                  </a:lnTo>
                  <a:lnTo>
                    <a:pt x="44" y="32"/>
                  </a:lnTo>
                  <a:lnTo>
                    <a:pt x="53" y="26"/>
                  </a:lnTo>
                  <a:lnTo>
                    <a:pt x="62" y="23"/>
                  </a:lnTo>
                  <a:lnTo>
                    <a:pt x="71" y="22"/>
                  </a:lnTo>
                  <a:lnTo>
                    <a:pt x="80" y="22"/>
                  </a:lnTo>
                  <a:lnTo>
                    <a:pt x="89" y="22"/>
                  </a:lnTo>
                  <a:lnTo>
                    <a:pt x="92" y="21"/>
                  </a:lnTo>
                  <a:lnTo>
                    <a:pt x="94" y="19"/>
                  </a:lnTo>
                  <a:lnTo>
                    <a:pt x="94" y="17"/>
                  </a:lnTo>
                  <a:lnTo>
                    <a:pt x="94" y="14"/>
                  </a:lnTo>
                  <a:lnTo>
                    <a:pt x="88" y="9"/>
                  </a:lnTo>
                  <a:lnTo>
                    <a:pt x="80" y="4"/>
                  </a:lnTo>
                  <a:lnTo>
                    <a:pt x="73" y="0"/>
                  </a:lnTo>
                  <a:lnTo>
                    <a:pt x="62" y="0"/>
                  </a:lnTo>
                  <a:lnTo>
                    <a:pt x="61" y="1"/>
                  </a:lnTo>
                  <a:lnTo>
                    <a:pt x="58" y="4"/>
                  </a:lnTo>
                  <a:lnTo>
                    <a:pt x="56" y="6"/>
                  </a:lnTo>
                  <a:lnTo>
                    <a:pt x="53" y="7"/>
                  </a:lnTo>
                  <a:lnTo>
                    <a:pt x="46" y="8"/>
                  </a:lnTo>
                  <a:lnTo>
                    <a:pt x="38" y="10"/>
                  </a:lnTo>
                  <a:lnTo>
                    <a:pt x="31" y="12"/>
                  </a:lnTo>
                  <a:lnTo>
                    <a:pt x="25" y="15"/>
                  </a:lnTo>
                  <a:lnTo>
                    <a:pt x="19" y="19"/>
                  </a:lnTo>
                  <a:lnTo>
                    <a:pt x="14" y="23"/>
                  </a:lnTo>
                  <a:lnTo>
                    <a:pt x="10" y="27"/>
                  </a:lnTo>
                  <a:lnTo>
                    <a:pt x="6" y="32"/>
                  </a:lnTo>
                  <a:lnTo>
                    <a:pt x="4" y="36"/>
                  </a:lnTo>
                  <a:lnTo>
                    <a:pt x="3" y="40"/>
                  </a:lnTo>
                  <a:lnTo>
                    <a:pt x="1" y="45"/>
                  </a:lnTo>
                  <a:lnTo>
                    <a:pt x="0" y="49"/>
                  </a:lnTo>
                  <a:lnTo>
                    <a:pt x="0" y="53"/>
                  </a:lnTo>
                  <a:lnTo>
                    <a:pt x="0" y="58"/>
                  </a:lnTo>
                  <a:lnTo>
                    <a:pt x="0" y="62"/>
                  </a:lnTo>
                  <a:lnTo>
                    <a:pt x="0" y="66"/>
                  </a:lnTo>
                  <a:lnTo>
                    <a:pt x="0" y="80"/>
                  </a:lnTo>
                  <a:close/>
                </a:path>
              </a:pathLst>
            </a:custGeom>
            <a:solidFill>
              <a:srgbClr val="E5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9" name="Freeform 1792"/>
            <p:cNvSpPr>
              <a:spLocks/>
            </p:cNvSpPr>
            <p:nvPr/>
          </p:nvSpPr>
          <p:spPr bwMode="auto">
            <a:xfrm>
              <a:off x="912" y="2425"/>
              <a:ext cx="131" cy="82"/>
            </a:xfrm>
            <a:custGeom>
              <a:avLst/>
              <a:gdLst>
                <a:gd name="T0" fmla="*/ 0 w 393"/>
                <a:gd name="T1" fmla="*/ 1 h 163"/>
                <a:gd name="T2" fmla="*/ 0 w 393"/>
                <a:gd name="T3" fmla="*/ 1 h 163"/>
                <a:gd name="T4" fmla="*/ 0 w 393"/>
                <a:gd name="T5" fmla="*/ 1 h 163"/>
                <a:gd name="T6" fmla="*/ 0 w 393"/>
                <a:gd name="T7" fmla="*/ 1 h 163"/>
                <a:gd name="T8" fmla="*/ 0 w 393"/>
                <a:gd name="T9" fmla="*/ 1 h 163"/>
                <a:gd name="T10" fmla="*/ 0 w 393"/>
                <a:gd name="T11" fmla="*/ 1 h 163"/>
                <a:gd name="T12" fmla="*/ 0 w 393"/>
                <a:gd name="T13" fmla="*/ 1 h 163"/>
                <a:gd name="T14" fmla="*/ 0 w 393"/>
                <a:gd name="T15" fmla="*/ 1 h 163"/>
                <a:gd name="T16" fmla="*/ 0 w 393"/>
                <a:gd name="T17" fmla="*/ 1 h 163"/>
                <a:gd name="T18" fmla="*/ 0 w 393"/>
                <a:gd name="T19" fmla="*/ 1 h 163"/>
                <a:gd name="T20" fmla="*/ 0 w 393"/>
                <a:gd name="T21" fmla="*/ 1 h 163"/>
                <a:gd name="T22" fmla="*/ 0 w 393"/>
                <a:gd name="T23" fmla="*/ 1 h 163"/>
                <a:gd name="T24" fmla="*/ 0 w 393"/>
                <a:gd name="T25" fmla="*/ 1 h 163"/>
                <a:gd name="T26" fmla="*/ 0 w 393"/>
                <a:gd name="T27" fmla="*/ 1 h 163"/>
                <a:gd name="T28" fmla="*/ 0 w 393"/>
                <a:gd name="T29" fmla="*/ 1 h 163"/>
                <a:gd name="T30" fmla="*/ 0 w 393"/>
                <a:gd name="T31" fmla="*/ 1 h 163"/>
                <a:gd name="T32" fmla="*/ 0 w 393"/>
                <a:gd name="T33" fmla="*/ 1 h 163"/>
                <a:gd name="T34" fmla="*/ 0 w 393"/>
                <a:gd name="T35" fmla="*/ 0 h 163"/>
                <a:gd name="T36" fmla="*/ 0 w 393"/>
                <a:gd name="T37" fmla="*/ 0 h 163"/>
                <a:gd name="T38" fmla="*/ 0 w 393"/>
                <a:gd name="T39" fmla="*/ 1 h 163"/>
                <a:gd name="T40" fmla="*/ 0 w 393"/>
                <a:gd name="T41" fmla="*/ 1 h 163"/>
                <a:gd name="T42" fmla="*/ 0 w 393"/>
                <a:gd name="T43" fmla="*/ 1 h 163"/>
                <a:gd name="T44" fmla="*/ 0 w 393"/>
                <a:gd name="T45" fmla="*/ 1 h 163"/>
                <a:gd name="T46" fmla="*/ 0 w 393"/>
                <a:gd name="T47" fmla="*/ 1 h 163"/>
                <a:gd name="T48" fmla="*/ 0 w 393"/>
                <a:gd name="T49" fmla="*/ 1 h 163"/>
                <a:gd name="T50" fmla="*/ 0 w 393"/>
                <a:gd name="T51" fmla="*/ 1 h 163"/>
                <a:gd name="T52" fmla="*/ 0 w 393"/>
                <a:gd name="T53" fmla="*/ 1 h 163"/>
                <a:gd name="T54" fmla="*/ 0 w 393"/>
                <a:gd name="T55" fmla="*/ 1 h 163"/>
                <a:gd name="T56" fmla="*/ 0 w 393"/>
                <a:gd name="T57" fmla="*/ 1 h 163"/>
                <a:gd name="T58" fmla="*/ 0 w 393"/>
                <a:gd name="T59" fmla="*/ 1 h 163"/>
                <a:gd name="T60" fmla="*/ 0 w 393"/>
                <a:gd name="T61" fmla="*/ 1 h 163"/>
                <a:gd name="T62" fmla="*/ 0 w 393"/>
                <a:gd name="T63" fmla="*/ 1 h 163"/>
                <a:gd name="T64" fmla="*/ 0 w 393"/>
                <a:gd name="T65" fmla="*/ 1 h 163"/>
                <a:gd name="T66" fmla="*/ 0 w 393"/>
                <a:gd name="T67" fmla="*/ 1 h 163"/>
                <a:gd name="T68" fmla="*/ 0 w 393"/>
                <a:gd name="T69" fmla="*/ 1 h 163"/>
                <a:gd name="T70" fmla="*/ 0 w 393"/>
                <a:gd name="T71" fmla="*/ 1 h 163"/>
                <a:gd name="T72" fmla="*/ 0 w 393"/>
                <a:gd name="T73" fmla="*/ 1 h 163"/>
                <a:gd name="T74" fmla="*/ 0 w 393"/>
                <a:gd name="T75" fmla="*/ 1 h 163"/>
                <a:gd name="T76" fmla="*/ 0 w 393"/>
                <a:gd name="T77" fmla="*/ 1 h 163"/>
                <a:gd name="T78" fmla="*/ 0 w 393"/>
                <a:gd name="T79" fmla="*/ 1 h 163"/>
                <a:gd name="T80" fmla="*/ 0 w 393"/>
                <a:gd name="T81" fmla="*/ 1 h 163"/>
                <a:gd name="T82" fmla="*/ 0 w 393"/>
                <a:gd name="T83" fmla="*/ 1 h 163"/>
                <a:gd name="T84" fmla="*/ 0 w 393"/>
                <a:gd name="T85" fmla="*/ 1 h 163"/>
                <a:gd name="T86" fmla="*/ 0 w 393"/>
                <a:gd name="T87" fmla="*/ 1 h 163"/>
                <a:gd name="T88" fmla="*/ 0 w 393"/>
                <a:gd name="T89" fmla="*/ 1 h 163"/>
                <a:gd name="T90" fmla="*/ 0 w 393"/>
                <a:gd name="T91" fmla="*/ 1 h 163"/>
                <a:gd name="T92" fmla="*/ 0 w 393"/>
                <a:gd name="T93" fmla="*/ 1 h 163"/>
                <a:gd name="T94" fmla="*/ 0 w 393"/>
                <a:gd name="T95" fmla="*/ 1 h 1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3"/>
                <a:gd name="T145" fmla="*/ 0 h 163"/>
                <a:gd name="T146" fmla="*/ 393 w 393"/>
                <a:gd name="T147" fmla="*/ 163 h 1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3" h="163">
                  <a:moveTo>
                    <a:pt x="149" y="8"/>
                  </a:moveTo>
                  <a:lnTo>
                    <a:pt x="140" y="11"/>
                  </a:lnTo>
                  <a:lnTo>
                    <a:pt x="136" y="20"/>
                  </a:lnTo>
                  <a:lnTo>
                    <a:pt x="135" y="28"/>
                  </a:lnTo>
                  <a:lnTo>
                    <a:pt x="132" y="35"/>
                  </a:lnTo>
                  <a:lnTo>
                    <a:pt x="127" y="39"/>
                  </a:lnTo>
                  <a:lnTo>
                    <a:pt x="118" y="44"/>
                  </a:lnTo>
                  <a:lnTo>
                    <a:pt x="108" y="52"/>
                  </a:lnTo>
                  <a:lnTo>
                    <a:pt x="94" y="60"/>
                  </a:lnTo>
                  <a:lnTo>
                    <a:pt x="87" y="63"/>
                  </a:lnTo>
                  <a:lnTo>
                    <a:pt x="78" y="66"/>
                  </a:lnTo>
                  <a:lnTo>
                    <a:pt x="70" y="69"/>
                  </a:lnTo>
                  <a:lnTo>
                    <a:pt x="64" y="71"/>
                  </a:lnTo>
                  <a:lnTo>
                    <a:pt x="58" y="73"/>
                  </a:lnTo>
                  <a:lnTo>
                    <a:pt x="54" y="74"/>
                  </a:lnTo>
                  <a:lnTo>
                    <a:pt x="51" y="74"/>
                  </a:lnTo>
                  <a:lnTo>
                    <a:pt x="46" y="70"/>
                  </a:lnTo>
                  <a:lnTo>
                    <a:pt x="34" y="71"/>
                  </a:lnTo>
                  <a:lnTo>
                    <a:pt x="19" y="75"/>
                  </a:lnTo>
                  <a:lnTo>
                    <a:pt x="12" y="77"/>
                  </a:lnTo>
                  <a:lnTo>
                    <a:pt x="7" y="76"/>
                  </a:lnTo>
                  <a:lnTo>
                    <a:pt x="4" y="75"/>
                  </a:lnTo>
                  <a:lnTo>
                    <a:pt x="1" y="74"/>
                  </a:lnTo>
                  <a:lnTo>
                    <a:pt x="0" y="71"/>
                  </a:lnTo>
                  <a:lnTo>
                    <a:pt x="1" y="66"/>
                  </a:lnTo>
                  <a:lnTo>
                    <a:pt x="10" y="60"/>
                  </a:lnTo>
                  <a:lnTo>
                    <a:pt x="21" y="54"/>
                  </a:lnTo>
                  <a:lnTo>
                    <a:pt x="33" y="50"/>
                  </a:lnTo>
                  <a:lnTo>
                    <a:pt x="97" y="30"/>
                  </a:lnTo>
                  <a:lnTo>
                    <a:pt x="132" y="26"/>
                  </a:lnTo>
                  <a:lnTo>
                    <a:pt x="123" y="26"/>
                  </a:lnTo>
                  <a:lnTo>
                    <a:pt x="112" y="27"/>
                  </a:lnTo>
                  <a:lnTo>
                    <a:pt x="105" y="29"/>
                  </a:lnTo>
                  <a:lnTo>
                    <a:pt x="97" y="30"/>
                  </a:lnTo>
                  <a:lnTo>
                    <a:pt x="94" y="31"/>
                  </a:lnTo>
                  <a:lnTo>
                    <a:pt x="88" y="34"/>
                  </a:lnTo>
                  <a:lnTo>
                    <a:pt x="79" y="37"/>
                  </a:lnTo>
                  <a:lnTo>
                    <a:pt x="69" y="41"/>
                  </a:lnTo>
                  <a:lnTo>
                    <a:pt x="55" y="44"/>
                  </a:lnTo>
                  <a:lnTo>
                    <a:pt x="45" y="48"/>
                  </a:lnTo>
                  <a:lnTo>
                    <a:pt x="34" y="49"/>
                  </a:lnTo>
                  <a:lnTo>
                    <a:pt x="25" y="48"/>
                  </a:lnTo>
                  <a:lnTo>
                    <a:pt x="21" y="46"/>
                  </a:lnTo>
                  <a:lnTo>
                    <a:pt x="19" y="43"/>
                  </a:lnTo>
                  <a:lnTo>
                    <a:pt x="18" y="40"/>
                  </a:lnTo>
                  <a:lnTo>
                    <a:pt x="19" y="37"/>
                  </a:lnTo>
                  <a:lnTo>
                    <a:pt x="28" y="31"/>
                  </a:lnTo>
                  <a:lnTo>
                    <a:pt x="45" y="26"/>
                  </a:lnTo>
                  <a:lnTo>
                    <a:pt x="67" y="20"/>
                  </a:lnTo>
                  <a:lnTo>
                    <a:pt x="90" y="12"/>
                  </a:lnTo>
                  <a:lnTo>
                    <a:pt x="111" y="7"/>
                  </a:lnTo>
                  <a:lnTo>
                    <a:pt x="126" y="2"/>
                  </a:lnTo>
                  <a:lnTo>
                    <a:pt x="133" y="0"/>
                  </a:lnTo>
                  <a:lnTo>
                    <a:pt x="130" y="1"/>
                  </a:lnTo>
                  <a:lnTo>
                    <a:pt x="135" y="0"/>
                  </a:lnTo>
                  <a:lnTo>
                    <a:pt x="142" y="0"/>
                  </a:lnTo>
                  <a:lnTo>
                    <a:pt x="151" y="1"/>
                  </a:lnTo>
                  <a:lnTo>
                    <a:pt x="163" y="1"/>
                  </a:lnTo>
                  <a:lnTo>
                    <a:pt x="175" y="2"/>
                  </a:lnTo>
                  <a:lnTo>
                    <a:pt x="190" y="3"/>
                  </a:lnTo>
                  <a:lnTo>
                    <a:pt x="203" y="6"/>
                  </a:lnTo>
                  <a:lnTo>
                    <a:pt x="218" y="7"/>
                  </a:lnTo>
                  <a:lnTo>
                    <a:pt x="235" y="10"/>
                  </a:lnTo>
                  <a:lnTo>
                    <a:pt x="250" y="14"/>
                  </a:lnTo>
                  <a:lnTo>
                    <a:pt x="263" y="21"/>
                  </a:lnTo>
                  <a:lnTo>
                    <a:pt x="275" y="27"/>
                  </a:lnTo>
                  <a:lnTo>
                    <a:pt x="289" y="35"/>
                  </a:lnTo>
                  <a:lnTo>
                    <a:pt x="300" y="41"/>
                  </a:lnTo>
                  <a:lnTo>
                    <a:pt x="314" y="48"/>
                  </a:lnTo>
                  <a:lnTo>
                    <a:pt x="327" y="54"/>
                  </a:lnTo>
                  <a:lnTo>
                    <a:pt x="335" y="56"/>
                  </a:lnTo>
                  <a:lnTo>
                    <a:pt x="342" y="56"/>
                  </a:lnTo>
                  <a:lnTo>
                    <a:pt x="350" y="55"/>
                  </a:lnTo>
                  <a:lnTo>
                    <a:pt x="359" y="55"/>
                  </a:lnTo>
                  <a:lnTo>
                    <a:pt x="366" y="54"/>
                  </a:lnTo>
                  <a:lnTo>
                    <a:pt x="374" y="54"/>
                  </a:lnTo>
                  <a:lnTo>
                    <a:pt x="380" y="55"/>
                  </a:lnTo>
                  <a:lnTo>
                    <a:pt x="383" y="57"/>
                  </a:lnTo>
                  <a:lnTo>
                    <a:pt x="387" y="69"/>
                  </a:lnTo>
                  <a:lnTo>
                    <a:pt x="389" y="81"/>
                  </a:lnTo>
                  <a:lnTo>
                    <a:pt x="387" y="94"/>
                  </a:lnTo>
                  <a:lnTo>
                    <a:pt x="386" y="108"/>
                  </a:lnTo>
                  <a:lnTo>
                    <a:pt x="383" y="121"/>
                  </a:lnTo>
                  <a:lnTo>
                    <a:pt x="383" y="135"/>
                  </a:lnTo>
                  <a:lnTo>
                    <a:pt x="386" y="148"/>
                  </a:lnTo>
                  <a:lnTo>
                    <a:pt x="393" y="160"/>
                  </a:lnTo>
                  <a:lnTo>
                    <a:pt x="390" y="163"/>
                  </a:lnTo>
                  <a:lnTo>
                    <a:pt x="386" y="162"/>
                  </a:lnTo>
                  <a:lnTo>
                    <a:pt x="380" y="160"/>
                  </a:lnTo>
                  <a:lnTo>
                    <a:pt x="375" y="159"/>
                  </a:lnTo>
                  <a:lnTo>
                    <a:pt x="363" y="159"/>
                  </a:lnTo>
                  <a:lnTo>
                    <a:pt x="351" y="157"/>
                  </a:lnTo>
                  <a:lnTo>
                    <a:pt x="339" y="154"/>
                  </a:lnTo>
                  <a:lnTo>
                    <a:pt x="327" y="150"/>
                  </a:lnTo>
                  <a:lnTo>
                    <a:pt x="317" y="148"/>
                  </a:lnTo>
                  <a:lnTo>
                    <a:pt x="305" y="147"/>
                  </a:lnTo>
                  <a:lnTo>
                    <a:pt x="293" y="148"/>
                  </a:lnTo>
                  <a:lnTo>
                    <a:pt x="280" y="152"/>
                  </a:lnTo>
                  <a:lnTo>
                    <a:pt x="274" y="155"/>
                  </a:lnTo>
                  <a:lnTo>
                    <a:pt x="268" y="156"/>
                  </a:lnTo>
                  <a:lnTo>
                    <a:pt x="260" y="157"/>
                  </a:lnTo>
                  <a:lnTo>
                    <a:pt x="254" y="158"/>
                  </a:lnTo>
                  <a:lnTo>
                    <a:pt x="248" y="158"/>
                  </a:lnTo>
                  <a:lnTo>
                    <a:pt x="241" y="157"/>
                  </a:lnTo>
                  <a:lnTo>
                    <a:pt x="235" y="156"/>
                  </a:lnTo>
                  <a:lnTo>
                    <a:pt x="229" y="155"/>
                  </a:lnTo>
                  <a:lnTo>
                    <a:pt x="218" y="148"/>
                  </a:lnTo>
                  <a:lnTo>
                    <a:pt x="211" y="139"/>
                  </a:lnTo>
                  <a:lnTo>
                    <a:pt x="202" y="132"/>
                  </a:lnTo>
                  <a:lnTo>
                    <a:pt x="191" y="127"/>
                  </a:lnTo>
                  <a:lnTo>
                    <a:pt x="176" y="125"/>
                  </a:lnTo>
                  <a:lnTo>
                    <a:pt x="163" y="127"/>
                  </a:lnTo>
                  <a:lnTo>
                    <a:pt x="151" y="129"/>
                  </a:lnTo>
                  <a:lnTo>
                    <a:pt x="142" y="132"/>
                  </a:lnTo>
                  <a:lnTo>
                    <a:pt x="135" y="134"/>
                  </a:lnTo>
                  <a:lnTo>
                    <a:pt x="132" y="135"/>
                  </a:lnTo>
                  <a:lnTo>
                    <a:pt x="132" y="134"/>
                  </a:lnTo>
                  <a:lnTo>
                    <a:pt x="137" y="130"/>
                  </a:lnTo>
                  <a:lnTo>
                    <a:pt x="149" y="121"/>
                  </a:lnTo>
                  <a:lnTo>
                    <a:pt x="160" y="111"/>
                  </a:lnTo>
                  <a:lnTo>
                    <a:pt x="169" y="102"/>
                  </a:lnTo>
                  <a:lnTo>
                    <a:pt x="176" y="93"/>
                  </a:lnTo>
                  <a:lnTo>
                    <a:pt x="182" y="83"/>
                  </a:lnTo>
                  <a:lnTo>
                    <a:pt x="187" y="74"/>
                  </a:lnTo>
                  <a:lnTo>
                    <a:pt x="190" y="63"/>
                  </a:lnTo>
                  <a:lnTo>
                    <a:pt x="190" y="53"/>
                  </a:lnTo>
                  <a:lnTo>
                    <a:pt x="188" y="42"/>
                  </a:lnTo>
                  <a:lnTo>
                    <a:pt x="187" y="35"/>
                  </a:lnTo>
                  <a:lnTo>
                    <a:pt x="184" y="29"/>
                  </a:lnTo>
                  <a:lnTo>
                    <a:pt x="181" y="26"/>
                  </a:lnTo>
                  <a:lnTo>
                    <a:pt x="176" y="25"/>
                  </a:lnTo>
                  <a:lnTo>
                    <a:pt x="173" y="25"/>
                  </a:lnTo>
                  <a:lnTo>
                    <a:pt x="172" y="26"/>
                  </a:lnTo>
                  <a:lnTo>
                    <a:pt x="170" y="26"/>
                  </a:lnTo>
                  <a:lnTo>
                    <a:pt x="167" y="25"/>
                  </a:lnTo>
                  <a:lnTo>
                    <a:pt x="166" y="20"/>
                  </a:lnTo>
                  <a:lnTo>
                    <a:pt x="164" y="14"/>
                  </a:lnTo>
                  <a:lnTo>
                    <a:pt x="163" y="9"/>
                  </a:lnTo>
                  <a:lnTo>
                    <a:pt x="161" y="8"/>
                  </a:lnTo>
                  <a:lnTo>
                    <a:pt x="158" y="8"/>
                  </a:lnTo>
                  <a:lnTo>
                    <a:pt x="155" y="7"/>
                  </a:lnTo>
                  <a:lnTo>
                    <a:pt x="152" y="7"/>
                  </a:lnTo>
                  <a:lnTo>
                    <a:pt x="149" y="8"/>
                  </a:lnTo>
                  <a:close/>
                </a:path>
              </a:pathLst>
            </a:custGeom>
            <a:solidFill>
              <a:srgbClr val="FF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0" name="Freeform 1793"/>
            <p:cNvSpPr>
              <a:spLocks/>
            </p:cNvSpPr>
            <p:nvPr/>
          </p:nvSpPr>
          <p:spPr bwMode="auto">
            <a:xfrm>
              <a:off x="955" y="2427"/>
              <a:ext cx="7" cy="16"/>
            </a:xfrm>
            <a:custGeom>
              <a:avLst/>
              <a:gdLst>
                <a:gd name="T0" fmla="*/ 0 w 22"/>
                <a:gd name="T1" fmla="*/ 0 h 34"/>
                <a:gd name="T2" fmla="*/ 0 w 22"/>
                <a:gd name="T3" fmla="*/ 0 h 34"/>
                <a:gd name="T4" fmla="*/ 0 w 22"/>
                <a:gd name="T5" fmla="*/ 0 h 34"/>
                <a:gd name="T6" fmla="*/ 0 w 22"/>
                <a:gd name="T7" fmla="*/ 0 h 34"/>
                <a:gd name="T8" fmla="*/ 0 w 22"/>
                <a:gd name="T9" fmla="*/ 0 h 34"/>
                <a:gd name="T10" fmla="*/ 0 w 22"/>
                <a:gd name="T11" fmla="*/ 0 h 34"/>
                <a:gd name="T12" fmla="*/ 0 w 22"/>
                <a:gd name="T13" fmla="*/ 0 h 34"/>
                <a:gd name="T14" fmla="*/ 0 w 22"/>
                <a:gd name="T15" fmla="*/ 0 h 34"/>
                <a:gd name="T16" fmla="*/ 0 w 22"/>
                <a:gd name="T17" fmla="*/ 0 h 34"/>
                <a:gd name="T18" fmla="*/ 0 w 22"/>
                <a:gd name="T19" fmla="*/ 0 h 34"/>
                <a:gd name="T20" fmla="*/ 0 w 22"/>
                <a:gd name="T21" fmla="*/ 0 h 34"/>
                <a:gd name="T22" fmla="*/ 0 w 22"/>
                <a:gd name="T23" fmla="*/ 0 h 34"/>
                <a:gd name="T24" fmla="*/ 0 w 22"/>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34"/>
                <a:gd name="T41" fmla="*/ 22 w 22"/>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34">
                  <a:moveTo>
                    <a:pt x="9" y="34"/>
                  </a:moveTo>
                  <a:lnTo>
                    <a:pt x="9" y="34"/>
                  </a:lnTo>
                  <a:lnTo>
                    <a:pt x="13" y="26"/>
                  </a:lnTo>
                  <a:lnTo>
                    <a:pt x="15" y="18"/>
                  </a:lnTo>
                  <a:lnTo>
                    <a:pt x="18" y="11"/>
                  </a:lnTo>
                  <a:lnTo>
                    <a:pt x="22" y="9"/>
                  </a:lnTo>
                  <a:lnTo>
                    <a:pt x="22" y="0"/>
                  </a:lnTo>
                  <a:lnTo>
                    <a:pt x="9" y="5"/>
                  </a:lnTo>
                  <a:lnTo>
                    <a:pt x="3" y="16"/>
                  </a:lnTo>
                  <a:lnTo>
                    <a:pt x="2" y="24"/>
                  </a:lnTo>
                  <a:lnTo>
                    <a:pt x="0" y="30"/>
                  </a:lnTo>
                  <a:lnTo>
                    <a:pt x="9"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1" name="Freeform 1794"/>
            <p:cNvSpPr>
              <a:spLocks/>
            </p:cNvSpPr>
            <p:nvPr/>
          </p:nvSpPr>
          <p:spPr bwMode="auto">
            <a:xfrm>
              <a:off x="943" y="2441"/>
              <a:ext cx="15" cy="15"/>
            </a:xfrm>
            <a:custGeom>
              <a:avLst/>
              <a:gdLst>
                <a:gd name="T0" fmla="*/ 0 w 45"/>
                <a:gd name="T1" fmla="*/ 1 h 30"/>
                <a:gd name="T2" fmla="*/ 0 w 45"/>
                <a:gd name="T3" fmla="*/ 1 h 30"/>
                <a:gd name="T4" fmla="*/ 0 w 45"/>
                <a:gd name="T5" fmla="*/ 1 h 30"/>
                <a:gd name="T6" fmla="*/ 0 w 45"/>
                <a:gd name="T7" fmla="*/ 1 h 30"/>
                <a:gd name="T8" fmla="*/ 0 w 45"/>
                <a:gd name="T9" fmla="*/ 1 h 30"/>
                <a:gd name="T10" fmla="*/ 0 w 45"/>
                <a:gd name="T11" fmla="*/ 1 h 30"/>
                <a:gd name="T12" fmla="*/ 0 w 45"/>
                <a:gd name="T13" fmla="*/ 0 h 30"/>
                <a:gd name="T14" fmla="*/ 0 w 45"/>
                <a:gd name="T15" fmla="*/ 1 h 30"/>
                <a:gd name="T16" fmla="*/ 0 w 45"/>
                <a:gd name="T17" fmla="*/ 1 h 30"/>
                <a:gd name="T18" fmla="*/ 0 w 45"/>
                <a:gd name="T19" fmla="*/ 1 h 30"/>
                <a:gd name="T20" fmla="*/ 0 w 45"/>
                <a:gd name="T21" fmla="*/ 1 h 30"/>
                <a:gd name="T22" fmla="*/ 0 w 45"/>
                <a:gd name="T23" fmla="*/ 1 h 30"/>
                <a:gd name="T24" fmla="*/ 0 w 45"/>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30"/>
                <a:gd name="T41" fmla="*/ 45 w 45"/>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30">
                  <a:moveTo>
                    <a:pt x="6" y="30"/>
                  </a:moveTo>
                  <a:lnTo>
                    <a:pt x="6" y="30"/>
                  </a:lnTo>
                  <a:lnTo>
                    <a:pt x="21" y="22"/>
                  </a:lnTo>
                  <a:lnTo>
                    <a:pt x="32" y="15"/>
                  </a:lnTo>
                  <a:lnTo>
                    <a:pt x="41" y="9"/>
                  </a:lnTo>
                  <a:lnTo>
                    <a:pt x="45" y="4"/>
                  </a:lnTo>
                  <a:lnTo>
                    <a:pt x="36" y="0"/>
                  </a:lnTo>
                  <a:lnTo>
                    <a:pt x="32" y="3"/>
                  </a:lnTo>
                  <a:lnTo>
                    <a:pt x="23" y="8"/>
                  </a:lnTo>
                  <a:lnTo>
                    <a:pt x="12" y="16"/>
                  </a:lnTo>
                  <a:lnTo>
                    <a:pt x="0" y="23"/>
                  </a:lnTo>
                  <a:lnTo>
                    <a:pt x="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2" name="Freeform 1795"/>
            <p:cNvSpPr>
              <a:spLocks/>
            </p:cNvSpPr>
            <p:nvPr/>
          </p:nvSpPr>
          <p:spPr bwMode="auto">
            <a:xfrm>
              <a:off x="927" y="2453"/>
              <a:ext cx="18" cy="11"/>
            </a:xfrm>
            <a:custGeom>
              <a:avLst/>
              <a:gdLst>
                <a:gd name="T0" fmla="*/ 0 w 52"/>
                <a:gd name="T1" fmla="*/ 1 h 22"/>
                <a:gd name="T2" fmla="*/ 0 w 52"/>
                <a:gd name="T3" fmla="*/ 1 h 22"/>
                <a:gd name="T4" fmla="*/ 0 w 52"/>
                <a:gd name="T5" fmla="*/ 1 h 22"/>
                <a:gd name="T6" fmla="*/ 0 w 52"/>
                <a:gd name="T7" fmla="*/ 1 h 22"/>
                <a:gd name="T8" fmla="*/ 0 w 52"/>
                <a:gd name="T9" fmla="*/ 1 h 22"/>
                <a:gd name="T10" fmla="*/ 0 w 52"/>
                <a:gd name="T11" fmla="*/ 1 h 22"/>
                <a:gd name="T12" fmla="*/ 0 w 52"/>
                <a:gd name="T13" fmla="*/ 1 h 22"/>
                <a:gd name="T14" fmla="*/ 0 w 52"/>
                <a:gd name="T15" fmla="*/ 1 h 22"/>
                <a:gd name="T16" fmla="*/ 0 w 52"/>
                <a:gd name="T17" fmla="*/ 1 h 22"/>
                <a:gd name="T18" fmla="*/ 0 w 52"/>
                <a:gd name="T19" fmla="*/ 1 h 22"/>
                <a:gd name="T20" fmla="*/ 0 w 52"/>
                <a:gd name="T21" fmla="*/ 0 h 22"/>
                <a:gd name="T22" fmla="*/ 0 w 52"/>
                <a:gd name="T23" fmla="*/ 1 h 22"/>
                <a:gd name="T24" fmla="*/ 0 w 52"/>
                <a:gd name="T25" fmla="*/ 1 h 22"/>
                <a:gd name="T26" fmla="*/ 0 w 52"/>
                <a:gd name="T27" fmla="*/ 1 h 22"/>
                <a:gd name="T28" fmla="*/ 0 w 52"/>
                <a:gd name="T29" fmla="*/ 1 h 22"/>
                <a:gd name="T30" fmla="*/ 0 w 52"/>
                <a:gd name="T31" fmla="*/ 1 h 22"/>
                <a:gd name="T32" fmla="*/ 0 w 52"/>
                <a:gd name="T33" fmla="*/ 1 h 22"/>
                <a:gd name="T34" fmla="*/ 0 w 52"/>
                <a:gd name="T35" fmla="*/ 1 h 22"/>
                <a:gd name="T36" fmla="*/ 0 w 52"/>
                <a:gd name="T37" fmla="*/ 1 h 22"/>
                <a:gd name="T38" fmla="*/ 0 w 52"/>
                <a:gd name="T39" fmla="*/ 1 h 22"/>
                <a:gd name="T40" fmla="*/ 0 w 52"/>
                <a:gd name="T41" fmla="*/ 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22"/>
                <a:gd name="T65" fmla="*/ 52 w 52"/>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22">
                  <a:moveTo>
                    <a:pt x="0" y="17"/>
                  </a:moveTo>
                  <a:lnTo>
                    <a:pt x="0" y="15"/>
                  </a:lnTo>
                  <a:lnTo>
                    <a:pt x="6" y="22"/>
                  </a:lnTo>
                  <a:lnTo>
                    <a:pt x="10" y="22"/>
                  </a:lnTo>
                  <a:lnTo>
                    <a:pt x="15" y="21"/>
                  </a:lnTo>
                  <a:lnTo>
                    <a:pt x="21" y="20"/>
                  </a:lnTo>
                  <a:lnTo>
                    <a:pt x="28" y="17"/>
                  </a:lnTo>
                  <a:lnTo>
                    <a:pt x="36" y="14"/>
                  </a:lnTo>
                  <a:lnTo>
                    <a:pt x="45" y="11"/>
                  </a:lnTo>
                  <a:lnTo>
                    <a:pt x="52" y="7"/>
                  </a:lnTo>
                  <a:lnTo>
                    <a:pt x="46" y="0"/>
                  </a:lnTo>
                  <a:lnTo>
                    <a:pt x="39" y="2"/>
                  </a:lnTo>
                  <a:lnTo>
                    <a:pt x="30" y="6"/>
                  </a:lnTo>
                  <a:lnTo>
                    <a:pt x="22" y="10"/>
                  </a:lnTo>
                  <a:lnTo>
                    <a:pt x="18" y="11"/>
                  </a:lnTo>
                  <a:lnTo>
                    <a:pt x="12" y="12"/>
                  </a:lnTo>
                  <a:lnTo>
                    <a:pt x="7" y="13"/>
                  </a:lnTo>
                  <a:lnTo>
                    <a:pt x="6" y="13"/>
                  </a:lnTo>
                  <a:lnTo>
                    <a:pt x="12" y="20"/>
                  </a:lnTo>
                  <a:lnTo>
                    <a:pt x="12" y="19"/>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3" name="Freeform 1796"/>
            <p:cNvSpPr>
              <a:spLocks/>
            </p:cNvSpPr>
            <p:nvPr/>
          </p:nvSpPr>
          <p:spPr bwMode="auto">
            <a:xfrm>
              <a:off x="916" y="2458"/>
              <a:ext cx="15" cy="8"/>
            </a:xfrm>
            <a:custGeom>
              <a:avLst/>
              <a:gdLst>
                <a:gd name="T0" fmla="*/ 0 w 47"/>
                <a:gd name="T1" fmla="*/ 1 h 15"/>
                <a:gd name="T2" fmla="*/ 0 w 47"/>
                <a:gd name="T3" fmla="*/ 1 h 15"/>
                <a:gd name="T4" fmla="*/ 0 w 47"/>
                <a:gd name="T5" fmla="*/ 1 h 15"/>
                <a:gd name="T6" fmla="*/ 0 w 47"/>
                <a:gd name="T7" fmla="*/ 1 h 15"/>
                <a:gd name="T8" fmla="*/ 0 w 47"/>
                <a:gd name="T9" fmla="*/ 1 h 15"/>
                <a:gd name="T10" fmla="*/ 0 w 47"/>
                <a:gd name="T11" fmla="*/ 1 h 15"/>
                <a:gd name="T12" fmla="*/ 0 w 47"/>
                <a:gd name="T13" fmla="*/ 1 h 15"/>
                <a:gd name="T14" fmla="*/ 0 w 47"/>
                <a:gd name="T15" fmla="*/ 0 h 15"/>
                <a:gd name="T16" fmla="*/ 0 w 47"/>
                <a:gd name="T17" fmla="*/ 1 h 15"/>
                <a:gd name="T18" fmla="*/ 0 w 47"/>
                <a:gd name="T19" fmla="*/ 1 h 15"/>
                <a:gd name="T20" fmla="*/ 0 w 47"/>
                <a:gd name="T21" fmla="*/ 1 h 15"/>
                <a:gd name="T22" fmla="*/ 0 w 47"/>
                <a:gd name="T23" fmla="*/ 1 h 15"/>
                <a:gd name="T24" fmla="*/ 0 w 47"/>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5"/>
                <a:gd name="T41" fmla="*/ 47 w 47"/>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5">
                  <a:moveTo>
                    <a:pt x="0" y="15"/>
                  </a:moveTo>
                  <a:lnTo>
                    <a:pt x="2" y="15"/>
                  </a:lnTo>
                  <a:lnTo>
                    <a:pt x="11" y="13"/>
                  </a:lnTo>
                  <a:lnTo>
                    <a:pt x="26" y="10"/>
                  </a:lnTo>
                  <a:lnTo>
                    <a:pt x="35" y="9"/>
                  </a:lnTo>
                  <a:lnTo>
                    <a:pt x="35" y="7"/>
                  </a:lnTo>
                  <a:lnTo>
                    <a:pt x="47" y="9"/>
                  </a:lnTo>
                  <a:lnTo>
                    <a:pt x="38" y="0"/>
                  </a:lnTo>
                  <a:lnTo>
                    <a:pt x="23" y="1"/>
                  </a:lnTo>
                  <a:lnTo>
                    <a:pt x="8" y="4"/>
                  </a:lnTo>
                  <a:lnTo>
                    <a:pt x="2" y="7"/>
                  </a:lnTo>
                  <a:lnTo>
                    <a:pt x="3" y="7"/>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4" name="Freeform 1797"/>
            <p:cNvSpPr>
              <a:spLocks/>
            </p:cNvSpPr>
            <p:nvPr/>
          </p:nvSpPr>
          <p:spPr bwMode="auto">
            <a:xfrm>
              <a:off x="910" y="2460"/>
              <a:ext cx="7" cy="6"/>
            </a:xfrm>
            <a:custGeom>
              <a:avLst/>
              <a:gdLst>
                <a:gd name="T0" fmla="*/ 0 w 19"/>
                <a:gd name="T1" fmla="*/ 1 h 11"/>
                <a:gd name="T2" fmla="*/ 0 w 19"/>
                <a:gd name="T3" fmla="*/ 1 h 11"/>
                <a:gd name="T4" fmla="*/ 0 w 19"/>
                <a:gd name="T5" fmla="*/ 1 h 11"/>
                <a:gd name="T6" fmla="*/ 0 w 19"/>
                <a:gd name="T7" fmla="*/ 1 h 11"/>
                <a:gd name="T8" fmla="*/ 0 w 19"/>
                <a:gd name="T9" fmla="*/ 1 h 11"/>
                <a:gd name="T10" fmla="*/ 0 w 19"/>
                <a:gd name="T11" fmla="*/ 1 h 11"/>
                <a:gd name="T12" fmla="*/ 0 w 19"/>
                <a:gd name="T13" fmla="*/ 1 h 11"/>
                <a:gd name="T14" fmla="*/ 0 w 19"/>
                <a:gd name="T15" fmla="*/ 1 h 11"/>
                <a:gd name="T16" fmla="*/ 0 w 19"/>
                <a:gd name="T17" fmla="*/ 0 h 11"/>
                <a:gd name="T18" fmla="*/ 0 w 19"/>
                <a:gd name="T19" fmla="*/ 0 h 11"/>
                <a:gd name="T20" fmla="*/ 0 w 19"/>
                <a:gd name="T21" fmla="*/ 0 h 11"/>
                <a:gd name="T22" fmla="*/ 0 w 19"/>
                <a:gd name="T23" fmla="*/ 0 h 11"/>
                <a:gd name="T24" fmla="*/ 0 w 19"/>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1"/>
                <a:gd name="T41" fmla="*/ 19 w 1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1">
                  <a:moveTo>
                    <a:pt x="0" y="3"/>
                  </a:moveTo>
                  <a:lnTo>
                    <a:pt x="0" y="3"/>
                  </a:lnTo>
                  <a:lnTo>
                    <a:pt x="3" y="7"/>
                  </a:lnTo>
                  <a:lnTo>
                    <a:pt x="7" y="9"/>
                  </a:lnTo>
                  <a:lnTo>
                    <a:pt x="12" y="10"/>
                  </a:lnTo>
                  <a:lnTo>
                    <a:pt x="16" y="11"/>
                  </a:lnTo>
                  <a:lnTo>
                    <a:pt x="19" y="3"/>
                  </a:lnTo>
                  <a:lnTo>
                    <a:pt x="15" y="1"/>
                  </a:lnTo>
                  <a:lnTo>
                    <a:pt x="13" y="0"/>
                  </a:lnTo>
                  <a:lnTo>
                    <a:pt x="12"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5" name="Freeform 1798"/>
            <p:cNvSpPr>
              <a:spLocks/>
            </p:cNvSpPr>
            <p:nvPr/>
          </p:nvSpPr>
          <p:spPr bwMode="auto">
            <a:xfrm>
              <a:off x="910" y="2448"/>
              <a:ext cx="14" cy="13"/>
            </a:xfrm>
            <a:custGeom>
              <a:avLst/>
              <a:gdLst>
                <a:gd name="T0" fmla="*/ 0 w 42"/>
                <a:gd name="T1" fmla="*/ 0 h 27"/>
                <a:gd name="T2" fmla="*/ 0 w 42"/>
                <a:gd name="T3" fmla="*/ 0 h 27"/>
                <a:gd name="T4" fmla="*/ 0 w 42"/>
                <a:gd name="T5" fmla="*/ 0 h 27"/>
                <a:gd name="T6" fmla="*/ 0 w 42"/>
                <a:gd name="T7" fmla="*/ 0 h 27"/>
                <a:gd name="T8" fmla="*/ 0 w 42"/>
                <a:gd name="T9" fmla="*/ 0 h 27"/>
                <a:gd name="T10" fmla="*/ 0 w 42"/>
                <a:gd name="T11" fmla="*/ 0 h 27"/>
                <a:gd name="T12" fmla="*/ 0 w 42"/>
                <a:gd name="T13" fmla="*/ 0 h 27"/>
                <a:gd name="T14" fmla="*/ 0 w 42"/>
                <a:gd name="T15" fmla="*/ 0 h 27"/>
                <a:gd name="T16" fmla="*/ 0 w 42"/>
                <a:gd name="T17" fmla="*/ 0 h 27"/>
                <a:gd name="T18" fmla="*/ 0 w 42"/>
                <a:gd name="T19" fmla="*/ 0 h 27"/>
                <a:gd name="T20" fmla="*/ 0 w 42"/>
                <a:gd name="T21" fmla="*/ 0 h 27"/>
                <a:gd name="T22" fmla="*/ 0 w 42"/>
                <a:gd name="T23" fmla="*/ 0 h 27"/>
                <a:gd name="T24" fmla="*/ 0 w 42"/>
                <a:gd name="T25" fmla="*/ 0 h 27"/>
                <a:gd name="T26" fmla="*/ 0 w 42"/>
                <a:gd name="T27" fmla="*/ 0 h 27"/>
                <a:gd name="T28" fmla="*/ 0 w 42"/>
                <a:gd name="T29" fmla="*/ 0 h 27"/>
                <a:gd name="T30" fmla="*/ 0 w 42"/>
                <a:gd name="T31" fmla="*/ 0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7"/>
                <a:gd name="T50" fmla="*/ 42 w 42"/>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7">
                  <a:moveTo>
                    <a:pt x="36" y="0"/>
                  </a:moveTo>
                  <a:lnTo>
                    <a:pt x="37" y="0"/>
                  </a:lnTo>
                  <a:lnTo>
                    <a:pt x="24" y="5"/>
                  </a:lnTo>
                  <a:lnTo>
                    <a:pt x="12" y="10"/>
                  </a:lnTo>
                  <a:lnTo>
                    <a:pt x="3" y="18"/>
                  </a:lnTo>
                  <a:lnTo>
                    <a:pt x="0" y="27"/>
                  </a:lnTo>
                  <a:lnTo>
                    <a:pt x="12" y="24"/>
                  </a:lnTo>
                  <a:lnTo>
                    <a:pt x="12" y="22"/>
                  </a:lnTo>
                  <a:lnTo>
                    <a:pt x="21" y="17"/>
                  </a:lnTo>
                  <a:lnTo>
                    <a:pt x="30" y="11"/>
                  </a:lnTo>
                  <a:lnTo>
                    <a:pt x="40" y="8"/>
                  </a:lnTo>
                  <a:lnTo>
                    <a:pt x="42" y="8"/>
                  </a:lnTo>
                  <a:lnTo>
                    <a:pt x="40" y="8"/>
                  </a:lnTo>
                  <a:lnTo>
                    <a:pt x="42" y="8"/>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6" name="Freeform 1799"/>
            <p:cNvSpPr>
              <a:spLocks/>
            </p:cNvSpPr>
            <p:nvPr/>
          </p:nvSpPr>
          <p:spPr bwMode="auto">
            <a:xfrm>
              <a:off x="922" y="2438"/>
              <a:ext cx="24" cy="14"/>
            </a:xfrm>
            <a:custGeom>
              <a:avLst/>
              <a:gdLst>
                <a:gd name="T0" fmla="*/ 0 w 70"/>
                <a:gd name="T1" fmla="*/ 0 h 28"/>
                <a:gd name="T2" fmla="*/ 0 w 70"/>
                <a:gd name="T3" fmla="*/ 0 h 28"/>
                <a:gd name="T4" fmla="*/ 0 w 70"/>
                <a:gd name="T5" fmla="*/ 1 h 28"/>
                <a:gd name="T6" fmla="*/ 0 w 70"/>
                <a:gd name="T7" fmla="*/ 1 h 28"/>
                <a:gd name="T8" fmla="*/ 0 w 70"/>
                <a:gd name="T9" fmla="*/ 1 h 28"/>
                <a:gd name="T10" fmla="*/ 0 w 70"/>
                <a:gd name="T11" fmla="*/ 1 h 28"/>
                <a:gd name="T12" fmla="*/ 0 w 70"/>
                <a:gd name="T13" fmla="*/ 0 h 28"/>
                <a:gd name="T14" fmla="*/ 0 w 70"/>
                <a:gd name="T15" fmla="*/ 0 h 28"/>
                <a:gd name="T16" fmla="*/ 0 w 70"/>
                <a:gd name="T17" fmla="*/ 0 h 28"/>
                <a:gd name="T18" fmla="*/ 0 w 70"/>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28"/>
                <a:gd name="T32" fmla="*/ 70 w 70"/>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28">
                  <a:moveTo>
                    <a:pt x="66" y="0"/>
                  </a:moveTo>
                  <a:lnTo>
                    <a:pt x="64" y="0"/>
                  </a:lnTo>
                  <a:lnTo>
                    <a:pt x="0" y="20"/>
                  </a:lnTo>
                  <a:lnTo>
                    <a:pt x="6" y="28"/>
                  </a:lnTo>
                  <a:lnTo>
                    <a:pt x="70" y="9"/>
                  </a:lnTo>
                  <a:lnTo>
                    <a:pt x="69" y="9"/>
                  </a:lnTo>
                  <a:lnTo>
                    <a:pt x="66" y="0"/>
                  </a:lnTo>
                  <a:lnTo>
                    <a:pt x="64" y="0"/>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7" name="Freeform 1800"/>
            <p:cNvSpPr>
              <a:spLocks/>
            </p:cNvSpPr>
            <p:nvPr/>
          </p:nvSpPr>
          <p:spPr bwMode="auto">
            <a:xfrm>
              <a:off x="944" y="2436"/>
              <a:ext cx="24" cy="6"/>
            </a:xfrm>
            <a:custGeom>
              <a:avLst/>
              <a:gdLst>
                <a:gd name="T0" fmla="*/ 0 w 71"/>
                <a:gd name="T1" fmla="*/ 0 h 13"/>
                <a:gd name="T2" fmla="*/ 0 w 71"/>
                <a:gd name="T3" fmla="*/ 0 h 13"/>
                <a:gd name="T4" fmla="*/ 0 w 71"/>
                <a:gd name="T5" fmla="*/ 0 h 13"/>
                <a:gd name="T6" fmla="*/ 0 w 71"/>
                <a:gd name="T7" fmla="*/ 0 h 13"/>
                <a:gd name="T8" fmla="*/ 0 w 71"/>
                <a:gd name="T9" fmla="*/ 0 h 13"/>
                <a:gd name="T10" fmla="*/ 0 w 71"/>
                <a:gd name="T11" fmla="*/ 0 h 13"/>
                <a:gd name="T12" fmla="*/ 0 w 71"/>
                <a:gd name="T13" fmla="*/ 0 h 13"/>
                <a:gd name="T14" fmla="*/ 0 w 71"/>
                <a:gd name="T15" fmla="*/ 0 h 13"/>
                <a:gd name="T16" fmla="*/ 0 w 71"/>
                <a:gd name="T17" fmla="*/ 0 h 13"/>
                <a:gd name="T18" fmla="*/ 0 w 71"/>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13"/>
                <a:gd name="T32" fmla="*/ 71 w 71"/>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13">
                  <a:moveTo>
                    <a:pt x="36" y="8"/>
                  </a:moveTo>
                  <a:lnTo>
                    <a:pt x="34" y="0"/>
                  </a:lnTo>
                  <a:lnTo>
                    <a:pt x="0" y="4"/>
                  </a:lnTo>
                  <a:lnTo>
                    <a:pt x="3" y="13"/>
                  </a:lnTo>
                  <a:lnTo>
                    <a:pt x="37" y="8"/>
                  </a:lnTo>
                  <a:lnTo>
                    <a:pt x="36" y="0"/>
                  </a:lnTo>
                  <a:lnTo>
                    <a:pt x="37" y="8"/>
                  </a:lnTo>
                  <a:lnTo>
                    <a:pt x="71" y="3"/>
                  </a:lnTo>
                  <a:lnTo>
                    <a:pt x="36" y="0"/>
                  </a:lnTo>
                  <a:lnTo>
                    <a:pt x="3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8" name="Freeform 1801"/>
            <p:cNvSpPr>
              <a:spLocks/>
            </p:cNvSpPr>
            <p:nvPr/>
          </p:nvSpPr>
          <p:spPr bwMode="auto">
            <a:xfrm>
              <a:off x="944" y="2436"/>
              <a:ext cx="12" cy="6"/>
            </a:xfrm>
            <a:custGeom>
              <a:avLst/>
              <a:gdLst>
                <a:gd name="T0" fmla="*/ 0 w 38"/>
                <a:gd name="T1" fmla="*/ 0 h 13"/>
                <a:gd name="T2" fmla="*/ 0 w 38"/>
                <a:gd name="T3" fmla="*/ 0 h 13"/>
                <a:gd name="T4" fmla="*/ 0 w 38"/>
                <a:gd name="T5" fmla="*/ 0 h 13"/>
                <a:gd name="T6" fmla="*/ 0 w 38"/>
                <a:gd name="T7" fmla="*/ 0 h 13"/>
                <a:gd name="T8" fmla="*/ 0 w 38"/>
                <a:gd name="T9" fmla="*/ 0 h 13"/>
                <a:gd name="T10" fmla="*/ 0 w 38"/>
                <a:gd name="T11" fmla="*/ 0 h 13"/>
                <a:gd name="T12" fmla="*/ 0 w 38"/>
                <a:gd name="T13" fmla="*/ 0 h 13"/>
                <a:gd name="T14" fmla="*/ 0 w 38"/>
                <a:gd name="T15" fmla="*/ 0 h 13"/>
                <a:gd name="T16" fmla="*/ 0 w 38"/>
                <a:gd name="T17" fmla="*/ 0 h 13"/>
                <a:gd name="T18" fmla="*/ 0 w 38"/>
                <a:gd name="T19" fmla="*/ 0 h 13"/>
                <a:gd name="T20" fmla="*/ 0 w 38"/>
                <a:gd name="T21" fmla="*/ 0 h 13"/>
                <a:gd name="T22" fmla="*/ 0 w 38"/>
                <a:gd name="T23" fmla="*/ 0 h 13"/>
                <a:gd name="T24" fmla="*/ 0 w 38"/>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3"/>
                <a:gd name="T41" fmla="*/ 38 w 38"/>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3">
                  <a:moveTo>
                    <a:pt x="6" y="12"/>
                  </a:moveTo>
                  <a:lnTo>
                    <a:pt x="5" y="13"/>
                  </a:lnTo>
                  <a:lnTo>
                    <a:pt x="12" y="12"/>
                  </a:lnTo>
                  <a:lnTo>
                    <a:pt x="20" y="9"/>
                  </a:lnTo>
                  <a:lnTo>
                    <a:pt x="29" y="8"/>
                  </a:lnTo>
                  <a:lnTo>
                    <a:pt x="38" y="8"/>
                  </a:lnTo>
                  <a:lnTo>
                    <a:pt x="38" y="0"/>
                  </a:lnTo>
                  <a:lnTo>
                    <a:pt x="29" y="0"/>
                  </a:lnTo>
                  <a:lnTo>
                    <a:pt x="17" y="1"/>
                  </a:lnTo>
                  <a:lnTo>
                    <a:pt x="9" y="3"/>
                  </a:lnTo>
                  <a:lnTo>
                    <a:pt x="2" y="4"/>
                  </a:lnTo>
                  <a:lnTo>
                    <a:pt x="0" y="5"/>
                  </a:lnTo>
                  <a:lnTo>
                    <a:pt x="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9" name="Freeform 1802"/>
            <p:cNvSpPr>
              <a:spLocks/>
            </p:cNvSpPr>
            <p:nvPr/>
          </p:nvSpPr>
          <p:spPr bwMode="auto">
            <a:xfrm>
              <a:off x="920" y="2439"/>
              <a:ext cx="26" cy="13"/>
            </a:xfrm>
            <a:custGeom>
              <a:avLst/>
              <a:gdLst>
                <a:gd name="T0" fmla="*/ 0 w 78"/>
                <a:gd name="T1" fmla="*/ 1 h 26"/>
                <a:gd name="T2" fmla="*/ 0 w 78"/>
                <a:gd name="T3" fmla="*/ 1 h 26"/>
                <a:gd name="T4" fmla="*/ 0 w 78"/>
                <a:gd name="T5" fmla="*/ 1 h 26"/>
                <a:gd name="T6" fmla="*/ 0 w 78"/>
                <a:gd name="T7" fmla="*/ 1 h 26"/>
                <a:gd name="T8" fmla="*/ 0 w 78"/>
                <a:gd name="T9" fmla="*/ 1 h 26"/>
                <a:gd name="T10" fmla="*/ 0 w 78"/>
                <a:gd name="T11" fmla="*/ 1 h 26"/>
                <a:gd name="T12" fmla="*/ 0 w 78"/>
                <a:gd name="T13" fmla="*/ 1 h 26"/>
                <a:gd name="T14" fmla="*/ 0 w 78"/>
                <a:gd name="T15" fmla="*/ 1 h 26"/>
                <a:gd name="T16" fmla="*/ 0 w 78"/>
                <a:gd name="T17" fmla="*/ 1 h 26"/>
                <a:gd name="T18" fmla="*/ 0 w 78"/>
                <a:gd name="T19" fmla="*/ 1 h 26"/>
                <a:gd name="T20" fmla="*/ 0 w 78"/>
                <a:gd name="T21" fmla="*/ 0 h 26"/>
                <a:gd name="T22" fmla="*/ 0 w 78"/>
                <a:gd name="T23" fmla="*/ 0 h 26"/>
                <a:gd name="T24" fmla="*/ 0 w 78"/>
                <a:gd name="T25" fmla="*/ 1 h 26"/>
                <a:gd name="T26" fmla="*/ 0 w 78"/>
                <a:gd name="T27" fmla="*/ 1 h 26"/>
                <a:gd name="T28" fmla="*/ 0 w 78"/>
                <a:gd name="T29" fmla="*/ 1 h 26"/>
                <a:gd name="T30" fmla="*/ 0 w 78"/>
                <a:gd name="T31" fmla="*/ 1 h 26"/>
                <a:gd name="T32" fmla="*/ 0 w 78"/>
                <a:gd name="T33" fmla="*/ 1 h 26"/>
                <a:gd name="T34" fmla="*/ 0 w 78"/>
                <a:gd name="T35" fmla="*/ 1 h 26"/>
                <a:gd name="T36" fmla="*/ 0 w 78"/>
                <a:gd name="T37" fmla="*/ 1 h 26"/>
                <a:gd name="T38" fmla="*/ 0 w 78"/>
                <a:gd name="T39" fmla="*/ 1 h 26"/>
                <a:gd name="T40" fmla="*/ 0 w 78"/>
                <a:gd name="T41" fmla="*/ 1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26"/>
                <a:gd name="T65" fmla="*/ 78 w 78"/>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26">
                  <a:moveTo>
                    <a:pt x="2" y="25"/>
                  </a:moveTo>
                  <a:lnTo>
                    <a:pt x="0" y="25"/>
                  </a:lnTo>
                  <a:lnTo>
                    <a:pt x="12" y="26"/>
                  </a:lnTo>
                  <a:lnTo>
                    <a:pt x="24" y="25"/>
                  </a:lnTo>
                  <a:lnTo>
                    <a:pt x="35" y="22"/>
                  </a:lnTo>
                  <a:lnTo>
                    <a:pt x="50" y="19"/>
                  </a:lnTo>
                  <a:lnTo>
                    <a:pt x="60" y="14"/>
                  </a:lnTo>
                  <a:lnTo>
                    <a:pt x="69" y="11"/>
                  </a:lnTo>
                  <a:lnTo>
                    <a:pt x="75" y="9"/>
                  </a:lnTo>
                  <a:lnTo>
                    <a:pt x="78" y="7"/>
                  </a:lnTo>
                  <a:lnTo>
                    <a:pt x="72" y="0"/>
                  </a:lnTo>
                  <a:lnTo>
                    <a:pt x="69" y="0"/>
                  </a:lnTo>
                  <a:lnTo>
                    <a:pt x="63" y="2"/>
                  </a:lnTo>
                  <a:lnTo>
                    <a:pt x="54" y="6"/>
                  </a:lnTo>
                  <a:lnTo>
                    <a:pt x="44" y="10"/>
                  </a:lnTo>
                  <a:lnTo>
                    <a:pt x="32" y="13"/>
                  </a:lnTo>
                  <a:lnTo>
                    <a:pt x="21" y="16"/>
                  </a:lnTo>
                  <a:lnTo>
                    <a:pt x="12" y="17"/>
                  </a:lnTo>
                  <a:lnTo>
                    <a:pt x="6" y="16"/>
                  </a:lnTo>
                  <a:lnTo>
                    <a:pt x="5" y="16"/>
                  </a:lnTo>
                  <a:lnTo>
                    <a:pt x="2"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0" name="Freeform 1803"/>
            <p:cNvSpPr>
              <a:spLocks/>
            </p:cNvSpPr>
            <p:nvPr/>
          </p:nvSpPr>
          <p:spPr bwMode="auto">
            <a:xfrm>
              <a:off x="916" y="2442"/>
              <a:ext cx="5" cy="9"/>
            </a:xfrm>
            <a:custGeom>
              <a:avLst/>
              <a:gdLst>
                <a:gd name="T0" fmla="*/ 0 w 15"/>
                <a:gd name="T1" fmla="*/ 0 h 17"/>
                <a:gd name="T2" fmla="*/ 0 w 15"/>
                <a:gd name="T3" fmla="*/ 0 h 17"/>
                <a:gd name="T4" fmla="*/ 0 w 15"/>
                <a:gd name="T5" fmla="*/ 1 h 17"/>
                <a:gd name="T6" fmla="*/ 0 w 15"/>
                <a:gd name="T7" fmla="*/ 1 h 17"/>
                <a:gd name="T8" fmla="*/ 0 w 15"/>
                <a:gd name="T9" fmla="*/ 1 h 17"/>
                <a:gd name="T10" fmla="*/ 0 w 15"/>
                <a:gd name="T11" fmla="*/ 1 h 17"/>
                <a:gd name="T12" fmla="*/ 0 w 15"/>
                <a:gd name="T13" fmla="*/ 1 h 17"/>
                <a:gd name="T14" fmla="*/ 0 w 15"/>
                <a:gd name="T15" fmla="*/ 1 h 17"/>
                <a:gd name="T16" fmla="*/ 0 w 15"/>
                <a:gd name="T17" fmla="*/ 1 h 17"/>
                <a:gd name="T18" fmla="*/ 0 w 15"/>
                <a:gd name="T19" fmla="*/ 1 h 17"/>
                <a:gd name="T20" fmla="*/ 0 w 15"/>
                <a:gd name="T21" fmla="*/ 1 h 17"/>
                <a:gd name="T22" fmla="*/ 0 w 15"/>
                <a:gd name="T23" fmla="*/ 1 h 17"/>
                <a:gd name="T24" fmla="*/ 0 w 15"/>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7"/>
                <a:gd name="T41" fmla="*/ 15 w 1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7">
                  <a:moveTo>
                    <a:pt x="3" y="0"/>
                  </a:moveTo>
                  <a:lnTo>
                    <a:pt x="3" y="0"/>
                  </a:lnTo>
                  <a:lnTo>
                    <a:pt x="0" y="5"/>
                  </a:lnTo>
                  <a:lnTo>
                    <a:pt x="1" y="9"/>
                  </a:lnTo>
                  <a:lnTo>
                    <a:pt x="4" y="14"/>
                  </a:lnTo>
                  <a:lnTo>
                    <a:pt x="12" y="17"/>
                  </a:lnTo>
                  <a:lnTo>
                    <a:pt x="15" y="8"/>
                  </a:lnTo>
                  <a:lnTo>
                    <a:pt x="13" y="7"/>
                  </a:lnTo>
                  <a:lnTo>
                    <a:pt x="12" y="5"/>
                  </a:lnTo>
                  <a:lnTo>
                    <a:pt x="12" y="4"/>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1" name="Freeform 1804"/>
            <p:cNvSpPr>
              <a:spLocks/>
            </p:cNvSpPr>
            <p:nvPr/>
          </p:nvSpPr>
          <p:spPr bwMode="auto">
            <a:xfrm>
              <a:off x="917" y="2423"/>
              <a:ext cx="40" cy="22"/>
            </a:xfrm>
            <a:custGeom>
              <a:avLst/>
              <a:gdLst>
                <a:gd name="T0" fmla="*/ 0 w 120"/>
                <a:gd name="T1" fmla="*/ 1 h 43"/>
                <a:gd name="T2" fmla="*/ 0 w 120"/>
                <a:gd name="T3" fmla="*/ 1 h 43"/>
                <a:gd name="T4" fmla="*/ 0 w 120"/>
                <a:gd name="T5" fmla="*/ 0 h 43"/>
                <a:gd name="T6" fmla="*/ 0 w 120"/>
                <a:gd name="T7" fmla="*/ 1 h 43"/>
                <a:gd name="T8" fmla="*/ 0 w 120"/>
                <a:gd name="T9" fmla="*/ 1 h 43"/>
                <a:gd name="T10" fmla="*/ 0 w 120"/>
                <a:gd name="T11" fmla="*/ 1 h 43"/>
                <a:gd name="T12" fmla="*/ 0 w 120"/>
                <a:gd name="T13" fmla="*/ 1 h 43"/>
                <a:gd name="T14" fmla="*/ 0 w 120"/>
                <a:gd name="T15" fmla="*/ 1 h 43"/>
                <a:gd name="T16" fmla="*/ 0 w 120"/>
                <a:gd name="T17" fmla="*/ 1 h 43"/>
                <a:gd name="T18" fmla="*/ 0 w 120"/>
                <a:gd name="T19" fmla="*/ 1 h 43"/>
                <a:gd name="T20" fmla="*/ 0 w 120"/>
                <a:gd name="T21" fmla="*/ 1 h 43"/>
                <a:gd name="T22" fmla="*/ 0 w 120"/>
                <a:gd name="T23" fmla="*/ 1 h 43"/>
                <a:gd name="T24" fmla="*/ 0 w 120"/>
                <a:gd name="T25" fmla="*/ 1 h 43"/>
                <a:gd name="T26" fmla="*/ 0 w 120"/>
                <a:gd name="T27" fmla="*/ 1 h 43"/>
                <a:gd name="T28" fmla="*/ 0 w 120"/>
                <a:gd name="T29" fmla="*/ 1 h 43"/>
                <a:gd name="T30" fmla="*/ 0 w 120"/>
                <a:gd name="T31" fmla="*/ 1 h 43"/>
                <a:gd name="T32" fmla="*/ 0 w 120"/>
                <a:gd name="T33" fmla="*/ 1 h 43"/>
                <a:gd name="T34" fmla="*/ 0 w 120"/>
                <a:gd name="T35" fmla="*/ 1 h 43"/>
                <a:gd name="T36" fmla="*/ 0 w 120"/>
                <a:gd name="T37" fmla="*/ 1 h 43"/>
                <a:gd name="T38" fmla="*/ 0 w 120"/>
                <a:gd name="T39" fmla="*/ 1 h 43"/>
                <a:gd name="T40" fmla="*/ 0 w 120"/>
                <a:gd name="T41" fmla="*/ 1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43"/>
                <a:gd name="T65" fmla="*/ 120 w 120"/>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43">
                  <a:moveTo>
                    <a:pt x="114" y="1"/>
                  </a:moveTo>
                  <a:lnTo>
                    <a:pt x="117" y="10"/>
                  </a:lnTo>
                  <a:lnTo>
                    <a:pt x="117" y="0"/>
                  </a:lnTo>
                  <a:lnTo>
                    <a:pt x="109" y="2"/>
                  </a:lnTo>
                  <a:lnTo>
                    <a:pt x="94" y="6"/>
                  </a:lnTo>
                  <a:lnTo>
                    <a:pt x="72" y="12"/>
                  </a:lnTo>
                  <a:lnTo>
                    <a:pt x="49" y="19"/>
                  </a:lnTo>
                  <a:lnTo>
                    <a:pt x="27" y="26"/>
                  </a:lnTo>
                  <a:lnTo>
                    <a:pt x="10" y="32"/>
                  </a:lnTo>
                  <a:lnTo>
                    <a:pt x="0" y="39"/>
                  </a:lnTo>
                  <a:lnTo>
                    <a:pt x="9" y="43"/>
                  </a:lnTo>
                  <a:lnTo>
                    <a:pt x="16" y="39"/>
                  </a:lnTo>
                  <a:lnTo>
                    <a:pt x="33" y="34"/>
                  </a:lnTo>
                  <a:lnTo>
                    <a:pt x="55" y="28"/>
                  </a:lnTo>
                  <a:lnTo>
                    <a:pt x="78" y="20"/>
                  </a:lnTo>
                  <a:lnTo>
                    <a:pt x="97" y="15"/>
                  </a:lnTo>
                  <a:lnTo>
                    <a:pt x="112" y="11"/>
                  </a:lnTo>
                  <a:lnTo>
                    <a:pt x="120" y="8"/>
                  </a:lnTo>
                  <a:lnTo>
                    <a:pt x="114" y="1"/>
                  </a:lnTo>
                  <a:lnTo>
                    <a:pt x="117" y="10"/>
                  </a:lnTo>
                  <a:lnTo>
                    <a:pt x="11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2" name="Freeform 1805"/>
            <p:cNvSpPr>
              <a:spLocks/>
            </p:cNvSpPr>
            <p:nvPr/>
          </p:nvSpPr>
          <p:spPr bwMode="auto">
            <a:xfrm>
              <a:off x="955" y="2423"/>
              <a:ext cx="31" cy="7"/>
            </a:xfrm>
            <a:custGeom>
              <a:avLst/>
              <a:gdLst>
                <a:gd name="T0" fmla="*/ 0 w 91"/>
                <a:gd name="T1" fmla="*/ 0 h 15"/>
                <a:gd name="T2" fmla="*/ 0 w 91"/>
                <a:gd name="T3" fmla="*/ 0 h 15"/>
                <a:gd name="T4" fmla="*/ 0 w 91"/>
                <a:gd name="T5" fmla="*/ 0 h 15"/>
                <a:gd name="T6" fmla="*/ 0 w 91"/>
                <a:gd name="T7" fmla="*/ 0 h 15"/>
                <a:gd name="T8" fmla="*/ 0 w 91"/>
                <a:gd name="T9" fmla="*/ 0 h 15"/>
                <a:gd name="T10" fmla="*/ 0 w 91"/>
                <a:gd name="T11" fmla="*/ 0 h 15"/>
                <a:gd name="T12" fmla="*/ 0 w 91"/>
                <a:gd name="T13" fmla="*/ 0 h 15"/>
                <a:gd name="T14" fmla="*/ 0 w 91"/>
                <a:gd name="T15" fmla="*/ 0 h 15"/>
                <a:gd name="T16" fmla="*/ 0 w 91"/>
                <a:gd name="T17" fmla="*/ 0 h 15"/>
                <a:gd name="T18" fmla="*/ 0 w 91"/>
                <a:gd name="T19" fmla="*/ 0 h 15"/>
                <a:gd name="T20" fmla="*/ 0 w 91"/>
                <a:gd name="T21" fmla="*/ 0 h 15"/>
                <a:gd name="T22" fmla="*/ 0 w 91"/>
                <a:gd name="T23" fmla="*/ 0 h 15"/>
                <a:gd name="T24" fmla="*/ 0 w 91"/>
                <a:gd name="T25" fmla="*/ 0 h 15"/>
                <a:gd name="T26" fmla="*/ 0 w 91"/>
                <a:gd name="T27" fmla="*/ 0 h 15"/>
                <a:gd name="T28" fmla="*/ 0 w 91"/>
                <a:gd name="T29" fmla="*/ 0 h 15"/>
                <a:gd name="T30" fmla="*/ 0 w 91"/>
                <a:gd name="T31" fmla="*/ 0 h 15"/>
                <a:gd name="T32" fmla="*/ 0 w 91"/>
                <a:gd name="T33" fmla="*/ 0 h 15"/>
                <a:gd name="T34" fmla="*/ 0 w 91"/>
                <a:gd name="T35" fmla="*/ 0 h 15"/>
                <a:gd name="T36" fmla="*/ 0 w 91"/>
                <a:gd name="T37" fmla="*/ 0 h 15"/>
                <a:gd name="T38" fmla="*/ 0 w 91"/>
                <a:gd name="T39" fmla="*/ 0 h 15"/>
                <a:gd name="T40" fmla="*/ 0 w 91"/>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15"/>
                <a:gd name="T65" fmla="*/ 91 w 91"/>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15">
                  <a:moveTo>
                    <a:pt x="91" y="6"/>
                  </a:moveTo>
                  <a:lnTo>
                    <a:pt x="91" y="6"/>
                  </a:lnTo>
                  <a:lnTo>
                    <a:pt x="76" y="5"/>
                  </a:lnTo>
                  <a:lnTo>
                    <a:pt x="62" y="3"/>
                  </a:lnTo>
                  <a:lnTo>
                    <a:pt x="46" y="2"/>
                  </a:lnTo>
                  <a:lnTo>
                    <a:pt x="34" y="1"/>
                  </a:lnTo>
                  <a:lnTo>
                    <a:pt x="22" y="1"/>
                  </a:lnTo>
                  <a:lnTo>
                    <a:pt x="13" y="0"/>
                  </a:lnTo>
                  <a:lnTo>
                    <a:pt x="6" y="0"/>
                  </a:lnTo>
                  <a:lnTo>
                    <a:pt x="0" y="1"/>
                  </a:lnTo>
                  <a:lnTo>
                    <a:pt x="3" y="10"/>
                  </a:lnTo>
                  <a:lnTo>
                    <a:pt x="6" y="8"/>
                  </a:lnTo>
                  <a:lnTo>
                    <a:pt x="13" y="8"/>
                  </a:lnTo>
                  <a:lnTo>
                    <a:pt x="22" y="10"/>
                  </a:lnTo>
                  <a:lnTo>
                    <a:pt x="34" y="10"/>
                  </a:lnTo>
                  <a:lnTo>
                    <a:pt x="46" y="11"/>
                  </a:lnTo>
                  <a:lnTo>
                    <a:pt x="59" y="12"/>
                  </a:lnTo>
                  <a:lnTo>
                    <a:pt x="73" y="14"/>
                  </a:lnTo>
                  <a:lnTo>
                    <a:pt x="88" y="15"/>
                  </a:lnTo>
                  <a:lnTo>
                    <a:pt x="9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3" name="Freeform 1806"/>
            <p:cNvSpPr>
              <a:spLocks/>
            </p:cNvSpPr>
            <p:nvPr/>
          </p:nvSpPr>
          <p:spPr bwMode="auto">
            <a:xfrm>
              <a:off x="985" y="2426"/>
              <a:ext cx="37" cy="28"/>
            </a:xfrm>
            <a:custGeom>
              <a:avLst/>
              <a:gdLst>
                <a:gd name="T0" fmla="*/ 0 w 113"/>
                <a:gd name="T1" fmla="*/ 1 h 56"/>
                <a:gd name="T2" fmla="*/ 0 w 113"/>
                <a:gd name="T3" fmla="*/ 1 h 56"/>
                <a:gd name="T4" fmla="*/ 0 w 113"/>
                <a:gd name="T5" fmla="*/ 1 h 56"/>
                <a:gd name="T6" fmla="*/ 0 w 113"/>
                <a:gd name="T7" fmla="*/ 1 h 56"/>
                <a:gd name="T8" fmla="*/ 0 w 113"/>
                <a:gd name="T9" fmla="*/ 1 h 56"/>
                <a:gd name="T10" fmla="*/ 0 w 113"/>
                <a:gd name="T11" fmla="*/ 1 h 56"/>
                <a:gd name="T12" fmla="*/ 0 w 113"/>
                <a:gd name="T13" fmla="*/ 1 h 56"/>
                <a:gd name="T14" fmla="*/ 0 w 113"/>
                <a:gd name="T15" fmla="*/ 1 h 56"/>
                <a:gd name="T16" fmla="*/ 0 w 113"/>
                <a:gd name="T17" fmla="*/ 1 h 56"/>
                <a:gd name="T18" fmla="*/ 0 w 113"/>
                <a:gd name="T19" fmla="*/ 0 h 56"/>
                <a:gd name="T20" fmla="*/ 0 w 113"/>
                <a:gd name="T21" fmla="*/ 1 h 56"/>
                <a:gd name="T22" fmla="*/ 0 w 113"/>
                <a:gd name="T23" fmla="*/ 1 h 56"/>
                <a:gd name="T24" fmla="*/ 0 w 113"/>
                <a:gd name="T25" fmla="*/ 1 h 56"/>
                <a:gd name="T26" fmla="*/ 0 w 113"/>
                <a:gd name="T27" fmla="*/ 1 h 56"/>
                <a:gd name="T28" fmla="*/ 0 w 113"/>
                <a:gd name="T29" fmla="*/ 1 h 56"/>
                <a:gd name="T30" fmla="*/ 0 w 113"/>
                <a:gd name="T31" fmla="*/ 1 h 56"/>
                <a:gd name="T32" fmla="*/ 0 w 113"/>
                <a:gd name="T33" fmla="*/ 1 h 56"/>
                <a:gd name="T34" fmla="*/ 0 w 113"/>
                <a:gd name="T35" fmla="*/ 1 h 56"/>
                <a:gd name="T36" fmla="*/ 0 w 113"/>
                <a:gd name="T37" fmla="*/ 1 h 56"/>
                <a:gd name="T38" fmla="*/ 0 w 113"/>
                <a:gd name="T39" fmla="*/ 1 h 56"/>
                <a:gd name="T40" fmla="*/ 0 w 113"/>
                <a:gd name="T41" fmla="*/ 1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
                <a:gd name="T64" fmla="*/ 0 h 56"/>
                <a:gd name="T65" fmla="*/ 113 w 113"/>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 h="56">
                  <a:moveTo>
                    <a:pt x="113" y="48"/>
                  </a:moveTo>
                  <a:lnTo>
                    <a:pt x="113" y="49"/>
                  </a:lnTo>
                  <a:lnTo>
                    <a:pt x="100" y="42"/>
                  </a:lnTo>
                  <a:lnTo>
                    <a:pt x="86" y="36"/>
                  </a:lnTo>
                  <a:lnTo>
                    <a:pt x="75" y="29"/>
                  </a:lnTo>
                  <a:lnTo>
                    <a:pt x="61" y="22"/>
                  </a:lnTo>
                  <a:lnTo>
                    <a:pt x="49" y="15"/>
                  </a:lnTo>
                  <a:lnTo>
                    <a:pt x="36" y="8"/>
                  </a:lnTo>
                  <a:lnTo>
                    <a:pt x="19" y="4"/>
                  </a:lnTo>
                  <a:lnTo>
                    <a:pt x="3" y="0"/>
                  </a:lnTo>
                  <a:lnTo>
                    <a:pt x="0" y="9"/>
                  </a:lnTo>
                  <a:lnTo>
                    <a:pt x="16" y="12"/>
                  </a:lnTo>
                  <a:lnTo>
                    <a:pt x="30" y="17"/>
                  </a:lnTo>
                  <a:lnTo>
                    <a:pt x="43" y="22"/>
                  </a:lnTo>
                  <a:lnTo>
                    <a:pt x="55" y="28"/>
                  </a:lnTo>
                  <a:lnTo>
                    <a:pt x="69" y="36"/>
                  </a:lnTo>
                  <a:lnTo>
                    <a:pt x="80" y="42"/>
                  </a:lnTo>
                  <a:lnTo>
                    <a:pt x="94" y="49"/>
                  </a:lnTo>
                  <a:lnTo>
                    <a:pt x="107" y="55"/>
                  </a:lnTo>
                  <a:lnTo>
                    <a:pt x="107" y="56"/>
                  </a:lnTo>
                  <a:lnTo>
                    <a:pt x="113"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4" name="Freeform 1807"/>
            <p:cNvSpPr>
              <a:spLocks/>
            </p:cNvSpPr>
            <p:nvPr/>
          </p:nvSpPr>
          <p:spPr bwMode="auto">
            <a:xfrm>
              <a:off x="1020" y="2450"/>
              <a:ext cx="22" cy="5"/>
            </a:xfrm>
            <a:custGeom>
              <a:avLst/>
              <a:gdLst>
                <a:gd name="T0" fmla="*/ 0 w 65"/>
                <a:gd name="T1" fmla="*/ 0 h 11"/>
                <a:gd name="T2" fmla="*/ 0 w 65"/>
                <a:gd name="T3" fmla="*/ 0 h 11"/>
                <a:gd name="T4" fmla="*/ 0 w 65"/>
                <a:gd name="T5" fmla="*/ 0 h 11"/>
                <a:gd name="T6" fmla="*/ 0 w 65"/>
                <a:gd name="T7" fmla="*/ 0 h 11"/>
                <a:gd name="T8" fmla="*/ 0 w 65"/>
                <a:gd name="T9" fmla="*/ 0 h 11"/>
                <a:gd name="T10" fmla="*/ 0 w 65"/>
                <a:gd name="T11" fmla="*/ 0 h 11"/>
                <a:gd name="T12" fmla="*/ 0 w 65"/>
                <a:gd name="T13" fmla="*/ 0 h 11"/>
                <a:gd name="T14" fmla="*/ 0 w 65"/>
                <a:gd name="T15" fmla="*/ 0 h 11"/>
                <a:gd name="T16" fmla="*/ 0 w 65"/>
                <a:gd name="T17" fmla="*/ 0 h 11"/>
                <a:gd name="T18" fmla="*/ 0 w 65"/>
                <a:gd name="T19" fmla="*/ 0 h 11"/>
                <a:gd name="T20" fmla="*/ 0 w 65"/>
                <a:gd name="T21" fmla="*/ 0 h 11"/>
                <a:gd name="T22" fmla="*/ 0 w 65"/>
                <a:gd name="T23" fmla="*/ 0 h 11"/>
                <a:gd name="T24" fmla="*/ 0 w 65"/>
                <a:gd name="T25" fmla="*/ 0 h 11"/>
                <a:gd name="T26" fmla="*/ 0 w 65"/>
                <a:gd name="T27" fmla="*/ 0 h 11"/>
                <a:gd name="T28" fmla="*/ 0 w 65"/>
                <a:gd name="T29" fmla="*/ 0 h 11"/>
                <a:gd name="T30" fmla="*/ 0 w 65"/>
                <a:gd name="T31" fmla="*/ 0 h 11"/>
                <a:gd name="T32" fmla="*/ 0 w 65"/>
                <a:gd name="T33" fmla="*/ 0 h 11"/>
                <a:gd name="T34" fmla="*/ 0 w 65"/>
                <a:gd name="T35" fmla="*/ 0 h 11"/>
                <a:gd name="T36" fmla="*/ 0 w 65"/>
                <a:gd name="T37" fmla="*/ 0 h 11"/>
                <a:gd name="T38" fmla="*/ 0 w 65"/>
                <a:gd name="T39" fmla="*/ 0 h 11"/>
                <a:gd name="T40" fmla="*/ 0 w 65"/>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11"/>
                <a:gd name="T65" fmla="*/ 65 w 65"/>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11">
                  <a:moveTo>
                    <a:pt x="65" y="5"/>
                  </a:moveTo>
                  <a:lnTo>
                    <a:pt x="65" y="5"/>
                  </a:lnTo>
                  <a:lnTo>
                    <a:pt x="59" y="1"/>
                  </a:lnTo>
                  <a:lnTo>
                    <a:pt x="50" y="0"/>
                  </a:lnTo>
                  <a:lnTo>
                    <a:pt x="42" y="0"/>
                  </a:lnTo>
                  <a:lnTo>
                    <a:pt x="35" y="1"/>
                  </a:lnTo>
                  <a:lnTo>
                    <a:pt x="26" y="1"/>
                  </a:lnTo>
                  <a:lnTo>
                    <a:pt x="18" y="2"/>
                  </a:lnTo>
                  <a:lnTo>
                    <a:pt x="12" y="2"/>
                  </a:lnTo>
                  <a:lnTo>
                    <a:pt x="6" y="0"/>
                  </a:lnTo>
                  <a:lnTo>
                    <a:pt x="0" y="8"/>
                  </a:lnTo>
                  <a:lnTo>
                    <a:pt x="9" y="11"/>
                  </a:lnTo>
                  <a:lnTo>
                    <a:pt x="18" y="11"/>
                  </a:lnTo>
                  <a:lnTo>
                    <a:pt x="26" y="10"/>
                  </a:lnTo>
                  <a:lnTo>
                    <a:pt x="35" y="10"/>
                  </a:lnTo>
                  <a:lnTo>
                    <a:pt x="42" y="8"/>
                  </a:lnTo>
                  <a:lnTo>
                    <a:pt x="50" y="8"/>
                  </a:lnTo>
                  <a:lnTo>
                    <a:pt x="53" y="10"/>
                  </a:lnTo>
                  <a:lnTo>
                    <a:pt x="6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5" name="Freeform 1808"/>
            <p:cNvSpPr>
              <a:spLocks/>
            </p:cNvSpPr>
            <p:nvPr/>
          </p:nvSpPr>
          <p:spPr bwMode="auto">
            <a:xfrm>
              <a:off x="1038" y="2453"/>
              <a:ext cx="7" cy="53"/>
            </a:xfrm>
            <a:custGeom>
              <a:avLst/>
              <a:gdLst>
                <a:gd name="T0" fmla="*/ 0 w 22"/>
                <a:gd name="T1" fmla="*/ 0 h 107"/>
                <a:gd name="T2" fmla="*/ 0 w 22"/>
                <a:gd name="T3" fmla="*/ 0 h 107"/>
                <a:gd name="T4" fmla="*/ 0 w 22"/>
                <a:gd name="T5" fmla="*/ 0 h 107"/>
                <a:gd name="T6" fmla="*/ 0 w 22"/>
                <a:gd name="T7" fmla="*/ 0 h 107"/>
                <a:gd name="T8" fmla="*/ 0 w 22"/>
                <a:gd name="T9" fmla="*/ 0 h 107"/>
                <a:gd name="T10" fmla="*/ 0 w 22"/>
                <a:gd name="T11" fmla="*/ 0 h 107"/>
                <a:gd name="T12" fmla="*/ 0 w 22"/>
                <a:gd name="T13" fmla="*/ 0 h 107"/>
                <a:gd name="T14" fmla="*/ 0 w 22"/>
                <a:gd name="T15" fmla="*/ 0 h 107"/>
                <a:gd name="T16" fmla="*/ 0 w 22"/>
                <a:gd name="T17" fmla="*/ 0 h 107"/>
                <a:gd name="T18" fmla="*/ 0 w 22"/>
                <a:gd name="T19" fmla="*/ 0 h 107"/>
                <a:gd name="T20" fmla="*/ 0 w 22"/>
                <a:gd name="T21" fmla="*/ 0 h 107"/>
                <a:gd name="T22" fmla="*/ 0 w 22"/>
                <a:gd name="T23" fmla="*/ 0 h 107"/>
                <a:gd name="T24" fmla="*/ 0 w 22"/>
                <a:gd name="T25" fmla="*/ 0 h 107"/>
                <a:gd name="T26" fmla="*/ 0 w 22"/>
                <a:gd name="T27" fmla="*/ 0 h 107"/>
                <a:gd name="T28" fmla="*/ 0 w 22"/>
                <a:gd name="T29" fmla="*/ 0 h 107"/>
                <a:gd name="T30" fmla="*/ 0 w 22"/>
                <a:gd name="T31" fmla="*/ 0 h 107"/>
                <a:gd name="T32" fmla="*/ 0 w 22"/>
                <a:gd name="T33" fmla="*/ 0 h 107"/>
                <a:gd name="T34" fmla="*/ 0 w 22"/>
                <a:gd name="T35" fmla="*/ 0 h 107"/>
                <a:gd name="T36" fmla="*/ 0 w 22"/>
                <a:gd name="T37" fmla="*/ 0 h 107"/>
                <a:gd name="T38" fmla="*/ 0 w 22"/>
                <a:gd name="T39" fmla="*/ 0 h 107"/>
                <a:gd name="T40" fmla="*/ 0 w 22"/>
                <a:gd name="T41" fmla="*/ 0 h 107"/>
                <a:gd name="T42" fmla="*/ 0 w 22"/>
                <a:gd name="T43" fmla="*/ 0 h 107"/>
                <a:gd name="T44" fmla="*/ 0 w 22"/>
                <a:gd name="T45" fmla="*/ 0 h 107"/>
                <a:gd name="T46" fmla="*/ 0 w 22"/>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107"/>
                <a:gd name="T74" fmla="*/ 22 w 22"/>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107">
                  <a:moveTo>
                    <a:pt x="22" y="105"/>
                  </a:moveTo>
                  <a:lnTo>
                    <a:pt x="21" y="103"/>
                  </a:lnTo>
                  <a:lnTo>
                    <a:pt x="15" y="92"/>
                  </a:lnTo>
                  <a:lnTo>
                    <a:pt x="12" y="80"/>
                  </a:lnTo>
                  <a:lnTo>
                    <a:pt x="12" y="66"/>
                  </a:lnTo>
                  <a:lnTo>
                    <a:pt x="15" y="53"/>
                  </a:lnTo>
                  <a:lnTo>
                    <a:pt x="16" y="39"/>
                  </a:lnTo>
                  <a:lnTo>
                    <a:pt x="18" y="26"/>
                  </a:lnTo>
                  <a:lnTo>
                    <a:pt x="16" y="13"/>
                  </a:lnTo>
                  <a:lnTo>
                    <a:pt x="12" y="0"/>
                  </a:lnTo>
                  <a:lnTo>
                    <a:pt x="0" y="5"/>
                  </a:lnTo>
                  <a:lnTo>
                    <a:pt x="4" y="15"/>
                  </a:lnTo>
                  <a:lnTo>
                    <a:pt x="6" y="26"/>
                  </a:lnTo>
                  <a:lnTo>
                    <a:pt x="4" y="39"/>
                  </a:lnTo>
                  <a:lnTo>
                    <a:pt x="3" y="53"/>
                  </a:lnTo>
                  <a:lnTo>
                    <a:pt x="0" y="66"/>
                  </a:lnTo>
                  <a:lnTo>
                    <a:pt x="0" y="80"/>
                  </a:lnTo>
                  <a:lnTo>
                    <a:pt x="3" y="94"/>
                  </a:lnTo>
                  <a:lnTo>
                    <a:pt x="12" y="107"/>
                  </a:lnTo>
                  <a:lnTo>
                    <a:pt x="10" y="105"/>
                  </a:lnTo>
                  <a:lnTo>
                    <a:pt x="22" y="105"/>
                  </a:lnTo>
                  <a:lnTo>
                    <a:pt x="22" y="104"/>
                  </a:lnTo>
                  <a:lnTo>
                    <a:pt x="21" y="103"/>
                  </a:lnTo>
                  <a:lnTo>
                    <a:pt x="22"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6" name="Freeform 1809"/>
            <p:cNvSpPr>
              <a:spLocks/>
            </p:cNvSpPr>
            <p:nvPr/>
          </p:nvSpPr>
          <p:spPr bwMode="auto">
            <a:xfrm>
              <a:off x="1037" y="2502"/>
              <a:ext cx="8" cy="7"/>
            </a:xfrm>
            <a:custGeom>
              <a:avLst/>
              <a:gdLst>
                <a:gd name="T0" fmla="*/ 0 w 25"/>
                <a:gd name="T1" fmla="*/ 1 h 13"/>
                <a:gd name="T2" fmla="*/ 0 w 25"/>
                <a:gd name="T3" fmla="*/ 1 h 13"/>
                <a:gd name="T4" fmla="*/ 0 w 25"/>
                <a:gd name="T5" fmla="*/ 1 h 13"/>
                <a:gd name="T6" fmla="*/ 0 w 25"/>
                <a:gd name="T7" fmla="*/ 1 h 13"/>
                <a:gd name="T8" fmla="*/ 0 w 25"/>
                <a:gd name="T9" fmla="*/ 1 h 13"/>
                <a:gd name="T10" fmla="*/ 0 w 25"/>
                <a:gd name="T11" fmla="*/ 1 h 13"/>
                <a:gd name="T12" fmla="*/ 0 w 25"/>
                <a:gd name="T13" fmla="*/ 1 h 13"/>
                <a:gd name="T14" fmla="*/ 0 w 25"/>
                <a:gd name="T15" fmla="*/ 1 h 13"/>
                <a:gd name="T16" fmla="*/ 0 w 25"/>
                <a:gd name="T17" fmla="*/ 1 h 13"/>
                <a:gd name="T18" fmla="*/ 0 w 25"/>
                <a:gd name="T19" fmla="*/ 1 h 13"/>
                <a:gd name="T20" fmla="*/ 0 w 25"/>
                <a:gd name="T21" fmla="*/ 0 h 13"/>
                <a:gd name="T22" fmla="*/ 0 w 25"/>
                <a:gd name="T23" fmla="*/ 0 h 13"/>
                <a:gd name="T24" fmla="*/ 0 w 25"/>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3"/>
                <a:gd name="T41" fmla="*/ 25 w 2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3">
                  <a:moveTo>
                    <a:pt x="1" y="8"/>
                  </a:moveTo>
                  <a:lnTo>
                    <a:pt x="3" y="8"/>
                  </a:lnTo>
                  <a:lnTo>
                    <a:pt x="3" y="9"/>
                  </a:lnTo>
                  <a:lnTo>
                    <a:pt x="9" y="11"/>
                  </a:lnTo>
                  <a:lnTo>
                    <a:pt x="18" y="13"/>
                  </a:lnTo>
                  <a:lnTo>
                    <a:pt x="25" y="5"/>
                  </a:lnTo>
                  <a:lnTo>
                    <a:pt x="13" y="5"/>
                  </a:lnTo>
                  <a:lnTo>
                    <a:pt x="15" y="4"/>
                  </a:lnTo>
                  <a:lnTo>
                    <a:pt x="15" y="3"/>
                  </a:lnTo>
                  <a:lnTo>
                    <a:pt x="9" y="1"/>
                  </a:lnTo>
                  <a:lnTo>
                    <a:pt x="0" y="0"/>
                  </a:lnTo>
                  <a:lnTo>
                    <a:pt x="1" y="0"/>
                  </a:lnTo>
                  <a:lnTo>
                    <a:pt x="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7" name="Freeform 1810"/>
            <p:cNvSpPr>
              <a:spLocks/>
            </p:cNvSpPr>
            <p:nvPr/>
          </p:nvSpPr>
          <p:spPr bwMode="auto">
            <a:xfrm>
              <a:off x="1005" y="2496"/>
              <a:ext cx="32" cy="11"/>
            </a:xfrm>
            <a:custGeom>
              <a:avLst/>
              <a:gdLst>
                <a:gd name="T0" fmla="*/ 0 w 98"/>
                <a:gd name="T1" fmla="*/ 1 h 20"/>
                <a:gd name="T2" fmla="*/ 0 w 98"/>
                <a:gd name="T3" fmla="*/ 1 h 20"/>
                <a:gd name="T4" fmla="*/ 0 w 98"/>
                <a:gd name="T5" fmla="*/ 1 h 20"/>
                <a:gd name="T6" fmla="*/ 0 w 98"/>
                <a:gd name="T7" fmla="*/ 1 h 20"/>
                <a:gd name="T8" fmla="*/ 0 w 98"/>
                <a:gd name="T9" fmla="*/ 1 h 20"/>
                <a:gd name="T10" fmla="*/ 0 w 98"/>
                <a:gd name="T11" fmla="*/ 1 h 20"/>
                <a:gd name="T12" fmla="*/ 0 w 98"/>
                <a:gd name="T13" fmla="*/ 1 h 20"/>
                <a:gd name="T14" fmla="*/ 0 w 98"/>
                <a:gd name="T15" fmla="*/ 1 h 20"/>
                <a:gd name="T16" fmla="*/ 0 w 98"/>
                <a:gd name="T17" fmla="*/ 1 h 20"/>
                <a:gd name="T18" fmla="*/ 0 w 98"/>
                <a:gd name="T19" fmla="*/ 1 h 20"/>
                <a:gd name="T20" fmla="*/ 0 w 98"/>
                <a:gd name="T21" fmla="*/ 1 h 20"/>
                <a:gd name="T22" fmla="*/ 0 w 98"/>
                <a:gd name="T23" fmla="*/ 1 h 20"/>
                <a:gd name="T24" fmla="*/ 0 w 98"/>
                <a:gd name="T25" fmla="*/ 1 h 20"/>
                <a:gd name="T26" fmla="*/ 0 w 98"/>
                <a:gd name="T27" fmla="*/ 1 h 20"/>
                <a:gd name="T28" fmla="*/ 0 w 98"/>
                <a:gd name="T29" fmla="*/ 1 h 20"/>
                <a:gd name="T30" fmla="*/ 0 w 98"/>
                <a:gd name="T31" fmla="*/ 1 h 20"/>
                <a:gd name="T32" fmla="*/ 0 w 98"/>
                <a:gd name="T33" fmla="*/ 0 h 20"/>
                <a:gd name="T34" fmla="*/ 0 w 98"/>
                <a:gd name="T35" fmla="*/ 1 h 20"/>
                <a:gd name="T36" fmla="*/ 0 w 98"/>
                <a:gd name="T37" fmla="*/ 1 h 20"/>
                <a:gd name="T38" fmla="*/ 0 w 98"/>
                <a:gd name="T39" fmla="*/ 1 h 20"/>
                <a:gd name="T40" fmla="*/ 0 w 98"/>
                <a:gd name="T41" fmla="*/ 1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20"/>
                <a:gd name="T65" fmla="*/ 98 w 98"/>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20">
                  <a:moveTo>
                    <a:pt x="6" y="13"/>
                  </a:moveTo>
                  <a:lnTo>
                    <a:pt x="6" y="13"/>
                  </a:lnTo>
                  <a:lnTo>
                    <a:pt x="17" y="9"/>
                  </a:lnTo>
                  <a:lnTo>
                    <a:pt x="28" y="8"/>
                  </a:lnTo>
                  <a:lnTo>
                    <a:pt x="38" y="9"/>
                  </a:lnTo>
                  <a:lnTo>
                    <a:pt x="49" y="12"/>
                  </a:lnTo>
                  <a:lnTo>
                    <a:pt x="61" y="15"/>
                  </a:lnTo>
                  <a:lnTo>
                    <a:pt x="73" y="18"/>
                  </a:lnTo>
                  <a:lnTo>
                    <a:pt x="86" y="20"/>
                  </a:lnTo>
                  <a:lnTo>
                    <a:pt x="98" y="20"/>
                  </a:lnTo>
                  <a:lnTo>
                    <a:pt x="98" y="12"/>
                  </a:lnTo>
                  <a:lnTo>
                    <a:pt x="86" y="12"/>
                  </a:lnTo>
                  <a:lnTo>
                    <a:pt x="76" y="9"/>
                  </a:lnTo>
                  <a:lnTo>
                    <a:pt x="64" y="6"/>
                  </a:lnTo>
                  <a:lnTo>
                    <a:pt x="52" y="3"/>
                  </a:lnTo>
                  <a:lnTo>
                    <a:pt x="41" y="1"/>
                  </a:lnTo>
                  <a:lnTo>
                    <a:pt x="28" y="0"/>
                  </a:lnTo>
                  <a:lnTo>
                    <a:pt x="15" y="1"/>
                  </a:lnTo>
                  <a:lnTo>
                    <a:pt x="0" y="6"/>
                  </a:lnTo>
                  <a:lnTo>
                    <a:pt x="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8" name="Freeform 1811"/>
            <p:cNvSpPr>
              <a:spLocks/>
            </p:cNvSpPr>
            <p:nvPr/>
          </p:nvSpPr>
          <p:spPr bwMode="auto">
            <a:xfrm>
              <a:off x="988" y="2500"/>
              <a:ext cx="19" cy="6"/>
            </a:xfrm>
            <a:custGeom>
              <a:avLst/>
              <a:gdLst>
                <a:gd name="T0" fmla="*/ 0 w 57"/>
                <a:gd name="T1" fmla="*/ 0 h 13"/>
                <a:gd name="T2" fmla="*/ 0 w 57"/>
                <a:gd name="T3" fmla="*/ 0 h 13"/>
                <a:gd name="T4" fmla="*/ 0 w 57"/>
                <a:gd name="T5" fmla="*/ 0 h 13"/>
                <a:gd name="T6" fmla="*/ 0 w 57"/>
                <a:gd name="T7" fmla="*/ 0 h 13"/>
                <a:gd name="T8" fmla="*/ 0 w 57"/>
                <a:gd name="T9" fmla="*/ 0 h 13"/>
                <a:gd name="T10" fmla="*/ 0 w 57"/>
                <a:gd name="T11" fmla="*/ 0 h 13"/>
                <a:gd name="T12" fmla="*/ 0 w 57"/>
                <a:gd name="T13" fmla="*/ 0 h 13"/>
                <a:gd name="T14" fmla="*/ 0 w 57"/>
                <a:gd name="T15" fmla="*/ 0 h 13"/>
                <a:gd name="T16" fmla="*/ 0 w 57"/>
                <a:gd name="T17" fmla="*/ 0 h 13"/>
                <a:gd name="T18" fmla="*/ 0 w 57"/>
                <a:gd name="T19" fmla="*/ 0 h 13"/>
                <a:gd name="T20" fmla="*/ 0 w 57"/>
                <a:gd name="T21" fmla="*/ 0 h 13"/>
                <a:gd name="T22" fmla="*/ 0 w 57"/>
                <a:gd name="T23" fmla="*/ 0 h 13"/>
                <a:gd name="T24" fmla="*/ 0 w 57"/>
                <a:gd name="T25" fmla="*/ 0 h 13"/>
                <a:gd name="T26" fmla="*/ 0 w 57"/>
                <a:gd name="T27" fmla="*/ 0 h 13"/>
                <a:gd name="T28" fmla="*/ 0 w 57"/>
                <a:gd name="T29" fmla="*/ 0 h 13"/>
                <a:gd name="T30" fmla="*/ 0 w 57"/>
                <a:gd name="T31" fmla="*/ 0 h 13"/>
                <a:gd name="T32" fmla="*/ 0 w 57"/>
                <a:gd name="T33" fmla="*/ 0 h 13"/>
                <a:gd name="T34" fmla="*/ 0 w 57"/>
                <a:gd name="T35" fmla="*/ 0 h 13"/>
                <a:gd name="T36" fmla="*/ 0 w 57"/>
                <a:gd name="T37" fmla="*/ 0 h 13"/>
                <a:gd name="T38" fmla="*/ 0 w 57"/>
                <a:gd name="T39" fmla="*/ 0 h 13"/>
                <a:gd name="T40" fmla="*/ 0 w 57"/>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3"/>
                <a:gd name="T65" fmla="*/ 57 w 57"/>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3">
                  <a:moveTo>
                    <a:pt x="0" y="10"/>
                  </a:moveTo>
                  <a:lnTo>
                    <a:pt x="1" y="10"/>
                  </a:lnTo>
                  <a:lnTo>
                    <a:pt x="7" y="11"/>
                  </a:lnTo>
                  <a:lnTo>
                    <a:pt x="13" y="12"/>
                  </a:lnTo>
                  <a:lnTo>
                    <a:pt x="22" y="13"/>
                  </a:lnTo>
                  <a:lnTo>
                    <a:pt x="28" y="13"/>
                  </a:lnTo>
                  <a:lnTo>
                    <a:pt x="36" y="12"/>
                  </a:lnTo>
                  <a:lnTo>
                    <a:pt x="43" y="11"/>
                  </a:lnTo>
                  <a:lnTo>
                    <a:pt x="49" y="10"/>
                  </a:lnTo>
                  <a:lnTo>
                    <a:pt x="57" y="7"/>
                  </a:lnTo>
                  <a:lnTo>
                    <a:pt x="51" y="0"/>
                  </a:lnTo>
                  <a:lnTo>
                    <a:pt x="46" y="1"/>
                  </a:lnTo>
                  <a:lnTo>
                    <a:pt x="40" y="2"/>
                  </a:lnTo>
                  <a:lnTo>
                    <a:pt x="33" y="3"/>
                  </a:lnTo>
                  <a:lnTo>
                    <a:pt x="28" y="5"/>
                  </a:lnTo>
                  <a:lnTo>
                    <a:pt x="22" y="5"/>
                  </a:lnTo>
                  <a:lnTo>
                    <a:pt x="16" y="3"/>
                  </a:lnTo>
                  <a:lnTo>
                    <a:pt x="10" y="2"/>
                  </a:lnTo>
                  <a:lnTo>
                    <a:pt x="4" y="1"/>
                  </a:lnTo>
                  <a:lnTo>
                    <a:pt x="6" y="1"/>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9" name="Freeform 1812"/>
            <p:cNvSpPr>
              <a:spLocks/>
            </p:cNvSpPr>
            <p:nvPr/>
          </p:nvSpPr>
          <p:spPr bwMode="auto">
            <a:xfrm>
              <a:off x="976" y="2486"/>
              <a:ext cx="14" cy="18"/>
            </a:xfrm>
            <a:custGeom>
              <a:avLst/>
              <a:gdLst>
                <a:gd name="T0" fmla="*/ 0 w 42"/>
                <a:gd name="T1" fmla="*/ 0 h 37"/>
                <a:gd name="T2" fmla="*/ 0 w 42"/>
                <a:gd name="T3" fmla="*/ 0 h 37"/>
                <a:gd name="T4" fmla="*/ 0 w 42"/>
                <a:gd name="T5" fmla="*/ 0 h 37"/>
                <a:gd name="T6" fmla="*/ 0 w 42"/>
                <a:gd name="T7" fmla="*/ 0 h 37"/>
                <a:gd name="T8" fmla="*/ 0 w 42"/>
                <a:gd name="T9" fmla="*/ 0 h 37"/>
                <a:gd name="T10" fmla="*/ 0 w 42"/>
                <a:gd name="T11" fmla="*/ 0 h 37"/>
                <a:gd name="T12" fmla="*/ 0 w 42"/>
                <a:gd name="T13" fmla="*/ 0 h 37"/>
                <a:gd name="T14" fmla="*/ 0 w 42"/>
                <a:gd name="T15" fmla="*/ 0 h 37"/>
                <a:gd name="T16" fmla="*/ 0 w 42"/>
                <a:gd name="T17" fmla="*/ 0 h 37"/>
                <a:gd name="T18" fmla="*/ 0 w 42"/>
                <a:gd name="T19" fmla="*/ 0 h 37"/>
                <a:gd name="T20" fmla="*/ 0 w 42"/>
                <a:gd name="T21" fmla="*/ 0 h 37"/>
                <a:gd name="T22" fmla="*/ 0 w 42"/>
                <a:gd name="T23" fmla="*/ 0 h 37"/>
                <a:gd name="T24" fmla="*/ 0 w 42"/>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7"/>
                <a:gd name="T41" fmla="*/ 42 w 42"/>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7">
                  <a:moveTo>
                    <a:pt x="0" y="9"/>
                  </a:moveTo>
                  <a:lnTo>
                    <a:pt x="0" y="9"/>
                  </a:lnTo>
                  <a:lnTo>
                    <a:pt x="7" y="13"/>
                  </a:lnTo>
                  <a:lnTo>
                    <a:pt x="16" y="20"/>
                  </a:lnTo>
                  <a:lnTo>
                    <a:pt x="24" y="29"/>
                  </a:lnTo>
                  <a:lnTo>
                    <a:pt x="36" y="37"/>
                  </a:lnTo>
                  <a:lnTo>
                    <a:pt x="42" y="28"/>
                  </a:lnTo>
                  <a:lnTo>
                    <a:pt x="33" y="23"/>
                  </a:lnTo>
                  <a:lnTo>
                    <a:pt x="25" y="15"/>
                  </a:lnTo>
                  <a:lnTo>
                    <a:pt x="16" y="7"/>
                  </a:lnTo>
                  <a:lnTo>
                    <a:pt x="3"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0" name="Freeform 1813"/>
            <p:cNvSpPr>
              <a:spLocks/>
            </p:cNvSpPr>
            <p:nvPr/>
          </p:nvSpPr>
          <p:spPr bwMode="auto">
            <a:xfrm>
              <a:off x="955" y="2486"/>
              <a:ext cx="22" cy="9"/>
            </a:xfrm>
            <a:custGeom>
              <a:avLst/>
              <a:gdLst>
                <a:gd name="T0" fmla="*/ 0 w 66"/>
                <a:gd name="T1" fmla="*/ 1 h 18"/>
                <a:gd name="T2" fmla="*/ 0 w 66"/>
                <a:gd name="T3" fmla="*/ 1 h 18"/>
                <a:gd name="T4" fmla="*/ 0 w 66"/>
                <a:gd name="T5" fmla="*/ 1 h 18"/>
                <a:gd name="T6" fmla="*/ 0 w 66"/>
                <a:gd name="T7" fmla="*/ 1 h 18"/>
                <a:gd name="T8" fmla="*/ 0 w 66"/>
                <a:gd name="T9" fmla="*/ 1 h 18"/>
                <a:gd name="T10" fmla="*/ 0 w 66"/>
                <a:gd name="T11" fmla="*/ 1 h 18"/>
                <a:gd name="T12" fmla="*/ 0 w 66"/>
                <a:gd name="T13" fmla="*/ 1 h 18"/>
                <a:gd name="T14" fmla="*/ 0 w 66"/>
                <a:gd name="T15" fmla="*/ 1 h 18"/>
                <a:gd name="T16" fmla="*/ 0 w 66"/>
                <a:gd name="T17" fmla="*/ 1 h 18"/>
                <a:gd name="T18" fmla="*/ 0 w 66"/>
                <a:gd name="T19" fmla="*/ 1 h 18"/>
                <a:gd name="T20" fmla="*/ 0 w 66"/>
                <a:gd name="T21" fmla="*/ 1 h 18"/>
                <a:gd name="T22" fmla="*/ 0 w 66"/>
                <a:gd name="T23" fmla="*/ 0 h 18"/>
                <a:gd name="T24" fmla="*/ 0 w 66"/>
                <a:gd name="T25" fmla="*/ 1 h 18"/>
                <a:gd name="T26" fmla="*/ 0 w 66"/>
                <a:gd name="T27" fmla="*/ 1 h 18"/>
                <a:gd name="T28" fmla="*/ 0 w 66"/>
                <a:gd name="T29" fmla="*/ 1 h 18"/>
                <a:gd name="T30" fmla="*/ 0 w 66"/>
                <a:gd name="T31" fmla="*/ 1 h 18"/>
                <a:gd name="T32" fmla="*/ 0 w 66"/>
                <a:gd name="T33" fmla="*/ 1 h 18"/>
                <a:gd name="T34" fmla="*/ 0 w 66"/>
                <a:gd name="T35" fmla="*/ 1 h 18"/>
                <a:gd name="T36" fmla="*/ 0 w 66"/>
                <a:gd name="T37" fmla="*/ 1 h 18"/>
                <a:gd name="T38" fmla="*/ 0 w 66"/>
                <a:gd name="T39" fmla="*/ 1 h 18"/>
                <a:gd name="T40" fmla="*/ 0 w 66"/>
                <a:gd name="T41" fmla="*/ 1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18"/>
                <a:gd name="T65" fmla="*/ 66 w 66"/>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18">
                  <a:moveTo>
                    <a:pt x="6" y="6"/>
                  </a:moveTo>
                  <a:lnTo>
                    <a:pt x="6" y="6"/>
                  </a:lnTo>
                  <a:lnTo>
                    <a:pt x="0" y="10"/>
                  </a:lnTo>
                  <a:lnTo>
                    <a:pt x="5" y="18"/>
                  </a:lnTo>
                  <a:lnTo>
                    <a:pt x="10" y="17"/>
                  </a:lnTo>
                  <a:lnTo>
                    <a:pt x="18" y="15"/>
                  </a:lnTo>
                  <a:lnTo>
                    <a:pt x="25" y="12"/>
                  </a:lnTo>
                  <a:lnTo>
                    <a:pt x="37" y="10"/>
                  </a:lnTo>
                  <a:lnTo>
                    <a:pt x="49" y="9"/>
                  </a:lnTo>
                  <a:lnTo>
                    <a:pt x="63" y="10"/>
                  </a:lnTo>
                  <a:lnTo>
                    <a:pt x="66" y="1"/>
                  </a:lnTo>
                  <a:lnTo>
                    <a:pt x="49" y="0"/>
                  </a:lnTo>
                  <a:lnTo>
                    <a:pt x="34" y="1"/>
                  </a:lnTo>
                  <a:lnTo>
                    <a:pt x="22" y="3"/>
                  </a:lnTo>
                  <a:lnTo>
                    <a:pt x="12" y="7"/>
                  </a:lnTo>
                  <a:lnTo>
                    <a:pt x="5" y="9"/>
                  </a:lnTo>
                  <a:lnTo>
                    <a:pt x="5" y="10"/>
                  </a:lnTo>
                  <a:lnTo>
                    <a:pt x="9" y="16"/>
                  </a:lnTo>
                  <a:lnTo>
                    <a:pt x="15" y="12"/>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1" name="Freeform 1814"/>
            <p:cNvSpPr>
              <a:spLocks/>
            </p:cNvSpPr>
            <p:nvPr/>
          </p:nvSpPr>
          <p:spPr bwMode="auto">
            <a:xfrm>
              <a:off x="957" y="2452"/>
              <a:ext cx="21" cy="40"/>
            </a:xfrm>
            <a:custGeom>
              <a:avLst/>
              <a:gdLst>
                <a:gd name="T0" fmla="*/ 0 w 63"/>
                <a:gd name="T1" fmla="*/ 0 h 80"/>
                <a:gd name="T2" fmla="*/ 0 w 63"/>
                <a:gd name="T3" fmla="*/ 0 h 80"/>
                <a:gd name="T4" fmla="*/ 0 w 63"/>
                <a:gd name="T5" fmla="*/ 1 h 80"/>
                <a:gd name="T6" fmla="*/ 0 w 63"/>
                <a:gd name="T7" fmla="*/ 1 h 80"/>
                <a:gd name="T8" fmla="*/ 0 w 63"/>
                <a:gd name="T9" fmla="*/ 1 h 80"/>
                <a:gd name="T10" fmla="*/ 0 w 63"/>
                <a:gd name="T11" fmla="*/ 1 h 80"/>
                <a:gd name="T12" fmla="*/ 0 w 63"/>
                <a:gd name="T13" fmla="*/ 1 h 80"/>
                <a:gd name="T14" fmla="*/ 0 w 63"/>
                <a:gd name="T15" fmla="*/ 1 h 80"/>
                <a:gd name="T16" fmla="*/ 0 w 63"/>
                <a:gd name="T17" fmla="*/ 1 h 80"/>
                <a:gd name="T18" fmla="*/ 0 w 63"/>
                <a:gd name="T19" fmla="*/ 1 h 80"/>
                <a:gd name="T20" fmla="*/ 0 w 63"/>
                <a:gd name="T21" fmla="*/ 1 h 80"/>
                <a:gd name="T22" fmla="*/ 0 w 63"/>
                <a:gd name="T23" fmla="*/ 1 h 80"/>
                <a:gd name="T24" fmla="*/ 0 w 63"/>
                <a:gd name="T25" fmla="*/ 1 h 80"/>
                <a:gd name="T26" fmla="*/ 0 w 63"/>
                <a:gd name="T27" fmla="*/ 1 h 80"/>
                <a:gd name="T28" fmla="*/ 0 w 63"/>
                <a:gd name="T29" fmla="*/ 1 h 80"/>
                <a:gd name="T30" fmla="*/ 0 w 63"/>
                <a:gd name="T31" fmla="*/ 1 h 80"/>
                <a:gd name="T32" fmla="*/ 0 w 63"/>
                <a:gd name="T33" fmla="*/ 1 h 80"/>
                <a:gd name="T34" fmla="*/ 0 w 63"/>
                <a:gd name="T35" fmla="*/ 1 h 80"/>
                <a:gd name="T36" fmla="*/ 0 w 63"/>
                <a:gd name="T37" fmla="*/ 0 h 80"/>
                <a:gd name="T38" fmla="*/ 0 w 63"/>
                <a:gd name="T39" fmla="*/ 0 h 80"/>
                <a:gd name="T40" fmla="*/ 0 w 63"/>
                <a:gd name="T41" fmla="*/ 0 h 80"/>
                <a:gd name="T42" fmla="*/ 0 w 63"/>
                <a:gd name="T43" fmla="*/ 0 h 80"/>
                <a:gd name="T44" fmla="*/ 0 w 63"/>
                <a:gd name="T45" fmla="*/ 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
                <a:gd name="T70" fmla="*/ 0 h 80"/>
                <a:gd name="T71" fmla="*/ 63 w 63"/>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 h="80">
                  <a:moveTo>
                    <a:pt x="51" y="0"/>
                  </a:moveTo>
                  <a:lnTo>
                    <a:pt x="51" y="0"/>
                  </a:lnTo>
                  <a:lnTo>
                    <a:pt x="51" y="10"/>
                  </a:lnTo>
                  <a:lnTo>
                    <a:pt x="48" y="20"/>
                  </a:lnTo>
                  <a:lnTo>
                    <a:pt x="43" y="29"/>
                  </a:lnTo>
                  <a:lnTo>
                    <a:pt x="37" y="38"/>
                  </a:lnTo>
                  <a:lnTo>
                    <a:pt x="31" y="47"/>
                  </a:lnTo>
                  <a:lnTo>
                    <a:pt x="22" y="56"/>
                  </a:lnTo>
                  <a:lnTo>
                    <a:pt x="12" y="65"/>
                  </a:lnTo>
                  <a:lnTo>
                    <a:pt x="0" y="74"/>
                  </a:lnTo>
                  <a:lnTo>
                    <a:pt x="9" y="80"/>
                  </a:lnTo>
                  <a:lnTo>
                    <a:pt x="21" y="71"/>
                  </a:lnTo>
                  <a:lnTo>
                    <a:pt x="31" y="61"/>
                  </a:lnTo>
                  <a:lnTo>
                    <a:pt x="40" y="51"/>
                  </a:lnTo>
                  <a:lnTo>
                    <a:pt x="49" y="42"/>
                  </a:lnTo>
                  <a:lnTo>
                    <a:pt x="55" y="31"/>
                  </a:lnTo>
                  <a:lnTo>
                    <a:pt x="60" y="22"/>
                  </a:lnTo>
                  <a:lnTo>
                    <a:pt x="63" y="10"/>
                  </a:lnTo>
                  <a:lnTo>
                    <a:pt x="63" y="0"/>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2" name="Freeform 1815"/>
            <p:cNvSpPr>
              <a:spLocks/>
            </p:cNvSpPr>
            <p:nvPr/>
          </p:nvSpPr>
          <p:spPr bwMode="auto">
            <a:xfrm>
              <a:off x="968" y="2435"/>
              <a:ext cx="10" cy="17"/>
            </a:xfrm>
            <a:custGeom>
              <a:avLst/>
              <a:gdLst>
                <a:gd name="T0" fmla="*/ 0 w 29"/>
                <a:gd name="T1" fmla="*/ 1 h 32"/>
                <a:gd name="T2" fmla="*/ 0 w 29"/>
                <a:gd name="T3" fmla="*/ 1 h 32"/>
                <a:gd name="T4" fmla="*/ 0 w 29"/>
                <a:gd name="T5" fmla="*/ 1 h 32"/>
                <a:gd name="T6" fmla="*/ 0 w 29"/>
                <a:gd name="T7" fmla="*/ 1 h 32"/>
                <a:gd name="T8" fmla="*/ 0 w 29"/>
                <a:gd name="T9" fmla="*/ 1 h 32"/>
                <a:gd name="T10" fmla="*/ 0 w 29"/>
                <a:gd name="T11" fmla="*/ 1 h 32"/>
                <a:gd name="T12" fmla="*/ 0 w 29"/>
                <a:gd name="T13" fmla="*/ 1 h 32"/>
                <a:gd name="T14" fmla="*/ 0 w 29"/>
                <a:gd name="T15" fmla="*/ 1 h 32"/>
                <a:gd name="T16" fmla="*/ 0 w 29"/>
                <a:gd name="T17" fmla="*/ 1 h 32"/>
                <a:gd name="T18" fmla="*/ 0 w 29"/>
                <a:gd name="T19" fmla="*/ 1 h 32"/>
                <a:gd name="T20" fmla="*/ 0 w 29"/>
                <a:gd name="T21" fmla="*/ 1 h 32"/>
                <a:gd name="T22" fmla="*/ 0 w 29"/>
                <a:gd name="T23" fmla="*/ 1 h 32"/>
                <a:gd name="T24" fmla="*/ 0 w 29"/>
                <a:gd name="T25" fmla="*/ 1 h 32"/>
                <a:gd name="T26" fmla="*/ 0 w 29"/>
                <a:gd name="T27" fmla="*/ 1 h 32"/>
                <a:gd name="T28" fmla="*/ 0 w 29"/>
                <a:gd name="T29" fmla="*/ 1 h 32"/>
                <a:gd name="T30" fmla="*/ 0 w 29"/>
                <a:gd name="T31" fmla="*/ 0 h 32"/>
                <a:gd name="T32" fmla="*/ 0 w 29"/>
                <a:gd name="T33" fmla="*/ 0 h 32"/>
                <a:gd name="T34" fmla="*/ 0 w 29"/>
                <a:gd name="T35" fmla="*/ 1 h 32"/>
                <a:gd name="T36" fmla="*/ 0 w 29"/>
                <a:gd name="T37" fmla="*/ 1 h 32"/>
                <a:gd name="T38" fmla="*/ 0 w 29"/>
                <a:gd name="T39" fmla="*/ 1 h 32"/>
                <a:gd name="T40" fmla="*/ 0 w 29"/>
                <a:gd name="T41" fmla="*/ 1 h 32"/>
                <a:gd name="T42" fmla="*/ 0 w 29"/>
                <a:gd name="T43" fmla="*/ 1 h 32"/>
                <a:gd name="T44" fmla="*/ 0 w 29"/>
                <a:gd name="T45" fmla="*/ 1 h 32"/>
                <a:gd name="T46" fmla="*/ 0 w 29"/>
                <a:gd name="T47" fmla="*/ 1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32"/>
                <a:gd name="T74" fmla="*/ 29 w 29"/>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32">
                  <a:moveTo>
                    <a:pt x="5" y="9"/>
                  </a:moveTo>
                  <a:lnTo>
                    <a:pt x="6" y="9"/>
                  </a:lnTo>
                  <a:lnTo>
                    <a:pt x="8" y="9"/>
                  </a:lnTo>
                  <a:lnTo>
                    <a:pt x="8" y="8"/>
                  </a:lnTo>
                  <a:lnTo>
                    <a:pt x="9" y="8"/>
                  </a:lnTo>
                  <a:lnTo>
                    <a:pt x="11" y="10"/>
                  </a:lnTo>
                  <a:lnTo>
                    <a:pt x="14" y="15"/>
                  </a:lnTo>
                  <a:lnTo>
                    <a:pt x="15" y="21"/>
                  </a:lnTo>
                  <a:lnTo>
                    <a:pt x="17" y="32"/>
                  </a:lnTo>
                  <a:lnTo>
                    <a:pt x="29" y="32"/>
                  </a:lnTo>
                  <a:lnTo>
                    <a:pt x="27" y="21"/>
                  </a:lnTo>
                  <a:lnTo>
                    <a:pt x="26" y="13"/>
                  </a:lnTo>
                  <a:lnTo>
                    <a:pt x="23" y="6"/>
                  </a:lnTo>
                  <a:lnTo>
                    <a:pt x="18" y="2"/>
                  </a:lnTo>
                  <a:lnTo>
                    <a:pt x="11" y="0"/>
                  </a:lnTo>
                  <a:lnTo>
                    <a:pt x="5" y="0"/>
                  </a:lnTo>
                  <a:lnTo>
                    <a:pt x="2" y="1"/>
                  </a:lnTo>
                  <a:lnTo>
                    <a:pt x="0" y="1"/>
                  </a:lnTo>
                  <a:lnTo>
                    <a:pt x="2" y="1"/>
                  </a:lnTo>
                  <a:lnTo>
                    <a:pt x="5" y="9"/>
                  </a:lnTo>
                  <a:lnTo>
                    <a:pt x="6" y="9"/>
                  </a:ln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3" name="Freeform 1816"/>
            <p:cNvSpPr>
              <a:spLocks/>
            </p:cNvSpPr>
            <p:nvPr/>
          </p:nvSpPr>
          <p:spPr bwMode="auto">
            <a:xfrm>
              <a:off x="965" y="2428"/>
              <a:ext cx="5" cy="12"/>
            </a:xfrm>
            <a:custGeom>
              <a:avLst/>
              <a:gdLst>
                <a:gd name="T0" fmla="*/ 0 w 16"/>
                <a:gd name="T1" fmla="*/ 1 h 24"/>
                <a:gd name="T2" fmla="*/ 0 w 16"/>
                <a:gd name="T3" fmla="*/ 1 h 24"/>
                <a:gd name="T4" fmla="*/ 0 w 16"/>
                <a:gd name="T5" fmla="*/ 1 h 24"/>
                <a:gd name="T6" fmla="*/ 0 w 16"/>
                <a:gd name="T7" fmla="*/ 1 h 24"/>
                <a:gd name="T8" fmla="*/ 0 w 16"/>
                <a:gd name="T9" fmla="*/ 1 h 24"/>
                <a:gd name="T10" fmla="*/ 0 w 16"/>
                <a:gd name="T11" fmla="*/ 1 h 24"/>
                <a:gd name="T12" fmla="*/ 0 w 16"/>
                <a:gd name="T13" fmla="*/ 1 h 24"/>
                <a:gd name="T14" fmla="*/ 0 w 16"/>
                <a:gd name="T15" fmla="*/ 1 h 24"/>
                <a:gd name="T16" fmla="*/ 0 w 16"/>
                <a:gd name="T17" fmla="*/ 1 h 24"/>
                <a:gd name="T18" fmla="*/ 0 w 16"/>
                <a:gd name="T19" fmla="*/ 1 h 24"/>
                <a:gd name="T20" fmla="*/ 0 w 16"/>
                <a:gd name="T21" fmla="*/ 1 h 24"/>
                <a:gd name="T22" fmla="*/ 0 w 16"/>
                <a:gd name="T23" fmla="*/ 0 h 24"/>
                <a:gd name="T24" fmla="*/ 0 w 16"/>
                <a:gd name="T25" fmla="*/ 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4"/>
                <a:gd name="T41" fmla="*/ 16 w 16"/>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4">
                  <a:moveTo>
                    <a:pt x="1" y="6"/>
                  </a:moveTo>
                  <a:lnTo>
                    <a:pt x="0" y="4"/>
                  </a:lnTo>
                  <a:lnTo>
                    <a:pt x="1" y="9"/>
                  </a:lnTo>
                  <a:lnTo>
                    <a:pt x="3" y="15"/>
                  </a:lnTo>
                  <a:lnTo>
                    <a:pt x="4" y="21"/>
                  </a:lnTo>
                  <a:lnTo>
                    <a:pt x="15" y="24"/>
                  </a:lnTo>
                  <a:lnTo>
                    <a:pt x="12" y="16"/>
                  </a:lnTo>
                  <a:lnTo>
                    <a:pt x="16" y="17"/>
                  </a:lnTo>
                  <a:lnTo>
                    <a:pt x="15" y="13"/>
                  </a:lnTo>
                  <a:lnTo>
                    <a:pt x="13" y="7"/>
                  </a:lnTo>
                  <a:lnTo>
                    <a:pt x="12" y="2"/>
                  </a:lnTo>
                  <a:lnTo>
                    <a:pt x="10" y="0"/>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4" name="Freeform 1817"/>
            <p:cNvSpPr>
              <a:spLocks/>
            </p:cNvSpPr>
            <p:nvPr/>
          </p:nvSpPr>
          <p:spPr bwMode="auto">
            <a:xfrm>
              <a:off x="962" y="2426"/>
              <a:ext cx="6" cy="5"/>
            </a:xfrm>
            <a:custGeom>
              <a:avLst/>
              <a:gdLst>
                <a:gd name="T0" fmla="*/ 0 w 18"/>
                <a:gd name="T1" fmla="*/ 1 h 10"/>
                <a:gd name="T2" fmla="*/ 0 w 18"/>
                <a:gd name="T3" fmla="*/ 1 h 10"/>
                <a:gd name="T4" fmla="*/ 0 w 18"/>
                <a:gd name="T5" fmla="*/ 1 h 10"/>
                <a:gd name="T6" fmla="*/ 0 w 18"/>
                <a:gd name="T7" fmla="*/ 1 h 10"/>
                <a:gd name="T8" fmla="*/ 0 w 18"/>
                <a:gd name="T9" fmla="*/ 1 h 10"/>
                <a:gd name="T10" fmla="*/ 0 w 18"/>
                <a:gd name="T11" fmla="*/ 1 h 10"/>
                <a:gd name="T12" fmla="*/ 0 w 18"/>
                <a:gd name="T13" fmla="*/ 1 h 10"/>
                <a:gd name="T14" fmla="*/ 0 w 18"/>
                <a:gd name="T15" fmla="*/ 1 h 10"/>
                <a:gd name="T16" fmla="*/ 0 w 18"/>
                <a:gd name="T17" fmla="*/ 1 h 10"/>
                <a:gd name="T18" fmla="*/ 0 w 18"/>
                <a:gd name="T19" fmla="*/ 0 h 10"/>
                <a:gd name="T20" fmla="*/ 0 w 18"/>
                <a:gd name="T21" fmla="*/ 0 h 10"/>
                <a:gd name="T22" fmla="*/ 0 w 18"/>
                <a:gd name="T23" fmla="*/ 0 h 10"/>
                <a:gd name="T24" fmla="*/ 0 w 18"/>
                <a:gd name="T25" fmla="*/ 0 h 10"/>
                <a:gd name="T26" fmla="*/ 0 w 18"/>
                <a:gd name="T27" fmla="*/ 0 h 10"/>
                <a:gd name="T28" fmla="*/ 0 w 18"/>
                <a:gd name="T29" fmla="*/ 0 h 10"/>
                <a:gd name="T30" fmla="*/ 0 w 18"/>
                <a:gd name="T31" fmla="*/ 1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0"/>
                <a:gd name="T50" fmla="*/ 18 w 18"/>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0">
                  <a:moveTo>
                    <a:pt x="6" y="9"/>
                  </a:moveTo>
                  <a:lnTo>
                    <a:pt x="3" y="9"/>
                  </a:lnTo>
                  <a:lnTo>
                    <a:pt x="5" y="9"/>
                  </a:lnTo>
                  <a:lnTo>
                    <a:pt x="8" y="10"/>
                  </a:lnTo>
                  <a:lnTo>
                    <a:pt x="11" y="10"/>
                  </a:lnTo>
                  <a:lnTo>
                    <a:pt x="9" y="10"/>
                  </a:lnTo>
                  <a:lnTo>
                    <a:pt x="18" y="4"/>
                  </a:lnTo>
                  <a:lnTo>
                    <a:pt x="14" y="1"/>
                  </a:lnTo>
                  <a:lnTo>
                    <a:pt x="11" y="1"/>
                  </a:lnTo>
                  <a:lnTo>
                    <a:pt x="8" y="0"/>
                  </a:lnTo>
                  <a:lnTo>
                    <a:pt x="3" y="0"/>
                  </a:lnTo>
                  <a:lnTo>
                    <a:pt x="0" y="0"/>
                  </a:lnTo>
                  <a:lnTo>
                    <a:pt x="3" y="0"/>
                  </a:lnTo>
                  <a:lnTo>
                    <a:pt x="2" y="0"/>
                  </a:lnTo>
                  <a:lnTo>
                    <a:pt x="0" y="0"/>
                  </a:ln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5" name="Freeform 1818"/>
            <p:cNvSpPr>
              <a:spLocks/>
            </p:cNvSpPr>
            <p:nvPr/>
          </p:nvSpPr>
          <p:spPr bwMode="auto">
            <a:xfrm>
              <a:off x="961" y="2426"/>
              <a:ext cx="3" cy="5"/>
            </a:xfrm>
            <a:custGeom>
              <a:avLst/>
              <a:gdLst>
                <a:gd name="T0" fmla="*/ 0 w 9"/>
                <a:gd name="T1" fmla="*/ 1 h 10"/>
                <a:gd name="T2" fmla="*/ 0 w 9"/>
                <a:gd name="T3" fmla="*/ 1 h 10"/>
                <a:gd name="T4" fmla="*/ 0 w 9"/>
                <a:gd name="T5" fmla="*/ 1 h 10"/>
                <a:gd name="T6" fmla="*/ 0 w 9"/>
                <a:gd name="T7" fmla="*/ 0 h 10"/>
                <a:gd name="T8" fmla="*/ 0 w 9"/>
                <a:gd name="T9" fmla="*/ 1 h 10"/>
                <a:gd name="T10" fmla="*/ 0 w 9"/>
                <a:gd name="T11" fmla="*/ 1 h 10"/>
                <a:gd name="T12" fmla="*/ 0 w 9"/>
                <a:gd name="T13" fmla="*/ 1 h 10"/>
                <a:gd name="T14" fmla="*/ 0 w 9"/>
                <a:gd name="T15" fmla="*/ 1 h 10"/>
                <a:gd name="T16" fmla="*/ 0 w 9"/>
                <a:gd name="T17" fmla="*/ 1 h 10"/>
                <a:gd name="T18" fmla="*/ 0 w 9"/>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0"/>
                <a:gd name="T32" fmla="*/ 9 w 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0">
                  <a:moveTo>
                    <a:pt x="3" y="10"/>
                  </a:moveTo>
                  <a:lnTo>
                    <a:pt x="6" y="10"/>
                  </a:lnTo>
                  <a:lnTo>
                    <a:pt x="9" y="9"/>
                  </a:lnTo>
                  <a:lnTo>
                    <a:pt x="3" y="0"/>
                  </a:lnTo>
                  <a:lnTo>
                    <a:pt x="0" y="1"/>
                  </a:lnTo>
                  <a:lnTo>
                    <a:pt x="3" y="1"/>
                  </a:lnTo>
                  <a:lnTo>
                    <a:pt x="3" y="10"/>
                  </a:lnTo>
                  <a:lnTo>
                    <a:pt x="5" y="10"/>
                  </a:lnTo>
                  <a:lnTo>
                    <a:pt x="6" y="10"/>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6" name="Freeform 1819"/>
            <p:cNvSpPr>
              <a:spLocks/>
            </p:cNvSpPr>
            <p:nvPr/>
          </p:nvSpPr>
          <p:spPr bwMode="auto">
            <a:xfrm>
              <a:off x="958" y="2452"/>
              <a:ext cx="58" cy="51"/>
            </a:xfrm>
            <a:custGeom>
              <a:avLst/>
              <a:gdLst>
                <a:gd name="T0" fmla="*/ 0 w 175"/>
                <a:gd name="T1" fmla="*/ 0 h 103"/>
                <a:gd name="T2" fmla="*/ 0 w 175"/>
                <a:gd name="T3" fmla="*/ 0 h 103"/>
                <a:gd name="T4" fmla="*/ 0 w 175"/>
                <a:gd name="T5" fmla="*/ 0 h 103"/>
                <a:gd name="T6" fmla="*/ 0 w 175"/>
                <a:gd name="T7" fmla="*/ 0 h 103"/>
                <a:gd name="T8" fmla="*/ 0 w 175"/>
                <a:gd name="T9" fmla="*/ 0 h 103"/>
                <a:gd name="T10" fmla="*/ 0 w 175"/>
                <a:gd name="T11" fmla="*/ 0 h 103"/>
                <a:gd name="T12" fmla="*/ 0 w 175"/>
                <a:gd name="T13" fmla="*/ 0 h 103"/>
                <a:gd name="T14" fmla="*/ 0 w 175"/>
                <a:gd name="T15" fmla="*/ 0 h 103"/>
                <a:gd name="T16" fmla="*/ 0 w 175"/>
                <a:gd name="T17" fmla="*/ 0 h 103"/>
                <a:gd name="T18" fmla="*/ 0 w 175"/>
                <a:gd name="T19" fmla="*/ 0 h 103"/>
                <a:gd name="T20" fmla="*/ 0 w 175"/>
                <a:gd name="T21" fmla="*/ 0 h 103"/>
                <a:gd name="T22" fmla="*/ 0 w 175"/>
                <a:gd name="T23" fmla="*/ 0 h 103"/>
                <a:gd name="T24" fmla="*/ 0 w 175"/>
                <a:gd name="T25" fmla="*/ 0 h 103"/>
                <a:gd name="T26" fmla="*/ 0 w 175"/>
                <a:gd name="T27" fmla="*/ 0 h 103"/>
                <a:gd name="T28" fmla="*/ 0 w 175"/>
                <a:gd name="T29" fmla="*/ 0 h 103"/>
                <a:gd name="T30" fmla="*/ 0 w 175"/>
                <a:gd name="T31" fmla="*/ 0 h 103"/>
                <a:gd name="T32" fmla="*/ 0 w 175"/>
                <a:gd name="T33" fmla="*/ 0 h 103"/>
                <a:gd name="T34" fmla="*/ 0 w 175"/>
                <a:gd name="T35" fmla="*/ 0 h 103"/>
                <a:gd name="T36" fmla="*/ 0 w 175"/>
                <a:gd name="T37" fmla="*/ 0 h 103"/>
                <a:gd name="T38" fmla="*/ 0 w 175"/>
                <a:gd name="T39" fmla="*/ 0 h 103"/>
                <a:gd name="T40" fmla="*/ 0 w 175"/>
                <a:gd name="T41" fmla="*/ 0 h 103"/>
                <a:gd name="T42" fmla="*/ 0 w 175"/>
                <a:gd name="T43" fmla="*/ 0 h 103"/>
                <a:gd name="T44" fmla="*/ 0 w 175"/>
                <a:gd name="T45" fmla="*/ 0 h 103"/>
                <a:gd name="T46" fmla="*/ 0 w 175"/>
                <a:gd name="T47" fmla="*/ 0 h 103"/>
                <a:gd name="T48" fmla="*/ 0 w 175"/>
                <a:gd name="T49" fmla="*/ 0 h 103"/>
                <a:gd name="T50" fmla="*/ 0 w 175"/>
                <a:gd name="T51" fmla="*/ 0 h 103"/>
                <a:gd name="T52" fmla="*/ 0 w 175"/>
                <a:gd name="T53" fmla="*/ 0 h 103"/>
                <a:gd name="T54" fmla="*/ 0 w 175"/>
                <a:gd name="T55" fmla="*/ 0 h 103"/>
                <a:gd name="T56" fmla="*/ 0 w 175"/>
                <a:gd name="T57" fmla="*/ 0 h 103"/>
                <a:gd name="T58" fmla="*/ 0 w 175"/>
                <a:gd name="T59" fmla="*/ 0 h 103"/>
                <a:gd name="T60" fmla="*/ 0 w 175"/>
                <a:gd name="T61" fmla="*/ 0 h 103"/>
                <a:gd name="T62" fmla="*/ 0 w 175"/>
                <a:gd name="T63" fmla="*/ 0 h 103"/>
                <a:gd name="T64" fmla="*/ 0 w 175"/>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03"/>
                <a:gd name="T101" fmla="*/ 175 w 175"/>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03">
                  <a:moveTo>
                    <a:pt x="144" y="95"/>
                  </a:moveTo>
                  <a:lnTo>
                    <a:pt x="138" y="97"/>
                  </a:lnTo>
                  <a:lnTo>
                    <a:pt x="132" y="99"/>
                  </a:lnTo>
                  <a:lnTo>
                    <a:pt x="126" y="102"/>
                  </a:lnTo>
                  <a:lnTo>
                    <a:pt x="120" y="102"/>
                  </a:lnTo>
                  <a:lnTo>
                    <a:pt x="113" y="103"/>
                  </a:lnTo>
                  <a:lnTo>
                    <a:pt x="107" y="102"/>
                  </a:lnTo>
                  <a:lnTo>
                    <a:pt x="101" y="102"/>
                  </a:lnTo>
                  <a:lnTo>
                    <a:pt x="95" y="99"/>
                  </a:lnTo>
                  <a:lnTo>
                    <a:pt x="84" y="93"/>
                  </a:lnTo>
                  <a:lnTo>
                    <a:pt x="75" y="84"/>
                  </a:lnTo>
                  <a:lnTo>
                    <a:pt x="66" y="76"/>
                  </a:lnTo>
                  <a:lnTo>
                    <a:pt x="54" y="70"/>
                  </a:lnTo>
                  <a:lnTo>
                    <a:pt x="41" y="69"/>
                  </a:lnTo>
                  <a:lnTo>
                    <a:pt x="27" y="70"/>
                  </a:lnTo>
                  <a:lnTo>
                    <a:pt x="17" y="72"/>
                  </a:lnTo>
                  <a:lnTo>
                    <a:pt x="8" y="76"/>
                  </a:lnTo>
                  <a:lnTo>
                    <a:pt x="2" y="78"/>
                  </a:lnTo>
                  <a:lnTo>
                    <a:pt x="0" y="79"/>
                  </a:lnTo>
                  <a:lnTo>
                    <a:pt x="6" y="75"/>
                  </a:lnTo>
                  <a:lnTo>
                    <a:pt x="18" y="66"/>
                  </a:lnTo>
                  <a:lnTo>
                    <a:pt x="29" y="56"/>
                  </a:lnTo>
                  <a:lnTo>
                    <a:pt x="36" y="48"/>
                  </a:lnTo>
                  <a:lnTo>
                    <a:pt x="44" y="38"/>
                  </a:lnTo>
                  <a:lnTo>
                    <a:pt x="50" y="29"/>
                  </a:lnTo>
                  <a:lnTo>
                    <a:pt x="54" y="20"/>
                  </a:lnTo>
                  <a:lnTo>
                    <a:pt x="56" y="10"/>
                  </a:lnTo>
                  <a:lnTo>
                    <a:pt x="57" y="0"/>
                  </a:lnTo>
                  <a:lnTo>
                    <a:pt x="57" y="7"/>
                  </a:lnTo>
                  <a:lnTo>
                    <a:pt x="60" y="13"/>
                  </a:lnTo>
                  <a:lnTo>
                    <a:pt x="63" y="18"/>
                  </a:lnTo>
                  <a:lnTo>
                    <a:pt x="68" y="25"/>
                  </a:lnTo>
                  <a:lnTo>
                    <a:pt x="72" y="30"/>
                  </a:lnTo>
                  <a:lnTo>
                    <a:pt x="78" y="36"/>
                  </a:lnTo>
                  <a:lnTo>
                    <a:pt x="83" y="41"/>
                  </a:lnTo>
                  <a:lnTo>
                    <a:pt x="89" y="47"/>
                  </a:lnTo>
                  <a:lnTo>
                    <a:pt x="90" y="49"/>
                  </a:lnTo>
                  <a:lnTo>
                    <a:pt x="93" y="51"/>
                  </a:lnTo>
                  <a:lnTo>
                    <a:pt x="95" y="53"/>
                  </a:lnTo>
                  <a:lnTo>
                    <a:pt x="96" y="55"/>
                  </a:lnTo>
                  <a:lnTo>
                    <a:pt x="104" y="63"/>
                  </a:lnTo>
                  <a:lnTo>
                    <a:pt x="113" y="68"/>
                  </a:lnTo>
                  <a:lnTo>
                    <a:pt x="122" y="75"/>
                  </a:lnTo>
                  <a:lnTo>
                    <a:pt x="131" y="79"/>
                  </a:lnTo>
                  <a:lnTo>
                    <a:pt x="137" y="80"/>
                  </a:lnTo>
                  <a:lnTo>
                    <a:pt x="141" y="81"/>
                  </a:lnTo>
                  <a:lnTo>
                    <a:pt x="147" y="81"/>
                  </a:lnTo>
                  <a:lnTo>
                    <a:pt x="153" y="81"/>
                  </a:lnTo>
                  <a:lnTo>
                    <a:pt x="159" y="80"/>
                  </a:lnTo>
                  <a:lnTo>
                    <a:pt x="165" y="79"/>
                  </a:lnTo>
                  <a:lnTo>
                    <a:pt x="169" y="77"/>
                  </a:lnTo>
                  <a:lnTo>
                    <a:pt x="175" y="76"/>
                  </a:lnTo>
                  <a:lnTo>
                    <a:pt x="169" y="78"/>
                  </a:lnTo>
                  <a:lnTo>
                    <a:pt x="163" y="81"/>
                  </a:lnTo>
                  <a:lnTo>
                    <a:pt x="159" y="84"/>
                  </a:lnTo>
                  <a:lnTo>
                    <a:pt x="152" y="86"/>
                  </a:lnTo>
                  <a:lnTo>
                    <a:pt x="155" y="86"/>
                  </a:lnTo>
                  <a:lnTo>
                    <a:pt x="157" y="86"/>
                  </a:lnTo>
                  <a:lnTo>
                    <a:pt x="159" y="86"/>
                  </a:lnTo>
                  <a:lnTo>
                    <a:pt x="162" y="88"/>
                  </a:lnTo>
                  <a:lnTo>
                    <a:pt x="157" y="88"/>
                  </a:lnTo>
                  <a:lnTo>
                    <a:pt x="155" y="90"/>
                  </a:lnTo>
                  <a:lnTo>
                    <a:pt x="152" y="91"/>
                  </a:lnTo>
                  <a:lnTo>
                    <a:pt x="149" y="93"/>
                  </a:lnTo>
                  <a:lnTo>
                    <a:pt x="144" y="95"/>
                  </a:lnTo>
                  <a:close/>
                </a:path>
              </a:pathLst>
            </a:custGeom>
            <a:solidFill>
              <a:srgbClr val="E5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7" name="Freeform 1820"/>
            <p:cNvSpPr>
              <a:spLocks/>
            </p:cNvSpPr>
            <p:nvPr/>
          </p:nvSpPr>
          <p:spPr bwMode="auto">
            <a:xfrm>
              <a:off x="977" y="2452"/>
              <a:ext cx="39" cy="41"/>
            </a:xfrm>
            <a:custGeom>
              <a:avLst/>
              <a:gdLst>
                <a:gd name="T0" fmla="*/ 0 w 118"/>
                <a:gd name="T1" fmla="*/ 0 h 82"/>
                <a:gd name="T2" fmla="*/ 0 w 118"/>
                <a:gd name="T3" fmla="*/ 0 h 82"/>
                <a:gd name="T4" fmla="*/ 0 w 118"/>
                <a:gd name="T5" fmla="*/ 1 h 82"/>
                <a:gd name="T6" fmla="*/ 0 w 118"/>
                <a:gd name="T7" fmla="*/ 1 h 82"/>
                <a:gd name="T8" fmla="*/ 0 w 118"/>
                <a:gd name="T9" fmla="*/ 1 h 82"/>
                <a:gd name="T10" fmla="*/ 0 w 118"/>
                <a:gd name="T11" fmla="*/ 1 h 82"/>
                <a:gd name="T12" fmla="*/ 0 w 118"/>
                <a:gd name="T13" fmla="*/ 1 h 82"/>
                <a:gd name="T14" fmla="*/ 0 w 118"/>
                <a:gd name="T15" fmla="*/ 1 h 82"/>
                <a:gd name="T16" fmla="*/ 0 w 118"/>
                <a:gd name="T17" fmla="*/ 1 h 82"/>
                <a:gd name="T18" fmla="*/ 0 w 118"/>
                <a:gd name="T19" fmla="*/ 1 h 82"/>
                <a:gd name="T20" fmla="*/ 0 w 118"/>
                <a:gd name="T21" fmla="*/ 1 h 82"/>
                <a:gd name="T22" fmla="*/ 0 w 118"/>
                <a:gd name="T23" fmla="*/ 1 h 82"/>
                <a:gd name="T24" fmla="*/ 0 w 118"/>
                <a:gd name="T25" fmla="*/ 1 h 82"/>
                <a:gd name="T26" fmla="*/ 0 w 118"/>
                <a:gd name="T27" fmla="*/ 1 h 82"/>
                <a:gd name="T28" fmla="*/ 0 w 118"/>
                <a:gd name="T29" fmla="*/ 1 h 82"/>
                <a:gd name="T30" fmla="*/ 0 w 118"/>
                <a:gd name="T31" fmla="*/ 1 h 82"/>
                <a:gd name="T32" fmla="*/ 0 w 118"/>
                <a:gd name="T33" fmla="*/ 1 h 82"/>
                <a:gd name="T34" fmla="*/ 0 w 118"/>
                <a:gd name="T35" fmla="*/ 1 h 82"/>
                <a:gd name="T36" fmla="*/ 0 w 118"/>
                <a:gd name="T37" fmla="*/ 1 h 82"/>
                <a:gd name="T38" fmla="*/ 0 w 118"/>
                <a:gd name="T39" fmla="*/ 1 h 82"/>
                <a:gd name="T40" fmla="*/ 0 w 118"/>
                <a:gd name="T41" fmla="*/ 1 h 82"/>
                <a:gd name="T42" fmla="*/ 0 w 118"/>
                <a:gd name="T43" fmla="*/ 1 h 82"/>
                <a:gd name="T44" fmla="*/ 0 w 118"/>
                <a:gd name="T45" fmla="*/ 1 h 82"/>
                <a:gd name="T46" fmla="*/ 0 w 118"/>
                <a:gd name="T47" fmla="*/ 1 h 82"/>
                <a:gd name="T48" fmla="*/ 0 w 118"/>
                <a:gd name="T49" fmla="*/ 1 h 82"/>
                <a:gd name="T50" fmla="*/ 0 w 118"/>
                <a:gd name="T51" fmla="*/ 1 h 82"/>
                <a:gd name="T52" fmla="*/ 0 w 118"/>
                <a:gd name="T53" fmla="*/ 1 h 82"/>
                <a:gd name="T54" fmla="*/ 0 w 118"/>
                <a:gd name="T55" fmla="*/ 1 h 82"/>
                <a:gd name="T56" fmla="*/ 0 w 118"/>
                <a:gd name="T57" fmla="*/ 1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8"/>
                <a:gd name="T88" fmla="*/ 0 h 82"/>
                <a:gd name="T89" fmla="*/ 118 w 118"/>
                <a:gd name="T90" fmla="*/ 82 h 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8" h="82">
                  <a:moveTo>
                    <a:pt x="0" y="0"/>
                  </a:moveTo>
                  <a:lnTo>
                    <a:pt x="0" y="0"/>
                  </a:lnTo>
                  <a:lnTo>
                    <a:pt x="0" y="7"/>
                  </a:lnTo>
                  <a:lnTo>
                    <a:pt x="3" y="13"/>
                  </a:lnTo>
                  <a:lnTo>
                    <a:pt x="6" y="18"/>
                  </a:lnTo>
                  <a:lnTo>
                    <a:pt x="11" y="25"/>
                  </a:lnTo>
                  <a:lnTo>
                    <a:pt x="15" y="30"/>
                  </a:lnTo>
                  <a:lnTo>
                    <a:pt x="21" y="36"/>
                  </a:lnTo>
                  <a:lnTo>
                    <a:pt x="26" y="41"/>
                  </a:lnTo>
                  <a:lnTo>
                    <a:pt x="32" y="47"/>
                  </a:lnTo>
                  <a:lnTo>
                    <a:pt x="33" y="49"/>
                  </a:lnTo>
                  <a:lnTo>
                    <a:pt x="36" y="51"/>
                  </a:lnTo>
                  <a:lnTo>
                    <a:pt x="38" y="53"/>
                  </a:lnTo>
                  <a:lnTo>
                    <a:pt x="39" y="55"/>
                  </a:lnTo>
                  <a:lnTo>
                    <a:pt x="48" y="62"/>
                  </a:lnTo>
                  <a:lnTo>
                    <a:pt x="57" y="67"/>
                  </a:lnTo>
                  <a:lnTo>
                    <a:pt x="65" y="72"/>
                  </a:lnTo>
                  <a:lnTo>
                    <a:pt x="74" y="79"/>
                  </a:lnTo>
                  <a:lnTo>
                    <a:pt x="78" y="81"/>
                  </a:lnTo>
                  <a:lnTo>
                    <a:pt x="83" y="82"/>
                  </a:lnTo>
                  <a:lnTo>
                    <a:pt x="89" y="82"/>
                  </a:lnTo>
                  <a:lnTo>
                    <a:pt x="95" y="82"/>
                  </a:lnTo>
                  <a:lnTo>
                    <a:pt x="100" y="81"/>
                  </a:lnTo>
                  <a:lnTo>
                    <a:pt x="108" y="79"/>
                  </a:lnTo>
                  <a:lnTo>
                    <a:pt x="112" y="78"/>
                  </a:lnTo>
                  <a:lnTo>
                    <a:pt x="118" y="7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98" name="Freeform 1821"/>
            <p:cNvSpPr>
              <a:spLocks/>
            </p:cNvSpPr>
            <p:nvPr/>
          </p:nvSpPr>
          <p:spPr bwMode="auto">
            <a:xfrm>
              <a:off x="889" y="2481"/>
              <a:ext cx="99" cy="52"/>
            </a:xfrm>
            <a:custGeom>
              <a:avLst/>
              <a:gdLst>
                <a:gd name="T0" fmla="*/ 0 w 296"/>
                <a:gd name="T1" fmla="*/ 1 h 104"/>
                <a:gd name="T2" fmla="*/ 0 w 296"/>
                <a:gd name="T3" fmla="*/ 1 h 104"/>
                <a:gd name="T4" fmla="*/ 0 w 296"/>
                <a:gd name="T5" fmla="*/ 1 h 104"/>
                <a:gd name="T6" fmla="*/ 0 w 296"/>
                <a:gd name="T7" fmla="*/ 1 h 104"/>
                <a:gd name="T8" fmla="*/ 0 w 296"/>
                <a:gd name="T9" fmla="*/ 1 h 104"/>
                <a:gd name="T10" fmla="*/ 0 w 296"/>
                <a:gd name="T11" fmla="*/ 1 h 104"/>
                <a:gd name="T12" fmla="*/ 0 w 296"/>
                <a:gd name="T13" fmla="*/ 1 h 104"/>
                <a:gd name="T14" fmla="*/ 0 w 296"/>
                <a:gd name="T15" fmla="*/ 1 h 104"/>
                <a:gd name="T16" fmla="*/ 0 w 296"/>
                <a:gd name="T17" fmla="*/ 1 h 104"/>
                <a:gd name="T18" fmla="*/ 0 w 296"/>
                <a:gd name="T19" fmla="*/ 1 h 104"/>
                <a:gd name="T20" fmla="*/ 0 w 296"/>
                <a:gd name="T21" fmla="*/ 1 h 104"/>
                <a:gd name="T22" fmla="*/ 0 w 296"/>
                <a:gd name="T23" fmla="*/ 1 h 104"/>
                <a:gd name="T24" fmla="*/ 0 w 296"/>
                <a:gd name="T25" fmla="*/ 1 h 104"/>
                <a:gd name="T26" fmla="*/ 0 w 296"/>
                <a:gd name="T27" fmla="*/ 1 h 104"/>
                <a:gd name="T28" fmla="*/ 0 w 296"/>
                <a:gd name="T29" fmla="*/ 1 h 104"/>
                <a:gd name="T30" fmla="*/ 0 w 296"/>
                <a:gd name="T31" fmla="*/ 1 h 104"/>
                <a:gd name="T32" fmla="*/ 0 w 296"/>
                <a:gd name="T33" fmla="*/ 1 h 104"/>
                <a:gd name="T34" fmla="*/ 0 w 296"/>
                <a:gd name="T35" fmla="*/ 1 h 104"/>
                <a:gd name="T36" fmla="*/ 0 w 296"/>
                <a:gd name="T37" fmla="*/ 1 h 104"/>
                <a:gd name="T38" fmla="*/ 0 w 296"/>
                <a:gd name="T39" fmla="*/ 1 h 104"/>
                <a:gd name="T40" fmla="*/ 0 w 296"/>
                <a:gd name="T41" fmla="*/ 1 h 104"/>
                <a:gd name="T42" fmla="*/ 0 w 296"/>
                <a:gd name="T43" fmla="*/ 1 h 104"/>
                <a:gd name="T44" fmla="*/ 0 w 296"/>
                <a:gd name="T45" fmla="*/ 1 h 104"/>
                <a:gd name="T46" fmla="*/ 0 w 296"/>
                <a:gd name="T47" fmla="*/ 1 h 104"/>
                <a:gd name="T48" fmla="*/ 0 w 296"/>
                <a:gd name="T49" fmla="*/ 1 h 104"/>
                <a:gd name="T50" fmla="*/ 0 w 296"/>
                <a:gd name="T51" fmla="*/ 1 h 104"/>
                <a:gd name="T52" fmla="*/ 0 w 296"/>
                <a:gd name="T53" fmla="*/ 1 h 104"/>
                <a:gd name="T54" fmla="*/ 0 w 296"/>
                <a:gd name="T55" fmla="*/ 1 h 104"/>
                <a:gd name="T56" fmla="*/ 0 w 296"/>
                <a:gd name="T57" fmla="*/ 1 h 104"/>
                <a:gd name="T58" fmla="*/ 0 w 296"/>
                <a:gd name="T59" fmla="*/ 1 h 104"/>
                <a:gd name="T60" fmla="*/ 0 w 296"/>
                <a:gd name="T61" fmla="*/ 1 h 104"/>
                <a:gd name="T62" fmla="*/ 0 w 296"/>
                <a:gd name="T63" fmla="*/ 1 h 104"/>
                <a:gd name="T64" fmla="*/ 0 w 296"/>
                <a:gd name="T65" fmla="*/ 1 h 104"/>
                <a:gd name="T66" fmla="*/ 0 w 296"/>
                <a:gd name="T67" fmla="*/ 1 h 104"/>
                <a:gd name="T68" fmla="*/ 0 w 296"/>
                <a:gd name="T69" fmla="*/ 1 h 104"/>
                <a:gd name="T70" fmla="*/ 0 w 296"/>
                <a:gd name="T71" fmla="*/ 1 h 104"/>
                <a:gd name="T72" fmla="*/ 0 w 296"/>
                <a:gd name="T73" fmla="*/ 1 h 104"/>
                <a:gd name="T74" fmla="*/ 0 w 296"/>
                <a:gd name="T75" fmla="*/ 1 h 104"/>
                <a:gd name="T76" fmla="*/ 0 w 296"/>
                <a:gd name="T77" fmla="*/ 1 h 104"/>
                <a:gd name="T78" fmla="*/ 0 w 296"/>
                <a:gd name="T79" fmla="*/ 1 h 104"/>
                <a:gd name="T80" fmla="*/ 0 w 296"/>
                <a:gd name="T81" fmla="*/ 1 h 104"/>
                <a:gd name="T82" fmla="*/ 0 w 296"/>
                <a:gd name="T83" fmla="*/ 1 h 104"/>
                <a:gd name="T84" fmla="*/ 0 w 296"/>
                <a:gd name="T85" fmla="*/ 1 h 104"/>
                <a:gd name="T86" fmla="*/ 0 w 296"/>
                <a:gd name="T87" fmla="*/ 1 h 104"/>
                <a:gd name="T88" fmla="*/ 0 w 296"/>
                <a:gd name="T89" fmla="*/ 1 h 104"/>
                <a:gd name="T90" fmla="*/ 0 w 296"/>
                <a:gd name="T91" fmla="*/ 1 h 104"/>
                <a:gd name="T92" fmla="*/ 0 w 296"/>
                <a:gd name="T93" fmla="*/ 0 h 104"/>
                <a:gd name="T94" fmla="*/ 0 w 296"/>
                <a:gd name="T95" fmla="*/ 1 h 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6"/>
                <a:gd name="T145" fmla="*/ 0 h 104"/>
                <a:gd name="T146" fmla="*/ 296 w 296"/>
                <a:gd name="T147" fmla="*/ 104 h 1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6" h="104">
                  <a:moveTo>
                    <a:pt x="38" y="5"/>
                  </a:moveTo>
                  <a:lnTo>
                    <a:pt x="23" y="5"/>
                  </a:lnTo>
                  <a:lnTo>
                    <a:pt x="2" y="4"/>
                  </a:lnTo>
                  <a:lnTo>
                    <a:pt x="0" y="9"/>
                  </a:lnTo>
                  <a:lnTo>
                    <a:pt x="2" y="14"/>
                  </a:lnTo>
                  <a:lnTo>
                    <a:pt x="6" y="20"/>
                  </a:lnTo>
                  <a:lnTo>
                    <a:pt x="11" y="25"/>
                  </a:lnTo>
                  <a:lnTo>
                    <a:pt x="30" y="37"/>
                  </a:lnTo>
                  <a:lnTo>
                    <a:pt x="48" y="48"/>
                  </a:lnTo>
                  <a:lnTo>
                    <a:pt x="67" y="57"/>
                  </a:lnTo>
                  <a:lnTo>
                    <a:pt x="88" y="65"/>
                  </a:lnTo>
                  <a:lnTo>
                    <a:pt x="108" y="74"/>
                  </a:lnTo>
                  <a:lnTo>
                    <a:pt x="129" y="82"/>
                  </a:lnTo>
                  <a:lnTo>
                    <a:pt x="151" y="91"/>
                  </a:lnTo>
                  <a:lnTo>
                    <a:pt x="175" y="101"/>
                  </a:lnTo>
                  <a:lnTo>
                    <a:pt x="190" y="104"/>
                  </a:lnTo>
                  <a:lnTo>
                    <a:pt x="206" y="104"/>
                  </a:lnTo>
                  <a:lnTo>
                    <a:pt x="223" y="100"/>
                  </a:lnTo>
                  <a:lnTo>
                    <a:pt x="241" y="93"/>
                  </a:lnTo>
                  <a:lnTo>
                    <a:pt x="257" y="85"/>
                  </a:lnTo>
                  <a:lnTo>
                    <a:pt x="272" y="74"/>
                  </a:lnTo>
                  <a:lnTo>
                    <a:pt x="284" y="63"/>
                  </a:lnTo>
                  <a:lnTo>
                    <a:pt x="293" y="52"/>
                  </a:lnTo>
                  <a:lnTo>
                    <a:pt x="296" y="44"/>
                  </a:lnTo>
                  <a:lnTo>
                    <a:pt x="293" y="34"/>
                  </a:lnTo>
                  <a:lnTo>
                    <a:pt x="287" y="25"/>
                  </a:lnTo>
                  <a:lnTo>
                    <a:pt x="277" y="17"/>
                  </a:lnTo>
                  <a:lnTo>
                    <a:pt x="265" y="10"/>
                  </a:lnTo>
                  <a:lnTo>
                    <a:pt x="251" y="7"/>
                  </a:lnTo>
                  <a:lnTo>
                    <a:pt x="236" y="7"/>
                  </a:lnTo>
                  <a:lnTo>
                    <a:pt x="223" y="10"/>
                  </a:lnTo>
                  <a:lnTo>
                    <a:pt x="211" y="16"/>
                  </a:lnTo>
                  <a:lnTo>
                    <a:pt x="201" y="21"/>
                  </a:lnTo>
                  <a:lnTo>
                    <a:pt x="193" y="25"/>
                  </a:lnTo>
                  <a:lnTo>
                    <a:pt x="189" y="31"/>
                  </a:lnTo>
                  <a:lnTo>
                    <a:pt x="189" y="34"/>
                  </a:lnTo>
                  <a:lnTo>
                    <a:pt x="192" y="38"/>
                  </a:lnTo>
                  <a:lnTo>
                    <a:pt x="201" y="41"/>
                  </a:lnTo>
                  <a:lnTo>
                    <a:pt x="214" y="45"/>
                  </a:lnTo>
                  <a:lnTo>
                    <a:pt x="199" y="41"/>
                  </a:lnTo>
                  <a:lnTo>
                    <a:pt x="186" y="37"/>
                  </a:lnTo>
                  <a:lnTo>
                    <a:pt x="174" y="32"/>
                  </a:lnTo>
                  <a:lnTo>
                    <a:pt x="162" y="25"/>
                  </a:lnTo>
                  <a:lnTo>
                    <a:pt x="150" y="20"/>
                  </a:lnTo>
                  <a:lnTo>
                    <a:pt x="139" y="13"/>
                  </a:lnTo>
                  <a:lnTo>
                    <a:pt x="129" y="7"/>
                  </a:lnTo>
                  <a:lnTo>
                    <a:pt x="118" y="0"/>
                  </a:lnTo>
                  <a:lnTo>
                    <a:pt x="38"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9" name="Freeform 1822"/>
            <p:cNvSpPr>
              <a:spLocks/>
            </p:cNvSpPr>
            <p:nvPr/>
          </p:nvSpPr>
          <p:spPr bwMode="auto">
            <a:xfrm>
              <a:off x="960" y="2486"/>
              <a:ext cx="29" cy="26"/>
            </a:xfrm>
            <a:custGeom>
              <a:avLst/>
              <a:gdLst>
                <a:gd name="T0" fmla="*/ 0 w 86"/>
                <a:gd name="T1" fmla="*/ 0 h 53"/>
                <a:gd name="T2" fmla="*/ 0 w 86"/>
                <a:gd name="T3" fmla="*/ 0 h 53"/>
                <a:gd name="T4" fmla="*/ 0 w 86"/>
                <a:gd name="T5" fmla="*/ 0 h 53"/>
                <a:gd name="T6" fmla="*/ 0 w 86"/>
                <a:gd name="T7" fmla="*/ 0 h 53"/>
                <a:gd name="T8" fmla="*/ 0 w 86"/>
                <a:gd name="T9" fmla="*/ 0 h 53"/>
                <a:gd name="T10" fmla="*/ 0 w 86"/>
                <a:gd name="T11" fmla="*/ 0 h 53"/>
                <a:gd name="T12" fmla="*/ 0 w 86"/>
                <a:gd name="T13" fmla="*/ 0 h 53"/>
                <a:gd name="T14" fmla="*/ 0 w 86"/>
                <a:gd name="T15" fmla="*/ 0 h 53"/>
                <a:gd name="T16" fmla="*/ 0 w 86"/>
                <a:gd name="T17" fmla="*/ 0 h 53"/>
                <a:gd name="T18" fmla="*/ 0 w 86"/>
                <a:gd name="T19" fmla="*/ 0 h 53"/>
                <a:gd name="T20" fmla="*/ 0 w 86"/>
                <a:gd name="T21" fmla="*/ 0 h 53"/>
                <a:gd name="T22" fmla="*/ 0 w 86"/>
                <a:gd name="T23" fmla="*/ 0 h 53"/>
                <a:gd name="T24" fmla="*/ 0 w 86"/>
                <a:gd name="T25" fmla="*/ 0 h 53"/>
                <a:gd name="T26" fmla="*/ 0 w 86"/>
                <a:gd name="T27" fmla="*/ 0 h 53"/>
                <a:gd name="T28" fmla="*/ 0 w 86"/>
                <a:gd name="T29" fmla="*/ 0 h 53"/>
                <a:gd name="T30" fmla="*/ 0 w 86"/>
                <a:gd name="T31" fmla="*/ 0 h 53"/>
                <a:gd name="T32" fmla="*/ 0 w 86"/>
                <a:gd name="T33" fmla="*/ 0 h 53"/>
                <a:gd name="T34" fmla="*/ 0 w 86"/>
                <a:gd name="T35" fmla="*/ 0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
                <a:gd name="T55" fmla="*/ 0 h 53"/>
                <a:gd name="T56" fmla="*/ 86 w 86"/>
                <a:gd name="T57" fmla="*/ 53 h 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 h="53">
                  <a:moveTo>
                    <a:pt x="15" y="0"/>
                  </a:moveTo>
                  <a:lnTo>
                    <a:pt x="9" y="3"/>
                  </a:lnTo>
                  <a:lnTo>
                    <a:pt x="5" y="8"/>
                  </a:lnTo>
                  <a:lnTo>
                    <a:pt x="2" y="13"/>
                  </a:lnTo>
                  <a:lnTo>
                    <a:pt x="0" y="18"/>
                  </a:lnTo>
                  <a:lnTo>
                    <a:pt x="0" y="24"/>
                  </a:lnTo>
                  <a:lnTo>
                    <a:pt x="2" y="29"/>
                  </a:lnTo>
                  <a:lnTo>
                    <a:pt x="5" y="34"/>
                  </a:lnTo>
                  <a:lnTo>
                    <a:pt x="11" y="38"/>
                  </a:lnTo>
                  <a:lnTo>
                    <a:pt x="24" y="45"/>
                  </a:lnTo>
                  <a:lnTo>
                    <a:pt x="38" y="50"/>
                  </a:lnTo>
                  <a:lnTo>
                    <a:pt x="50" y="52"/>
                  </a:lnTo>
                  <a:lnTo>
                    <a:pt x="60" y="53"/>
                  </a:lnTo>
                  <a:lnTo>
                    <a:pt x="69" y="51"/>
                  </a:lnTo>
                  <a:lnTo>
                    <a:pt x="77" y="47"/>
                  </a:lnTo>
                  <a:lnTo>
                    <a:pt x="83" y="40"/>
                  </a:lnTo>
                  <a:lnTo>
                    <a:pt x="86" y="31"/>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00" name="Freeform 1823"/>
            <p:cNvSpPr>
              <a:spLocks/>
            </p:cNvSpPr>
            <p:nvPr/>
          </p:nvSpPr>
          <p:spPr bwMode="auto">
            <a:xfrm>
              <a:off x="964" y="2483"/>
              <a:ext cx="3" cy="5"/>
            </a:xfrm>
            <a:custGeom>
              <a:avLst/>
              <a:gdLst>
                <a:gd name="T0" fmla="*/ 0 w 9"/>
                <a:gd name="T1" fmla="*/ 1 h 8"/>
                <a:gd name="T2" fmla="*/ 0 w 9"/>
                <a:gd name="T3" fmla="*/ 1 h 8"/>
                <a:gd name="T4" fmla="*/ 0 w 9"/>
                <a:gd name="T5" fmla="*/ 1 h 8"/>
                <a:gd name="T6" fmla="*/ 0 w 9"/>
                <a:gd name="T7" fmla="*/ 0 h 8"/>
                <a:gd name="T8" fmla="*/ 0 w 9"/>
                <a:gd name="T9" fmla="*/ 0 h 8"/>
                <a:gd name="T10" fmla="*/ 0 w 9"/>
                <a:gd name="T11" fmla="*/ 1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6" y="8"/>
                  </a:moveTo>
                  <a:lnTo>
                    <a:pt x="9" y="6"/>
                  </a:lnTo>
                  <a:lnTo>
                    <a:pt x="9" y="2"/>
                  </a:lnTo>
                  <a:lnTo>
                    <a:pt x="5" y="0"/>
                  </a:lnTo>
                  <a:lnTo>
                    <a:pt x="0" y="0"/>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01" name="Freeform 1824"/>
            <p:cNvSpPr>
              <a:spLocks/>
            </p:cNvSpPr>
            <p:nvPr/>
          </p:nvSpPr>
          <p:spPr bwMode="auto">
            <a:xfrm>
              <a:off x="958" y="2483"/>
              <a:ext cx="8" cy="23"/>
            </a:xfrm>
            <a:custGeom>
              <a:avLst/>
              <a:gdLst>
                <a:gd name="T0" fmla="*/ 0 w 24"/>
                <a:gd name="T1" fmla="*/ 1 h 45"/>
                <a:gd name="T2" fmla="*/ 0 w 24"/>
                <a:gd name="T3" fmla="*/ 1 h 45"/>
                <a:gd name="T4" fmla="*/ 0 w 24"/>
                <a:gd name="T5" fmla="*/ 1 h 45"/>
                <a:gd name="T6" fmla="*/ 0 w 24"/>
                <a:gd name="T7" fmla="*/ 1 h 45"/>
                <a:gd name="T8" fmla="*/ 0 w 24"/>
                <a:gd name="T9" fmla="*/ 1 h 45"/>
                <a:gd name="T10" fmla="*/ 0 w 24"/>
                <a:gd name="T11" fmla="*/ 1 h 45"/>
                <a:gd name="T12" fmla="*/ 0 w 24"/>
                <a:gd name="T13" fmla="*/ 1 h 45"/>
                <a:gd name="T14" fmla="*/ 0 w 24"/>
                <a:gd name="T15" fmla="*/ 1 h 45"/>
                <a:gd name="T16" fmla="*/ 0 w 24"/>
                <a:gd name="T17" fmla="*/ 1 h 45"/>
                <a:gd name="T18" fmla="*/ 0 w 24"/>
                <a:gd name="T19" fmla="*/ 1 h 45"/>
                <a:gd name="T20" fmla="*/ 0 w 24"/>
                <a:gd name="T21" fmla="*/ 0 h 45"/>
                <a:gd name="T22" fmla="*/ 0 w 24"/>
                <a:gd name="T23" fmla="*/ 1 h 45"/>
                <a:gd name="T24" fmla="*/ 0 w 24"/>
                <a:gd name="T25" fmla="*/ 1 h 45"/>
                <a:gd name="T26" fmla="*/ 0 w 24"/>
                <a:gd name="T27" fmla="*/ 1 h 45"/>
                <a:gd name="T28" fmla="*/ 0 w 24"/>
                <a:gd name="T29" fmla="*/ 1 h 45"/>
                <a:gd name="T30" fmla="*/ 0 w 24"/>
                <a:gd name="T31" fmla="*/ 1 h 45"/>
                <a:gd name="T32" fmla="*/ 0 w 24"/>
                <a:gd name="T33" fmla="*/ 1 h 45"/>
                <a:gd name="T34" fmla="*/ 0 w 24"/>
                <a:gd name="T35" fmla="*/ 1 h 45"/>
                <a:gd name="T36" fmla="*/ 0 w 24"/>
                <a:gd name="T37" fmla="*/ 1 h 45"/>
                <a:gd name="T38" fmla="*/ 0 w 24"/>
                <a:gd name="T39" fmla="*/ 1 h 45"/>
                <a:gd name="T40" fmla="*/ 0 w 24"/>
                <a:gd name="T41" fmla="*/ 1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45"/>
                <a:gd name="T65" fmla="*/ 24 w 24"/>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45">
                  <a:moveTo>
                    <a:pt x="20" y="39"/>
                  </a:moveTo>
                  <a:lnTo>
                    <a:pt x="20" y="39"/>
                  </a:lnTo>
                  <a:lnTo>
                    <a:pt x="15" y="35"/>
                  </a:lnTo>
                  <a:lnTo>
                    <a:pt x="14" y="32"/>
                  </a:lnTo>
                  <a:lnTo>
                    <a:pt x="12" y="28"/>
                  </a:lnTo>
                  <a:lnTo>
                    <a:pt x="12" y="22"/>
                  </a:lnTo>
                  <a:lnTo>
                    <a:pt x="14" y="18"/>
                  </a:lnTo>
                  <a:lnTo>
                    <a:pt x="15" y="14"/>
                  </a:lnTo>
                  <a:lnTo>
                    <a:pt x="20" y="11"/>
                  </a:lnTo>
                  <a:lnTo>
                    <a:pt x="24" y="8"/>
                  </a:lnTo>
                  <a:lnTo>
                    <a:pt x="18" y="0"/>
                  </a:lnTo>
                  <a:lnTo>
                    <a:pt x="11" y="4"/>
                  </a:lnTo>
                  <a:lnTo>
                    <a:pt x="6" y="10"/>
                  </a:lnTo>
                  <a:lnTo>
                    <a:pt x="2" y="16"/>
                  </a:lnTo>
                  <a:lnTo>
                    <a:pt x="0" y="22"/>
                  </a:lnTo>
                  <a:lnTo>
                    <a:pt x="0" y="28"/>
                  </a:lnTo>
                  <a:lnTo>
                    <a:pt x="2" y="34"/>
                  </a:lnTo>
                  <a:lnTo>
                    <a:pt x="6" y="40"/>
                  </a:lnTo>
                  <a:lnTo>
                    <a:pt x="14" y="45"/>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02" name="Freeform 1825"/>
            <p:cNvSpPr>
              <a:spLocks/>
            </p:cNvSpPr>
            <p:nvPr/>
          </p:nvSpPr>
          <p:spPr bwMode="auto">
            <a:xfrm>
              <a:off x="963" y="2501"/>
              <a:ext cx="28" cy="13"/>
            </a:xfrm>
            <a:custGeom>
              <a:avLst/>
              <a:gdLst>
                <a:gd name="T0" fmla="*/ 0 w 84"/>
                <a:gd name="T1" fmla="*/ 0 h 27"/>
                <a:gd name="T2" fmla="*/ 0 w 84"/>
                <a:gd name="T3" fmla="*/ 0 h 27"/>
                <a:gd name="T4" fmla="*/ 0 w 84"/>
                <a:gd name="T5" fmla="*/ 0 h 27"/>
                <a:gd name="T6" fmla="*/ 0 w 84"/>
                <a:gd name="T7" fmla="*/ 0 h 27"/>
                <a:gd name="T8" fmla="*/ 0 w 84"/>
                <a:gd name="T9" fmla="*/ 0 h 27"/>
                <a:gd name="T10" fmla="*/ 0 w 84"/>
                <a:gd name="T11" fmla="*/ 0 h 27"/>
                <a:gd name="T12" fmla="*/ 0 w 84"/>
                <a:gd name="T13" fmla="*/ 0 h 27"/>
                <a:gd name="T14" fmla="*/ 0 w 84"/>
                <a:gd name="T15" fmla="*/ 0 h 27"/>
                <a:gd name="T16" fmla="*/ 0 w 84"/>
                <a:gd name="T17" fmla="*/ 0 h 27"/>
                <a:gd name="T18" fmla="*/ 0 w 84"/>
                <a:gd name="T19" fmla="*/ 0 h 27"/>
                <a:gd name="T20" fmla="*/ 0 w 84"/>
                <a:gd name="T21" fmla="*/ 0 h 27"/>
                <a:gd name="T22" fmla="*/ 0 w 84"/>
                <a:gd name="T23" fmla="*/ 0 h 27"/>
                <a:gd name="T24" fmla="*/ 0 w 84"/>
                <a:gd name="T25" fmla="*/ 0 h 27"/>
                <a:gd name="T26" fmla="*/ 0 w 84"/>
                <a:gd name="T27" fmla="*/ 0 h 27"/>
                <a:gd name="T28" fmla="*/ 0 w 84"/>
                <a:gd name="T29" fmla="*/ 0 h 27"/>
                <a:gd name="T30" fmla="*/ 0 w 84"/>
                <a:gd name="T31" fmla="*/ 0 h 27"/>
                <a:gd name="T32" fmla="*/ 0 w 84"/>
                <a:gd name="T33" fmla="*/ 0 h 27"/>
                <a:gd name="T34" fmla="*/ 0 w 84"/>
                <a:gd name="T35" fmla="*/ 0 h 27"/>
                <a:gd name="T36" fmla="*/ 0 w 84"/>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27"/>
                <a:gd name="T59" fmla="*/ 84 w 84"/>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27">
                  <a:moveTo>
                    <a:pt x="72" y="0"/>
                  </a:moveTo>
                  <a:lnTo>
                    <a:pt x="69" y="8"/>
                  </a:lnTo>
                  <a:lnTo>
                    <a:pt x="64" y="13"/>
                  </a:lnTo>
                  <a:lnTo>
                    <a:pt x="58" y="17"/>
                  </a:lnTo>
                  <a:lnTo>
                    <a:pt x="52" y="19"/>
                  </a:lnTo>
                  <a:lnTo>
                    <a:pt x="43" y="18"/>
                  </a:lnTo>
                  <a:lnTo>
                    <a:pt x="31" y="15"/>
                  </a:lnTo>
                  <a:lnTo>
                    <a:pt x="19" y="12"/>
                  </a:lnTo>
                  <a:lnTo>
                    <a:pt x="6" y="5"/>
                  </a:lnTo>
                  <a:lnTo>
                    <a:pt x="0" y="11"/>
                  </a:lnTo>
                  <a:lnTo>
                    <a:pt x="13" y="19"/>
                  </a:lnTo>
                  <a:lnTo>
                    <a:pt x="28" y="24"/>
                  </a:lnTo>
                  <a:lnTo>
                    <a:pt x="40" y="26"/>
                  </a:lnTo>
                  <a:lnTo>
                    <a:pt x="52" y="27"/>
                  </a:lnTo>
                  <a:lnTo>
                    <a:pt x="64" y="25"/>
                  </a:lnTo>
                  <a:lnTo>
                    <a:pt x="73" y="20"/>
                  </a:lnTo>
                  <a:lnTo>
                    <a:pt x="81" y="12"/>
                  </a:lnTo>
                  <a:lnTo>
                    <a:pt x="84" y="3"/>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03" name="Freeform 1826"/>
            <p:cNvSpPr>
              <a:spLocks/>
            </p:cNvSpPr>
            <p:nvPr/>
          </p:nvSpPr>
          <p:spPr bwMode="auto">
            <a:xfrm>
              <a:off x="987" y="2499"/>
              <a:ext cx="4" cy="3"/>
            </a:xfrm>
            <a:custGeom>
              <a:avLst/>
              <a:gdLst>
                <a:gd name="T0" fmla="*/ 0 w 12"/>
                <a:gd name="T1" fmla="*/ 1 h 6"/>
                <a:gd name="T2" fmla="*/ 0 w 12"/>
                <a:gd name="T3" fmla="*/ 1 h 6"/>
                <a:gd name="T4" fmla="*/ 0 w 12"/>
                <a:gd name="T5" fmla="*/ 0 h 6"/>
                <a:gd name="T6" fmla="*/ 0 w 12"/>
                <a:gd name="T7" fmla="*/ 0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10" y="2"/>
                  </a:lnTo>
                  <a:lnTo>
                    <a:pt x="7" y="0"/>
                  </a:lnTo>
                  <a:lnTo>
                    <a:pt x="3" y="0"/>
                  </a:lnTo>
                  <a:lnTo>
                    <a:pt x="0" y="3"/>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04" name="Freeform 1827"/>
            <p:cNvSpPr>
              <a:spLocks/>
            </p:cNvSpPr>
            <p:nvPr/>
          </p:nvSpPr>
          <p:spPr bwMode="auto">
            <a:xfrm>
              <a:off x="977" y="2463"/>
              <a:ext cx="7" cy="24"/>
            </a:xfrm>
            <a:custGeom>
              <a:avLst/>
              <a:gdLst>
                <a:gd name="T0" fmla="*/ 0 w 20"/>
                <a:gd name="T1" fmla="*/ 0 h 46"/>
                <a:gd name="T2" fmla="*/ 0 w 20"/>
                <a:gd name="T3" fmla="*/ 0 h 46"/>
                <a:gd name="T4" fmla="*/ 0 w 20"/>
                <a:gd name="T5" fmla="*/ 1 h 46"/>
                <a:gd name="T6" fmla="*/ 0 w 20"/>
                <a:gd name="T7" fmla="*/ 1 h 46"/>
                <a:gd name="T8" fmla="*/ 0 w 20"/>
                <a:gd name="T9" fmla="*/ 1 h 46"/>
                <a:gd name="T10" fmla="*/ 0 w 20"/>
                <a:gd name="T11" fmla="*/ 1 h 46"/>
                <a:gd name="T12" fmla="*/ 0 w 20"/>
                <a:gd name="T13" fmla="*/ 1 h 46"/>
                <a:gd name="T14" fmla="*/ 0 w 20"/>
                <a:gd name="T15" fmla="*/ 1 h 46"/>
                <a:gd name="T16" fmla="*/ 0 w 20"/>
                <a:gd name="T17" fmla="*/ 1 h 46"/>
                <a:gd name="T18" fmla="*/ 0 w 20"/>
                <a:gd name="T19" fmla="*/ 1 h 46"/>
                <a:gd name="T20" fmla="*/ 0 w 20"/>
                <a:gd name="T21" fmla="*/ 1 h 46"/>
                <a:gd name="T22" fmla="*/ 0 w 20"/>
                <a:gd name="T23" fmla="*/ 1 h 46"/>
                <a:gd name="T24" fmla="*/ 0 w 20"/>
                <a:gd name="T25" fmla="*/ 1 h 46"/>
                <a:gd name="T26" fmla="*/ 0 w 20"/>
                <a:gd name="T27" fmla="*/ 1 h 46"/>
                <a:gd name="T28" fmla="*/ 0 w 20"/>
                <a:gd name="T29" fmla="*/ 1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6"/>
                <a:gd name="T47" fmla="*/ 20 w 20"/>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6">
                  <a:moveTo>
                    <a:pt x="0" y="0"/>
                  </a:moveTo>
                  <a:lnTo>
                    <a:pt x="0" y="0"/>
                  </a:lnTo>
                  <a:lnTo>
                    <a:pt x="3" y="2"/>
                  </a:lnTo>
                  <a:lnTo>
                    <a:pt x="5" y="4"/>
                  </a:lnTo>
                  <a:lnTo>
                    <a:pt x="8" y="7"/>
                  </a:lnTo>
                  <a:lnTo>
                    <a:pt x="9" y="10"/>
                  </a:lnTo>
                  <a:lnTo>
                    <a:pt x="9" y="14"/>
                  </a:lnTo>
                  <a:lnTo>
                    <a:pt x="11" y="19"/>
                  </a:lnTo>
                  <a:lnTo>
                    <a:pt x="12" y="24"/>
                  </a:lnTo>
                  <a:lnTo>
                    <a:pt x="14" y="28"/>
                  </a:lnTo>
                  <a:lnTo>
                    <a:pt x="15" y="33"/>
                  </a:lnTo>
                  <a:lnTo>
                    <a:pt x="17" y="38"/>
                  </a:lnTo>
                  <a:lnTo>
                    <a:pt x="18" y="42"/>
                  </a:lnTo>
                  <a:lnTo>
                    <a:pt x="20" y="4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05" name="Freeform 1828"/>
            <p:cNvSpPr>
              <a:spLocks/>
            </p:cNvSpPr>
            <p:nvPr/>
          </p:nvSpPr>
          <p:spPr bwMode="auto">
            <a:xfrm>
              <a:off x="1038" y="2473"/>
              <a:ext cx="1" cy="31"/>
            </a:xfrm>
            <a:custGeom>
              <a:avLst/>
              <a:gdLst>
                <a:gd name="T0" fmla="*/ 0 w 3"/>
                <a:gd name="T1" fmla="*/ 0 h 64"/>
                <a:gd name="T2" fmla="*/ 0 w 3"/>
                <a:gd name="T3" fmla="*/ 0 h 64"/>
                <a:gd name="T4" fmla="*/ 0 w 3"/>
                <a:gd name="T5" fmla="*/ 0 h 64"/>
                <a:gd name="T6" fmla="*/ 0 w 3"/>
                <a:gd name="T7" fmla="*/ 0 h 64"/>
                <a:gd name="T8" fmla="*/ 0 w 3"/>
                <a:gd name="T9" fmla="*/ 0 h 64"/>
                <a:gd name="T10" fmla="*/ 0 w 3"/>
                <a:gd name="T11" fmla="*/ 0 h 64"/>
                <a:gd name="T12" fmla="*/ 0 w 3"/>
                <a:gd name="T13" fmla="*/ 0 h 64"/>
                <a:gd name="T14" fmla="*/ 0 w 3"/>
                <a:gd name="T15" fmla="*/ 0 h 64"/>
                <a:gd name="T16" fmla="*/ 0 w 3"/>
                <a:gd name="T17" fmla="*/ 0 h 64"/>
                <a:gd name="T18" fmla="*/ 0 w 3"/>
                <a:gd name="T19" fmla="*/ 0 h 64"/>
                <a:gd name="T20" fmla="*/ 0 w 3"/>
                <a:gd name="T21" fmla="*/ 0 h 64"/>
                <a:gd name="T22" fmla="*/ 0 w 3"/>
                <a:gd name="T23" fmla="*/ 0 h 64"/>
                <a:gd name="T24" fmla="*/ 0 w 3"/>
                <a:gd name="T25" fmla="*/ 0 h 64"/>
                <a:gd name="T26" fmla="*/ 0 w 3"/>
                <a:gd name="T27" fmla="*/ 0 h 64"/>
                <a:gd name="T28" fmla="*/ 0 w 3"/>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
                <a:gd name="T46" fmla="*/ 0 h 64"/>
                <a:gd name="T47" fmla="*/ 3 w 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 h="64">
                  <a:moveTo>
                    <a:pt x="3" y="0"/>
                  </a:moveTo>
                  <a:lnTo>
                    <a:pt x="3" y="0"/>
                  </a:lnTo>
                  <a:lnTo>
                    <a:pt x="3" y="5"/>
                  </a:lnTo>
                  <a:lnTo>
                    <a:pt x="3" y="10"/>
                  </a:lnTo>
                  <a:lnTo>
                    <a:pt x="3" y="14"/>
                  </a:lnTo>
                  <a:lnTo>
                    <a:pt x="1" y="20"/>
                  </a:lnTo>
                  <a:lnTo>
                    <a:pt x="1" y="25"/>
                  </a:lnTo>
                  <a:lnTo>
                    <a:pt x="0" y="30"/>
                  </a:lnTo>
                  <a:lnTo>
                    <a:pt x="0" y="36"/>
                  </a:lnTo>
                  <a:lnTo>
                    <a:pt x="0" y="41"/>
                  </a:lnTo>
                  <a:lnTo>
                    <a:pt x="0" y="48"/>
                  </a:lnTo>
                  <a:lnTo>
                    <a:pt x="0" y="53"/>
                  </a:lnTo>
                  <a:lnTo>
                    <a:pt x="1" y="59"/>
                  </a:lnTo>
                  <a:lnTo>
                    <a:pt x="3" y="6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06" name="Freeform 1829"/>
            <p:cNvSpPr>
              <a:spLocks/>
            </p:cNvSpPr>
            <p:nvPr/>
          </p:nvSpPr>
          <p:spPr bwMode="auto">
            <a:xfrm>
              <a:off x="974" y="2434"/>
              <a:ext cx="7" cy="7"/>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w 20"/>
                <a:gd name="T13" fmla="*/ 0 h 16"/>
                <a:gd name="T14" fmla="*/ 0 w 20"/>
                <a:gd name="T15" fmla="*/ 0 h 16"/>
                <a:gd name="T16" fmla="*/ 0 w 20"/>
                <a:gd name="T17" fmla="*/ 0 h 16"/>
                <a:gd name="T18" fmla="*/ 0 w 20"/>
                <a:gd name="T19" fmla="*/ 0 h 16"/>
                <a:gd name="T20" fmla="*/ 0 w 20"/>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6"/>
                <a:gd name="T35" fmla="*/ 20 w 2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6">
                  <a:moveTo>
                    <a:pt x="20" y="0"/>
                  </a:moveTo>
                  <a:lnTo>
                    <a:pt x="20" y="0"/>
                  </a:lnTo>
                  <a:lnTo>
                    <a:pt x="12" y="2"/>
                  </a:lnTo>
                  <a:lnTo>
                    <a:pt x="8" y="6"/>
                  </a:lnTo>
                  <a:lnTo>
                    <a:pt x="5" y="10"/>
                  </a:lnTo>
                  <a:lnTo>
                    <a:pt x="3" y="16"/>
                  </a:lnTo>
                  <a:lnTo>
                    <a:pt x="3" y="14"/>
                  </a:lnTo>
                  <a:lnTo>
                    <a:pt x="2" y="11"/>
                  </a:lnTo>
                  <a:lnTo>
                    <a:pt x="0" y="9"/>
                  </a:lnTo>
                  <a:lnTo>
                    <a:pt x="0" y="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07" name="Freeform 1830"/>
            <p:cNvSpPr>
              <a:spLocks/>
            </p:cNvSpPr>
            <p:nvPr/>
          </p:nvSpPr>
          <p:spPr bwMode="auto">
            <a:xfrm>
              <a:off x="976" y="2432"/>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0" y="9"/>
                  </a:moveTo>
                  <a:lnTo>
                    <a:pt x="0" y="9"/>
                  </a:lnTo>
                  <a:lnTo>
                    <a:pt x="2" y="7"/>
                  </a:lnTo>
                  <a:lnTo>
                    <a:pt x="3" y="4"/>
                  </a:lnTo>
                  <a:lnTo>
                    <a:pt x="5" y="2"/>
                  </a:lnTo>
                  <a:lnTo>
                    <a:pt x="6"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08" name="Freeform 1831"/>
            <p:cNvSpPr>
              <a:spLocks/>
            </p:cNvSpPr>
            <p:nvPr/>
          </p:nvSpPr>
          <p:spPr bwMode="auto">
            <a:xfrm>
              <a:off x="954" y="2430"/>
              <a:ext cx="2" cy="7"/>
            </a:xfrm>
            <a:custGeom>
              <a:avLst/>
              <a:gdLst>
                <a:gd name="T0" fmla="*/ 0 w 4"/>
                <a:gd name="T1" fmla="*/ 0 h 13"/>
                <a:gd name="T2" fmla="*/ 0 w 4"/>
                <a:gd name="T3" fmla="*/ 0 h 13"/>
                <a:gd name="T4" fmla="*/ 0 w 4"/>
                <a:gd name="T5" fmla="*/ 1 h 13"/>
                <a:gd name="T6" fmla="*/ 0 w 4"/>
                <a:gd name="T7" fmla="*/ 1 h 13"/>
                <a:gd name="T8" fmla="*/ 1 w 4"/>
                <a:gd name="T9" fmla="*/ 1 h 13"/>
                <a:gd name="T10" fmla="*/ 1 w 4"/>
                <a:gd name="T11" fmla="*/ 1 h 13"/>
                <a:gd name="T12" fmla="*/ 0 60000 65536"/>
                <a:gd name="T13" fmla="*/ 0 60000 65536"/>
                <a:gd name="T14" fmla="*/ 0 60000 65536"/>
                <a:gd name="T15" fmla="*/ 0 60000 65536"/>
                <a:gd name="T16" fmla="*/ 0 60000 65536"/>
                <a:gd name="T17" fmla="*/ 0 60000 65536"/>
                <a:gd name="T18" fmla="*/ 0 w 4"/>
                <a:gd name="T19" fmla="*/ 0 h 13"/>
                <a:gd name="T20" fmla="*/ 4 w 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 h="13">
                  <a:moveTo>
                    <a:pt x="0" y="0"/>
                  </a:moveTo>
                  <a:lnTo>
                    <a:pt x="0" y="0"/>
                  </a:lnTo>
                  <a:lnTo>
                    <a:pt x="0" y="3"/>
                  </a:lnTo>
                  <a:lnTo>
                    <a:pt x="0" y="6"/>
                  </a:lnTo>
                  <a:lnTo>
                    <a:pt x="1" y="10"/>
                  </a:lnTo>
                  <a:lnTo>
                    <a:pt x="4" y="1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09" name="Freeform 1832"/>
            <p:cNvSpPr>
              <a:spLocks/>
            </p:cNvSpPr>
            <p:nvPr/>
          </p:nvSpPr>
          <p:spPr bwMode="auto">
            <a:xfrm>
              <a:off x="944" y="2443"/>
              <a:ext cx="1" cy="10"/>
            </a:xfrm>
            <a:custGeom>
              <a:avLst/>
              <a:gdLst>
                <a:gd name="T0" fmla="*/ 0 w 3"/>
                <a:gd name="T1" fmla="*/ 0 h 18"/>
                <a:gd name="T2" fmla="*/ 0 w 3"/>
                <a:gd name="T3" fmla="*/ 0 h 18"/>
                <a:gd name="T4" fmla="*/ 0 w 3"/>
                <a:gd name="T5" fmla="*/ 1 h 18"/>
                <a:gd name="T6" fmla="*/ 0 w 3"/>
                <a:gd name="T7" fmla="*/ 1 h 18"/>
                <a:gd name="T8" fmla="*/ 0 w 3"/>
                <a:gd name="T9" fmla="*/ 1 h 18"/>
                <a:gd name="T10" fmla="*/ 0 w 3"/>
                <a:gd name="T11" fmla="*/ 1 h 18"/>
                <a:gd name="T12" fmla="*/ 0 60000 65536"/>
                <a:gd name="T13" fmla="*/ 0 60000 65536"/>
                <a:gd name="T14" fmla="*/ 0 60000 65536"/>
                <a:gd name="T15" fmla="*/ 0 60000 65536"/>
                <a:gd name="T16" fmla="*/ 0 60000 65536"/>
                <a:gd name="T17" fmla="*/ 0 60000 65536"/>
                <a:gd name="T18" fmla="*/ 0 w 3"/>
                <a:gd name="T19" fmla="*/ 0 h 18"/>
                <a:gd name="T20" fmla="*/ 3 w 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 h="18">
                  <a:moveTo>
                    <a:pt x="0" y="0"/>
                  </a:moveTo>
                  <a:lnTo>
                    <a:pt x="0" y="0"/>
                  </a:lnTo>
                  <a:lnTo>
                    <a:pt x="0" y="4"/>
                  </a:lnTo>
                  <a:lnTo>
                    <a:pt x="0" y="10"/>
                  </a:lnTo>
                  <a:lnTo>
                    <a:pt x="0" y="14"/>
                  </a:lnTo>
                  <a:lnTo>
                    <a:pt x="3" y="1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10" name="Freeform 1833"/>
            <p:cNvSpPr>
              <a:spLocks/>
            </p:cNvSpPr>
            <p:nvPr/>
          </p:nvSpPr>
          <p:spPr bwMode="auto">
            <a:xfrm>
              <a:off x="888" y="2480"/>
              <a:ext cx="4" cy="4"/>
            </a:xfrm>
            <a:custGeom>
              <a:avLst/>
              <a:gdLst>
                <a:gd name="T0" fmla="*/ 0 w 11"/>
                <a:gd name="T1" fmla="*/ 1 h 8"/>
                <a:gd name="T2" fmla="*/ 0 w 11"/>
                <a:gd name="T3" fmla="*/ 1 h 8"/>
                <a:gd name="T4" fmla="*/ 0 w 11"/>
                <a:gd name="T5" fmla="*/ 1 h 8"/>
                <a:gd name="T6" fmla="*/ 0 w 11"/>
                <a:gd name="T7" fmla="*/ 0 h 8"/>
                <a:gd name="T8" fmla="*/ 0 w 11"/>
                <a:gd name="T9" fmla="*/ 1 h 8"/>
                <a:gd name="T10" fmla="*/ 0 w 11"/>
                <a:gd name="T11" fmla="*/ 1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9" y="8"/>
                  </a:moveTo>
                  <a:lnTo>
                    <a:pt x="11" y="5"/>
                  </a:lnTo>
                  <a:lnTo>
                    <a:pt x="9" y="1"/>
                  </a:lnTo>
                  <a:lnTo>
                    <a:pt x="5" y="0"/>
                  </a:lnTo>
                  <a:lnTo>
                    <a:pt x="0" y="1"/>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1" name="Freeform 1834"/>
            <p:cNvSpPr>
              <a:spLocks/>
            </p:cNvSpPr>
            <p:nvPr/>
          </p:nvSpPr>
          <p:spPr bwMode="auto">
            <a:xfrm>
              <a:off x="887" y="2481"/>
              <a:ext cx="8" cy="15"/>
            </a:xfrm>
            <a:custGeom>
              <a:avLst/>
              <a:gdLst>
                <a:gd name="T0" fmla="*/ 0 w 24"/>
                <a:gd name="T1" fmla="*/ 1 h 30"/>
                <a:gd name="T2" fmla="*/ 0 w 24"/>
                <a:gd name="T3" fmla="*/ 1 h 30"/>
                <a:gd name="T4" fmla="*/ 0 w 24"/>
                <a:gd name="T5" fmla="*/ 1 h 30"/>
                <a:gd name="T6" fmla="*/ 0 w 24"/>
                <a:gd name="T7" fmla="*/ 1 h 30"/>
                <a:gd name="T8" fmla="*/ 0 w 24"/>
                <a:gd name="T9" fmla="*/ 1 h 30"/>
                <a:gd name="T10" fmla="*/ 0 w 24"/>
                <a:gd name="T11" fmla="*/ 1 h 30"/>
                <a:gd name="T12" fmla="*/ 0 w 24"/>
                <a:gd name="T13" fmla="*/ 0 h 30"/>
                <a:gd name="T14" fmla="*/ 0 w 24"/>
                <a:gd name="T15" fmla="*/ 1 h 30"/>
                <a:gd name="T16" fmla="*/ 0 w 24"/>
                <a:gd name="T17" fmla="*/ 1 h 30"/>
                <a:gd name="T18" fmla="*/ 0 w 24"/>
                <a:gd name="T19" fmla="*/ 1 h 30"/>
                <a:gd name="T20" fmla="*/ 0 w 24"/>
                <a:gd name="T21" fmla="*/ 1 h 30"/>
                <a:gd name="T22" fmla="*/ 0 w 24"/>
                <a:gd name="T23" fmla="*/ 1 h 30"/>
                <a:gd name="T24" fmla="*/ 0 w 24"/>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30"/>
                <a:gd name="T41" fmla="*/ 24 w 24"/>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30">
                  <a:moveTo>
                    <a:pt x="24" y="23"/>
                  </a:moveTo>
                  <a:lnTo>
                    <a:pt x="24" y="23"/>
                  </a:lnTo>
                  <a:lnTo>
                    <a:pt x="18" y="19"/>
                  </a:lnTo>
                  <a:lnTo>
                    <a:pt x="14" y="12"/>
                  </a:lnTo>
                  <a:lnTo>
                    <a:pt x="12" y="8"/>
                  </a:lnTo>
                  <a:lnTo>
                    <a:pt x="12" y="5"/>
                  </a:lnTo>
                  <a:lnTo>
                    <a:pt x="3" y="0"/>
                  </a:lnTo>
                  <a:lnTo>
                    <a:pt x="0" y="8"/>
                  </a:lnTo>
                  <a:lnTo>
                    <a:pt x="2" y="17"/>
                  </a:lnTo>
                  <a:lnTo>
                    <a:pt x="9" y="23"/>
                  </a:lnTo>
                  <a:lnTo>
                    <a:pt x="15" y="30"/>
                  </a:lnTo>
                  <a:lnTo>
                    <a:pt x="2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2" name="Freeform 1835"/>
            <p:cNvSpPr>
              <a:spLocks/>
            </p:cNvSpPr>
            <p:nvPr/>
          </p:nvSpPr>
          <p:spPr bwMode="auto">
            <a:xfrm>
              <a:off x="892" y="2493"/>
              <a:ext cx="57" cy="40"/>
            </a:xfrm>
            <a:custGeom>
              <a:avLst/>
              <a:gdLst>
                <a:gd name="T0" fmla="*/ 0 w 169"/>
                <a:gd name="T1" fmla="*/ 1 h 80"/>
                <a:gd name="T2" fmla="*/ 0 w 169"/>
                <a:gd name="T3" fmla="*/ 1 h 80"/>
                <a:gd name="T4" fmla="*/ 0 w 169"/>
                <a:gd name="T5" fmla="*/ 1 h 80"/>
                <a:gd name="T6" fmla="*/ 0 w 169"/>
                <a:gd name="T7" fmla="*/ 1 h 80"/>
                <a:gd name="T8" fmla="*/ 0 w 169"/>
                <a:gd name="T9" fmla="*/ 1 h 80"/>
                <a:gd name="T10" fmla="*/ 0 w 169"/>
                <a:gd name="T11" fmla="*/ 1 h 80"/>
                <a:gd name="T12" fmla="*/ 0 w 169"/>
                <a:gd name="T13" fmla="*/ 1 h 80"/>
                <a:gd name="T14" fmla="*/ 0 w 169"/>
                <a:gd name="T15" fmla="*/ 1 h 80"/>
                <a:gd name="T16" fmla="*/ 0 w 169"/>
                <a:gd name="T17" fmla="*/ 1 h 80"/>
                <a:gd name="T18" fmla="*/ 0 w 169"/>
                <a:gd name="T19" fmla="*/ 0 h 80"/>
                <a:gd name="T20" fmla="*/ 0 w 169"/>
                <a:gd name="T21" fmla="*/ 1 h 80"/>
                <a:gd name="T22" fmla="*/ 0 w 169"/>
                <a:gd name="T23" fmla="*/ 1 h 80"/>
                <a:gd name="T24" fmla="*/ 0 w 169"/>
                <a:gd name="T25" fmla="*/ 1 h 80"/>
                <a:gd name="T26" fmla="*/ 0 w 169"/>
                <a:gd name="T27" fmla="*/ 1 h 80"/>
                <a:gd name="T28" fmla="*/ 0 w 169"/>
                <a:gd name="T29" fmla="*/ 1 h 80"/>
                <a:gd name="T30" fmla="*/ 0 w 169"/>
                <a:gd name="T31" fmla="*/ 1 h 80"/>
                <a:gd name="T32" fmla="*/ 0 w 169"/>
                <a:gd name="T33" fmla="*/ 1 h 80"/>
                <a:gd name="T34" fmla="*/ 0 w 169"/>
                <a:gd name="T35" fmla="*/ 1 h 80"/>
                <a:gd name="T36" fmla="*/ 0 w 169"/>
                <a:gd name="T37" fmla="*/ 1 h 80"/>
                <a:gd name="T38" fmla="*/ 0 w 169"/>
                <a:gd name="T39" fmla="*/ 1 h 80"/>
                <a:gd name="T40" fmla="*/ 0 w 169"/>
                <a:gd name="T41" fmla="*/ 1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9"/>
                <a:gd name="T64" fmla="*/ 0 h 80"/>
                <a:gd name="T65" fmla="*/ 169 w 169"/>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9" h="80">
                  <a:moveTo>
                    <a:pt x="169" y="74"/>
                  </a:moveTo>
                  <a:lnTo>
                    <a:pt x="169" y="74"/>
                  </a:lnTo>
                  <a:lnTo>
                    <a:pt x="147" y="64"/>
                  </a:lnTo>
                  <a:lnTo>
                    <a:pt x="124" y="54"/>
                  </a:lnTo>
                  <a:lnTo>
                    <a:pt x="105" y="48"/>
                  </a:lnTo>
                  <a:lnTo>
                    <a:pt x="84" y="39"/>
                  </a:lnTo>
                  <a:lnTo>
                    <a:pt x="64" y="30"/>
                  </a:lnTo>
                  <a:lnTo>
                    <a:pt x="45" y="21"/>
                  </a:lnTo>
                  <a:lnTo>
                    <a:pt x="26" y="11"/>
                  </a:lnTo>
                  <a:lnTo>
                    <a:pt x="9" y="0"/>
                  </a:lnTo>
                  <a:lnTo>
                    <a:pt x="0" y="7"/>
                  </a:lnTo>
                  <a:lnTo>
                    <a:pt x="20" y="17"/>
                  </a:lnTo>
                  <a:lnTo>
                    <a:pt x="39" y="27"/>
                  </a:lnTo>
                  <a:lnTo>
                    <a:pt x="58" y="37"/>
                  </a:lnTo>
                  <a:lnTo>
                    <a:pt x="78" y="46"/>
                  </a:lnTo>
                  <a:lnTo>
                    <a:pt x="99" y="54"/>
                  </a:lnTo>
                  <a:lnTo>
                    <a:pt x="118" y="63"/>
                  </a:lnTo>
                  <a:lnTo>
                    <a:pt x="141" y="70"/>
                  </a:lnTo>
                  <a:lnTo>
                    <a:pt x="163" y="80"/>
                  </a:lnTo>
                  <a:lnTo>
                    <a:pt x="169"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3" name="Freeform 1836"/>
            <p:cNvSpPr>
              <a:spLocks/>
            </p:cNvSpPr>
            <p:nvPr/>
          </p:nvSpPr>
          <p:spPr bwMode="auto">
            <a:xfrm>
              <a:off x="947" y="2506"/>
              <a:ext cx="42" cy="29"/>
            </a:xfrm>
            <a:custGeom>
              <a:avLst/>
              <a:gdLst>
                <a:gd name="T0" fmla="*/ 0 w 127"/>
                <a:gd name="T1" fmla="*/ 0 h 58"/>
                <a:gd name="T2" fmla="*/ 0 w 127"/>
                <a:gd name="T3" fmla="*/ 0 h 58"/>
                <a:gd name="T4" fmla="*/ 0 w 127"/>
                <a:gd name="T5" fmla="*/ 1 h 58"/>
                <a:gd name="T6" fmla="*/ 0 w 127"/>
                <a:gd name="T7" fmla="*/ 1 h 58"/>
                <a:gd name="T8" fmla="*/ 0 w 127"/>
                <a:gd name="T9" fmla="*/ 1 h 58"/>
                <a:gd name="T10" fmla="*/ 0 w 127"/>
                <a:gd name="T11" fmla="*/ 1 h 58"/>
                <a:gd name="T12" fmla="*/ 0 w 127"/>
                <a:gd name="T13" fmla="*/ 1 h 58"/>
                <a:gd name="T14" fmla="*/ 0 w 127"/>
                <a:gd name="T15" fmla="*/ 1 h 58"/>
                <a:gd name="T16" fmla="*/ 0 w 127"/>
                <a:gd name="T17" fmla="*/ 1 h 58"/>
                <a:gd name="T18" fmla="*/ 0 w 127"/>
                <a:gd name="T19" fmla="*/ 1 h 58"/>
                <a:gd name="T20" fmla="*/ 0 w 127"/>
                <a:gd name="T21" fmla="*/ 1 h 58"/>
                <a:gd name="T22" fmla="*/ 0 w 127"/>
                <a:gd name="T23" fmla="*/ 1 h 58"/>
                <a:gd name="T24" fmla="*/ 0 w 127"/>
                <a:gd name="T25" fmla="*/ 1 h 58"/>
                <a:gd name="T26" fmla="*/ 0 w 127"/>
                <a:gd name="T27" fmla="*/ 1 h 58"/>
                <a:gd name="T28" fmla="*/ 0 w 127"/>
                <a:gd name="T29" fmla="*/ 1 h 58"/>
                <a:gd name="T30" fmla="*/ 0 w 127"/>
                <a:gd name="T31" fmla="*/ 1 h 58"/>
                <a:gd name="T32" fmla="*/ 0 w 127"/>
                <a:gd name="T33" fmla="*/ 1 h 58"/>
                <a:gd name="T34" fmla="*/ 0 w 127"/>
                <a:gd name="T35" fmla="*/ 1 h 58"/>
                <a:gd name="T36" fmla="*/ 0 w 127"/>
                <a:gd name="T37" fmla="*/ 1 h 58"/>
                <a:gd name="T38" fmla="*/ 0 w 127"/>
                <a:gd name="T39" fmla="*/ 1 h 58"/>
                <a:gd name="T40" fmla="*/ 0 w 127"/>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7"/>
                <a:gd name="T64" fmla="*/ 0 h 58"/>
                <a:gd name="T65" fmla="*/ 127 w 127"/>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7" h="58">
                  <a:moveTo>
                    <a:pt x="115" y="0"/>
                  </a:moveTo>
                  <a:lnTo>
                    <a:pt x="115" y="0"/>
                  </a:lnTo>
                  <a:lnTo>
                    <a:pt x="108" y="11"/>
                  </a:lnTo>
                  <a:lnTo>
                    <a:pt x="96" y="21"/>
                  </a:lnTo>
                  <a:lnTo>
                    <a:pt x="81" y="31"/>
                  </a:lnTo>
                  <a:lnTo>
                    <a:pt x="66" y="40"/>
                  </a:lnTo>
                  <a:lnTo>
                    <a:pt x="48" y="45"/>
                  </a:lnTo>
                  <a:lnTo>
                    <a:pt x="33" y="50"/>
                  </a:lnTo>
                  <a:lnTo>
                    <a:pt x="20" y="50"/>
                  </a:lnTo>
                  <a:lnTo>
                    <a:pt x="6" y="48"/>
                  </a:lnTo>
                  <a:lnTo>
                    <a:pt x="0" y="54"/>
                  </a:lnTo>
                  <a:lnTo>
                    <a:pt x="17" y="58"/>
                  </a:lnTo>
                  <a:lnTo>
                    <a:pt x="36" y="58"/>
                  </a:lnTo>
                  <a:lnTo>
                    <a:pt x="54" y="54"/>
                  </a:lnTo>
                  <a:lnTo>
                    <a:pt x="72" y="47"/>
                  </a:lnTo>
                  <a:lnTo>
                    <a:pt x="90" y="38"/>
                  </a:lnTo>
                  <a:lnTo>
                    <a:pt x="105" y="27"/>
                  </a:lnTo>
                  <a:lnTo>
                    <a:pt x="117" y="15"/>
                  </a:lnTo>
                  <a:lnTo>
                    <a:pt x="127" y="4"/>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4" name="Freeform 1837"/>
            <p:cNvSpPr>
              <a:spLocks/>
            </p:cNvSpPr>
            <p:nvPr/>
          </p:nvSpPr>
          <p:spPr bwMode="auto">
            <a:xfrm>
              <a:off x="963" y="2482"/>
              <a:ext cx="27" cy="26"/>
            </a:xfrm>
            <a:custGeom>
              <a:avLst/>
              <a:gdLst>
                <a:gd name="T0" fmla="*/ 0 w 82"/>
                <a:gd name="T1" fmla="*/ 1 h 51"/>
                <a:gd name="T2" fmla="*/ 0 w 82"/>
                <a:gd name="T3" fmla="*/ 1 h 51"/>
                <a:gd name="T4" fmla="*/ 0 w 82"/>
                <a:gd name="T5" fmla="*/ 1 h 51"/>
                <a:gd name="T6" fmla="*/ 0 w 82"/>
                <a:gd name="T7" fmla="*/ 1 h 51"/>
                <a:gd name="T8" fmla="*/ 0 w 82"/>
                <a:gd name="T9" fmla="*/ 1 h 51"/>
                <a:gd name="T10" fmla="*/ 0 w 82"/>
                <a:gd name="T11" fmla="*/ 1 h 51"/>
                <a:gd name="T12" fmla="*/ 0 w 82"/>
                <a:gd name="T13" fmla="*/ 1 h 51"/>
                <a:gd name="T14" fmla="*/ 0 w 82"/>
                <a:gd name="T15" fmla="*/ 1 h 51"/>
                <a:gd name="T16" fmla="*/ 0 w 82"/>
                <a:gd name="T17" fmla="*/ 1 h 51"/>
                <a:gd name="T18" fmla="*/ 0 w 82"/>
                <a:gd name="T19" fmla="*/ 1 h 51"/>
                <a:gd name="T20" fmla="*/ 0 w 82"/>
                <a:gd name="T21" fmla="*/ 1 h 51"/>
                <a:gd name="T22" fmla="*/ 0 w 82"/>
                <a:gd name="T23" fmla="*/ 1 h 51"/>
                <a:gd name="T24" fmla="*/ 0 w 82"/>
                <a:gd name="T25" fmla="*/ 1 h 51"/>
                <a:gd name="T26" fmla="*/ 0 w 82"/>
                <a:gd name="T27" fmla="*/ 1 h 51"/>
                <a:gd name="T28" fmla="*/ 0 w 82"/>
                <a:gd name="T29" fmla="*/ 1 h 51"/>
                <a:gd name="T30" fmla="*/ 0 w 82"/>
                <a:gd name="T31" fmla="*/ 1 h 51"/>
                <a:gd name="T32" fmla="*/ 0 w 82"/>
                <a:gd name="T33" fmla="*/ 1 h 51"/>
                <a:gd name="T34" fmla="*/ 0 w 82"/>
                <a:gd name="T35" fmla="*/ 0 h 51"/>
                <a:gd name="T36" fmla="*/ 0 w 82"/>
                <a:gd name="T37" fmla="*/ 1 h 51"/>
                <a:gd name="T38" fmla="*/ 0 w 82"/>
                <a:gd name="T39" fmla="*/ 1 h 51"/>
                <a:gd name="T40" fmla="*/ 0 w 82"/>
                <a:gd name="T41" fmla="*/ 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51"/>
                <a:gd name="T65" fmla="*/ 82 w 82"/>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51">
                  <a:moveTo>
                    <a:pt x="6" y="10"/>
                  </a:moveTo>
                  <a:lnTo>
                    <a:pt x="6" y="10"/>
                  </a:lnTo>
                  <a:lnTo>
                    <a:pt x="15" y="8"/>
                  </a:lnTo>
                  <a:lnTo>
                    <a:pt x="27" y="9"/>
                  </a:lnTo>
                  <a:lnTo>
                    <a:pt x="39" y="13"/>
                  </a:lnTo>
                  <a:lnTo>
                    <a:pt x="52" y="17"/>
                  </a:lnTo>
                  <a:lnTo>
                    <a:pt x="61" y="23"/>
                  </a:lnTo>
                  <a:lnTo>
                    <a:pt x="67" y="33"/>
                  </a:lnTo>
                  <a:lnTo>
                    <a:pt x="70" y="40"/>
                  </a:lnTo>
                  <a:lnTo>
                    <a:pt x="67" y="47"/>
                  </a:lnTo>
                  <a:lnTo>
                    <a:pt x="79" y="51"/>
                  </a:lnTo>
                  <a:lnTo>
                    <a:pt x="82" y="40"/>
                  </a:lnTo>
                  <a:lnTo>
                    <a:pt x="79" y="29"/>
                  </a:lnTo>
                  <a:lnTo>
                    <a:pt x="70" y="19"/>
                  </a:lnTo>
                  <a:lnTo>
                    <a:pt x="58" y="10"/>
                  </a:lnTo>
                  <a:lnTo>
                    <a:pt x="45" y="4"/>
                  </a:lnTo>
                  <a:lnTo>
                    <a:pt x="30" y="1"/>
                  </a:lnTo>
                  <a:lnTo>
                    <a:pt x="15" y="0"/>
                  </a:lnTo>
                  <a:lnTo>
                    <a:pt x="0" y="4"/>
                  </a:lnTo>
                  <a:lnTo>
                    <a:pt x="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5" name="Freeform 1838"/>
            <p:cNvSpPr>
              <a:spLocks/>
            </p:cNvSpPr>
            <p:nvPr/>
          </p:nvSpPr>
          <p:spPr bwMode="auto">
            <a:xfrm>
              <a:off x="950" y="2484"/>
              <a:ext cx="53" cy="34"/>
            </a:xfrm>
            <a:custGeom>
              <a:avLst/>
              <a:gdLst>
                <a:gd name="T0" fmla="*/ 0 w 157"/>
                <a:gd name="T1" fmla="*/ 1 h 68"/>
                <a:gd name="T2" fmla="*/ 0 w 157"/>
                <a:gd name="T3" fmla="*/ 1 h 68"/>
                <a:gd name="T4" fmla="*/ 0 w 157"/>
                <a:gd name="T5" fmla="*/ 1 h 68"/>
                <a:gd name="T6" fmla="*/ 0 w 157"/>
                <a:gd name="T7" fmla="*/ 1 h 68"/>
                <a:gd name="T8" fmla="*/ 0 w 157"/>
                <a:gd name="T9" fmla="*/ 1 h 68"/>
                <a:gd name="T10" fmla="*/ 0 w 157"/>
                <a:gd name="T11" fmla="*/ 1 h 68"/>
                <a:gd name="T12" fmla="*/ 0 w 157"/>
                <a:gd name="T13" fmla="*/ 1 h 68"/>
                <a:gd name="T14" fmla="*/ 0 w 157"/>
                <a:gd name="T15" fmla="*/ 1 h 68"/>
                <a:gd name="T16" fmla="*/ 0 w 157"/>
                <a:gd name="T17" fmla="*/ 1 h 68"/>
                <a:gd name="T18" fmla="*/ 0 w 157"/>
                <a:gd name="T19" fmla="*/ 1 h 68"/>
                <a:gd name="T20" fmla="*/ 0 w 157"/>
                <a:gd name="T21" fmla="*/ 0 h 68"/>
                <a:gd name="T22" fmla="*/ 0 w 157"/>
                <a:gd name="T23" fmla="*/ 1 h 68"/>
                <a:gd name="T24" fmla="*/ 0 w 157"/>
                <a:gd name="T25" fmla="*/ 1 h 68"/>
                <a:gd name="T26" fmla="*/ 0 w 157"/>
                <a:gd name="T27" fmla="*/ 1 h 68"/>
                <a:gd name="T28" fmla="*/ 0 w 157"/>
                <a:gd name="T29" fmla="*/ 1 h 68"/>
                <a:gd name="T30" fmla="*/ 0 w 157"/>
                <a:gd name="T31" fmla="*/ 1 h 68"/>
                <a:gd name="T32" fmla="*/ 0 w 157"/>
                <a:gd name="T33" fmla="*/ 1 h 68"/>
                <a:gd name="T34" fmla="*/ 0 w 157"/>
                <a:gd name="T35" fmla="*/ 1 h 68"/>
                <a:gd name="T36" fmla="*/ 0 w 157"/>
                <a:gd name="T37" fmla="*/ 1 h 68"/>
                <a:gd name="T38" fmla="*/ 0 w 157"/>
                <a:gd name="T39" fmla="*/ 1 h 68"/>
                <a:gd name="T40" fmla="*/ 0 w 157"/>
                <a:gd name="T41" fmla="*/ 1 h 68"/>
                <a:gd name="T42" fmla="*/ 0 w 157"/>
                <a:gd name="T43" fmla="*/ 1 h 68"/>
                <a:gd name="T44" fmla="*/ 0 w 157"/>
                <a:gd name="T45" fmla="*/ 1 h 68"/>
                <a:gd name="T46" fmla="*/ 0 w 157"/>
                <a:gd name="T47" fmla="*/ 1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7"/>
                <a:gd name="T73" fmla="*/ 0 h 68"/>
                <a:gd name="T74" fmla="*/ 157 w 157"/>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7" h="68">
                  <a:moveTo>
                    <a:pt x="29" y="42"/>
                  </a:moveTo>
                  <a:lnTo>
                    <a:pt x="32" y="33"/>
                  </a:lnTo>
                  <a:lnTo>
                    <a:pt x="19" y="30"/>
                  </a:lnTo>
                  <a:lnTo>
                    <a:pt x="13" y="28"/>
                  </a:lnTo>
                  <a:lnTo>
                    <a:pt x="12" y="26"/>
                  </a:lnTo>
                  <a:lnTo>
                    <a:pt x="12" y="25"/>
                  </a:lnTo>
                  <a:lnTo>
                    <a:pt x="15" y="21"/>
                  </a:lnTo>
                  <a:lnTo>
                    <a:pt x="21" y="17"/>
                  </a:lnTo>
                  <a:lnTo>
                    <a:pt x="31" y="12"/>
                  </a:lnTo>
                  <a:lnTo>
                    <a:pt x="43" y="6"/>
                  </a:lnTo>
                  <a:lnTo>
                    <a:pt x="37" y="0"/>
                  </a:lnTo>
                  <a:lnTo>
                    <a:pt x="25" y="5"/>
                  </a:lnTo>
                  <a:lnTo>
                    <a:pt x="15" y="11"/>
                  </a:lnTo>
                  <a:lnTo>
                    <a:pt x="6" y="15"/>
                  </a:lnTo>
                  <a:lnTo>
                    <a:pt x="0" y="23"/>
                  </a:lnTo>
                  <a:lnTo>
                    <a:pt x="0" y="28"/>
                  </a:lnTo>
                  <a:lnTo>
                    <a:pt x="4" y="34"/>
                  </a:lnTo>
                  <a:lnTo>
                    <a:pt x="16" y="39"/>
                  </a:lnTo>
                  <a:lnTo>
                    <a:pt x="29" y="42"/>
                  </a:lnTo>
                  <a:lnTo>
                    <a:pt x="32" y="33"/>
                  </a:lnTo>
                  <a:lnTo>
                    <a:pt x="29" y="42"/>
                  </a:lnTo>
                  <a:lnTo>
                    <a:pt x="157" y="68"/>
                  </a:lnTo>
                  <a:lnTo>
                    <a:pt x="32" y="33"/>
                  </a:lnTo>
                  <a:lnTo>
                    <a:pt x="29"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6" name="Freeform 1839"/>
            <p:cNvSpPr>
              <a:spLocks/>
            </p:cNvSpPr>
            <p:nvPr/>
          </p:nvSpPr>
          <p:spPr bwMode="auto">
            <a:xfrm>
              <a:off x="927" y="2479"/>
              <a:ext cx="34" cy="26"/>
            </a:xfrm>
            <a:custGeom>
              <a:avLst/>
              <a:gdLst>
                <a:gd name="T0" fmla="*/ 0 w 101"/>
                <a:gd name="T1" fmla="*/ 1 h 52"/>
                <a:gd name="T2" fmla="*/ 0 w 101"/>
                <a:gd name="T3" fmla="*/ 1 h 52"/>
                <a:gd name="T4" fmla="*/ 0 w 101"/>
                <a:gd name="T5" fmla="*/ 1 h 52"/>
                <a:gd name="T6" fmla="*/ 0 w 101"/>
                <a:gd name="T7" fmla="*/ 1 h 52"/>
                <a:gd name="T8" fmla="*/ 0 w 101"/>
                <a:gd name="T9" fmla="*/ 1 h 52"/>
                <a:gd name="T10" fmla="*/ 0 w 101"/>
                <a:gd name="T11" fmla="*/ 1 h 52"/>
                <a:gd name="T12" fmla="*/ 0 w 101"/>
                <a:gd name="T13" fmla="*/ 1 h 52"/>
                <a:gd name="T14" fmla="*/ 0 w 101"/>
                <a:gd name="T15" fmla="*/ 1 h 52"/>
                <a:gd name="T16" fmla="*/ 0 w 101"/>
                <a:gd name="T17" fmla="*/ 1 h 52"/>
                <a:gd name="T18" fmla="*/ 0 w 101"/>
                <a:gd name="T19" fmla="*/ 1 h 52"/>
                <a:gd name="T20" fmla="*/ 0 w 101"/>
                <a:gd name="T21" fmla="*/ 1 h 52"/>
                <a:gd name="T22" fmla="*/ 0 w 101"/>
                <a:gd name="T23" fmla="*/ 1 h 52"/>
                <a:gd name="T24" fmla="*/ 0 w 101"/>
                <a:gd name="T25" fmla="*/ 1 h 52"/>
                <a:gd name="T26" fmla="*/ 0 w 101"/>
                <a:gd name="T27" fmla="*/ 1 h 52"/>
                <a:gd name="T28" fmla="*/ 0 w 101"/>
                <a:gd name="T29" fmla="*/ 1 h 52"/>
                <a:gd name="T30" fmla="*/ 0 w 101"/>
                <a:gd name="T31" fmla="*/ 1 h 52"/>
                <a:gd name="T32" fmla="*/ 0 w 101"/>
                <a:gd name="T33" fmla="*/ 1 h 52"/>
                <a:gd name="T34" fmla="*/ 0 w 101"/>
                <a:gd name="T35" fmla="*/ 0 h 52"/>
                <a:gd name="T36" fmla="*/ 0 w 101"/>
                <a:gd name="T37" fmla="*/ 1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
                <a:gd name="T58" fmla="*/ 0 h 52"/>
                <a:gd name="T59" fmla="*/ 101 w 101"/>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 h="52">
                  <a:moveTo>
                    <a:pt x="0" y="7"/>
                  </a:moveTo>
                  <a:lnTo>
                    <a:pt x="10" y="13"/>
                  </a:lnTo>
                  <a:lnTo>
                    <a:pt x="21" y="20"/>
                  </a:lnTo>
                  <a:lnTo>
                    <a:pt x="31" y="26"/>
                  </a:lnTo>
                  <a:lnTo>
                    <a:pt x="45" y="33"/>
                  </a:lnTo>
                  <a:lnTo>
                    <a:pt x="57" y="38"/>
                  </a:lnTo>
                  <a:lnTo>
                    <a:pt x="70" y="44"/>
                  </a:lnTo>
                  <a:lnTo>
                    <a:pt x="85" y="49"/>
                  </a:lnTo>
                  <a:lnTo>
                    <a:pt x="98" y="52"/>
                  </a:lnTo>
                  <a:lnTo>
                    <a:pt x="101" y="43"/>
                  </a:lnTo>
                  <a:lnTo>
                    <a:pt x="88" y="40"/>
                  </a:lnTo>
                  <a:lnTo>
                    <a:pt x="76" y="36"/>
                  </a:lnTo>
                  <a:lnTo>
                    <a:pt x="63" y="31"/>
                  </a:lnTo>
                  <a:lnTo>
                    <a:pt x="51" y="26"/>
                  </a:lnTo>
                  <a:lnTo>
                    <a:pt x="40" y="20"/>
                  </a:lnTo>
                  <a:lnTo>
                    <a:pt x="30" y="13"/>
                  </a:lnTo>
                  <a:lnTo>
                    <a:pt x="19" y="7"/>
                  </a:lnTo>
                  <a:lnTo>
                    <a:pt x="9"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7" name="Freeform 1840"/>
            <p:cNvSpPr>
              <a:spLocks/>
            </p:cNvSpPr>
            <p:nvPr/>
          </p:nvSpPr>
          <p:spPr bwMode="auto">
            <a:xfrm>
              <a:off x="927" y="2479"/>
              <a:ext cx="3" cy="3"/>
            </a:xfrm>
            <a:custGeom>
              <a:avLst/>
              <a:gdLst>
                <a:gd name="T0" fmla="*/ 0 w 11"/>
                <a:gd name="T1" fmla="*/ 0 h 8"/>
                <a:gd name="T2" fmla="*/ 0 w 11"/>
                <a:gd name="T3" fmla="*/ 0 h 8"/>
                <a:gd name="T4" fmla="*/ 0 w 11"/>
                <a:gd name="T5" fmla="*/ 0 h 8"/>
                <a:gd name="T6" fmla="*/ 0 w 11"/>
                <a:gd name="T7" fmla="*/ 0 h 8"/>
                <a:gd name="T8" fmla="*/ 0 w 11"/>
                <a:gd name="T9" fmla="*/ 0 h 8"/>
                <a:gd name="T10" fmla="*/ 0 w 11"/>
                <a:gd name="T11" fmla="*/ 0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11" y="1"/>
                  </a:moveTo>
                  <a:lnTo>
                    <a:pt x="6" y="0"/>
                  </a:lnTo>
                  <a:lnTo>
                    <a:pt x="2" y="1"/>
                  </a:lnTo>
                  <a:lnTo>
                    <a:pt x="0" y="4"/>
                  </a:lnTo>
                  <a:lnTo>
                    <a:pt x="2" y="8"/>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8" name="Freeform 1841"/>
            <p:cNvSpPr>
              <a:spLocks/>
            </p:cNvSpPr>
            <p:nvPr/>
          </p:nvSpPr>
          <p:spPr bwMode="auto">
            <a:xfrm>
              <a:off x="906" y="2515"/>
              <a:ext cx="64" cy="56"/>
            </a:xfrm>
            <a:custGeom>
              <a:avLst/>
              <a:gdLst>
                <a:gd name="T0" fmla="*/ 0 w 191"/>
                <a:gd name="T1" fmla="*/ 1 h 111"/>
                <a:gd name="T2" fmla="*/ 0 w 191"/>
                <a:gd name="T3" fmla="*/ 1 h 111"/>
                <a:gd name="T4" fmla="*/ 0 w 191"/>
                <a:gd name="T5" fmla="*/ 1 h 111"/>
                <a:gd name="T6" fmla="*/ 0 w 191"/>
                <a:gd name="T7" fmla="*/ 1 h 111"/>
                <a:gd name="T8" fmla="*/ 0 w 191"/>
                <a:gd name="T9" fmla="*/ 1 h 111"/>
                <a:gd name="T10" fmla="*/ 0 w 191"/>
                <a:gd name="T11" fmla="*/ 1 h 111"/>
                <a:gd name="T12" fmla="*/ 0 w 191"/>
                <a:gd name="T13" fmla="*/ 1 h 111"/>
                <a:gd name="T14" fmla="*/ 0 w 191"/>
                <a:gd name="T15" fmla="*/ 1 h 111"/>
                <a:gd name="T16" fmla="*/ 0 w 191"/>
                <a:gd name="T17" fmla="*/ 1 h 111"/>
                <a:gd name="T18" fmla="*/ 0 w 191"/>
                <a:gd name="T19" fmla="*/ 1 h 111"/>
                <a:gd name="T20" fmla="*/ 0 w 191"/>
                <a:gd name="T21" fmla="*/ 1 h 111"/>
                <a:gd name="T22" fmla="*/ 0 w 191"/>
                <a:gd name="T23" fmla="*/ 1 h 111"/>
                <a:gd name="T24" fmla="*/ 0 w 191"/>
                <a:gd name="T25" fmla="*/ 1 h 111"/>
                <a:gd name="T26" fmla="*/ 0 w 191"/>
                <a:gd name="T27" fmla="*/ 1 h 111"/>
                <a:gd name="T28" fmla="*/ 0 w 191"/>
                <a:gd name="T29" fmla="*/ 1 h 111"/>
                <a:gd name="T30" fmla="*/ 0 w 191"/>
                <a:gd name="T31" fmla="*/ 1 h 111"/>
                <a:gd name="T32" fmla="*/ 0 w 191"/>
                <a:gd name="T33" fmla="*/ 1 h 111"/>
                <a:gd name="T34" fmla="*/ 0 w 191"/>
                <a:gd name="T35" fmla="*/ 1 h 111"/>
                <a:gd name="T36" fmla="*/ 0 w 191"/>
                <a:gd name="T37" fmla="*/ 1 h 111"/>
                <a:gd name="T38" fmla="*/ 0 w 191"/>
                <a:gd name="T39" fmla="*/ 1 h 111"/>
                <a:gd name="T40" fmla="*/ 0 w 191"/>
                <a:gd name="T41" fmla="*/ 1 h 111"/>
                <a:gd name="T42" fmla="*/ 0 w 191"/>
                <a:gd name="T43" fmla="*/ 1 h 111"/>
                <a:gd name="T44" fmla="*/ 0 w 191"/>
                <a:gd name="T45" fmla="*/ 1 h 111"/>
                <a:gd name="T46" fmla="*/ 0 w 191"/>
                <a:gd name="T47" fmla="*/ 1 h 111"/>
                <a:gd name="T48" fmla="*/ 0 w 191"/>
                <a:gd name="T49" fmla="*/ 1 h 111"/>
                <a:gd name="T50" fmla="*/ 0 w 191"/>
                <a:gd name="T51" fmla="*/ 1 h 111"/>
                <a:gd name="T52" fmla="*/ 0 w 191"/>
                <a:gd name="T53" fmla="*/ 1 h 111"/>
                <a:gd name="T54" fmla="*/ 0 w 191"/>
                <a:gd name="T55" fmla="*/ 0 h 111"/>
                <a:gd name="T56" fmla="*/ 0 w 191"/>
                <a:gd name="T57" fmla="*/ 1 h 111"/>
                <a:gd name="T58" fmla="*/ 0 w 191"/>
                <a:gd name="T59" fmla="*/ 1 h 111"/>
                <a:gd name="T60" fmla="*/ 0 w 191"/>
                <a:gd name="T61" fmla="*/ 1 h 111"/>
                <a:gd name="T62" fmla="*/ 0 w 191"/>
                <a:gd name="T63" fmla="*/ 1 h 111"/>
                <a:gd name="T64" fmla="*/ 0 w 191"/>
                <a:gd name="T65" fmla="*/ 1 h 111"/>
                <a:gd name="T66" fmla="*/ 0 w 191"/>
                <a:gd name="T67" fmla="*/ 1 h 111"/>
                <a:gd name="T68" fmla="*/ 0 w 191"/>
                <a:gd name="T69" fmla="*/ 1 h 111"/>
                <a:gd name="T70" fmla="*/ 0 w 191"/>
                <a:gd name="T71" fmla="*/ 1 h 111"/>
                <a:gd name="T72" fmla="*/ 0 w 191"/>
                <a:gd name="T73" fmla="*/ 1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1"/>
                <a:gd name="T112" fmla="*/ 0 h 111"/>
                <a:gd name="T113" fmla="*/ 191 w 191"/>
                <a:gd name="T114" fmla="*/ 111 h 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1" h="111">
                  <a:moveTo>
                    <a:pt x="142" y="19"/>
                  </a:moveTo>
                  <a:lnTo>
                    <a:pt x="150" y="16"/>
                  </a:lnTo>
                  <a:lnTo>
                    <a:pt x="155" y="14"/>
                  </a:lnTo>
                  <a:lnTo>
                    <a:pt x="161" y="12"/>
                  </a:lnTo>
                  <a:lnTo>
                    <a:pt x="170" y="14"/>
                  </a:lnTo>
                  <a:lnTo>
                    <a:pt x="176" y="16"/>
                  </a:lnTo>
                  <a:lnTo>
                    <a:pt x="179" y="20"/>
                  </a:lnTo>
                  <a:lnTo>
                    <a:pt x="179" y="25"/>
                  </a:lnTo>
                  <a:lnTo>
                    <a:pt x="178" y="31"/>
                  </a:lnTo>
                  <a:lnTo>
                    <a:pt x="184" y="30"/>
                  </a:lnTo>
                  <a:lnTo>
                    <a:pt x="188" y="31"/>
                  </a:lnTo>
                  <a:lnTo>
                    <a:pt x="191" y="34"/>
                  </a:lnTo>
                  <a:lnTo>
                    <a:pt x="190" y="38"/>
                  </a:lnTo>
                  <a:lnTo>
                    <a:pt x="184" y="48"/>
                  </a:lnTo>
                  <a:lnTo>
                    <a:pt x="178" y="57"/>
                  </a:lnTo>
                  <a:lnTo>
                    <a:pt x="172" y="67"/>
                  </a:lnTo>
                  <a:lnTo>
                    <a:pt x="164" y="75"/>
                  </a:lnTo>
                  <a:lnTo>
                    <a:pt x="157" y="84"/>
                  </a:lnTo>
                  <a:lnTo>
                    <a:pt x="148" y="91"/>
                  </a:lnTo>
                  <a:lnTo>
                    <a:pt x="139" y="100"/>
                  </a:lnTo>
                  <a:lnTo>
                    <a:pt x="130" y="108"/>
                  </a:lnTo>
                  <a:lnTo>
                    <a:pt x="121" y="111"/>
                  </a:lnTo>
                  <a:lnTo>
                    <a:pt x="108" y="109"/>
                  </a:lnTo>
                  <a:lnTo>
                    <a:pt x="97" y="104"/>
                  </a:lnTo>
                  <a:lnTo>
                    <a:pt x="94" y="95"/>
                  </a:lnTo>
                  <a:lnTo>
                    <a:pt x="93" y="94"/>
                  </a:lnTo>
                  <a:lnTo>
                    <a:pt x="88" y="95"/>
                  </a:lnTo>
                  <a:lnTo>
                    <a:pt x="82" y="96"/>
                  </a:lnTo>
                  <a:lnTo>
                    <a:pt x="75" y="97"/>
                  </a:lnTo>
                  <a:lnTo>
                    <a:pt x="67" y="96"/>
                  </a:lnTo>
                  <a:lnTo>
                    <a:pt x="61" y="92"/>
                  </a:lnTo>
                  <a:lnTo>
                    <a:pt x="57" y="86"/>
                  </a:lnTo>
                  <a:lnTo>
                    <a:pt x="55" y="75"/>
                  </a:lnTo>
                  <a:lnTo>
                    <a:pt x="51" y="74"/>
                  </a:lnTo>
                  <a:lnTo>
                    <a:pt x="40" y="73"/>
                  </a:lnTo>
                  <a:lnTo>
                    <a:pt x="30" y="71"/>
                  </a:lnTo>
                  <a:lnTo>
                    <a:pt x="22" y="67"/>
                  </a:lnTo>
                  <a:lnTo>
                    <a:pt x="21" y="62"/>
                  </a:lnTo>
                  <a:lnTo>
                    <a:pt x="21" y="58"/>
                  </a:lnTo>
                  <a:lnTo>
                    <a:pt x="21" y="54"/>
                  </a:lnTo>
                  <a:lnTo>
                    <a:pt x="25" y="49"/>
                  </a:lnTo>
                  <a:lnTo>
                    <a:pt x="19" y="51"/>
                  </a:lnTo>
                  <a:lnTo>
                    <a:pt x="13" y="51"/>
                  </a:lnTo>
                  <a:lnTo>
                    <a:pt x="6" y="48"/>
                  </a:lnTo>
                  <a:lnTo>
                    <a:pt x="0" y="43"/>
                  </a:lnTo>
                  <a:lnTo>
                    <a:pt x="0" y="34"/>
                  </a:lnTo>
                  <a:lnTo>
                    <a:pt x="4" y="25"/>
                  </a:lnTo>
                  <a:lnTo>
                    <a:pt x="13" y="18"/>
                  </a:lnTo>
                  <a:lnTo>
                    <a:pt x="22" y="15"/>
                  </a:lnTo>
                  <a:lnTo>
                    <a:pt x="30" y="12"/>
                  </a:lnTo>
                  <a:lnTo>
                    <a:pt x="37" y="10"/>
                  </a:lnTo>
                  <a:lnTo>
                    <a:pt x="45" y="7"/>
                  </a:lnTo>
                  <a:lnTo>
                    <a:pt x="52" y="4"/>
                  </a:lnTo>
                  <a:lnTo>
                    <a:pt x="58" y="2"/>
                  </a:lnTo>
                  <a:lnTo>
                    <a:pt x="66" y="1"/>
                  </a:lnTo>
                  <a:lnTo>
                    <a:pt x="73" y="0"/>
                  </a:lnTo>
                  <a:lnTo>
                    <a:pt x="82" y="1"/>
                  </a:lnTo>
                  <a:lnTo>
                    <a:pt x="88" y="3"/>
                  </a:lnTo>
                  <a:lnTo>
                    <a:pt x="87" y="7"/>
                  </a:lnTo>
                  <a:lnTo>
                    <a:pt x="84" y="11"/>
                  </a:lnTo>
                  <a:lnTo>
                    <a:pt x="78" y="15"/>
                  </a:lnTo>
                  <a:lnTo>
                    <a:pt x="84" y="12"/>
                  </a:lnTo>
                  <a:lnTo>
                    <a:pt x="90" y="9"/>
                  </a:lnTo>
                  <a:lnTo>
                    <a:pt x="96" y="8"/>
                  </a:lnTo>
                  <a:lnTo>
                    <a:pt x="103" y="6"/>
                  </a:lnTo>
                  <a:lnTo>
                    <a:pt x="109" y="5"/>
                  </a:lnTo>
                  <a:lnTo>
                    <a:pt x="115" y="5"/>
                  </a:lnTo>
                  <a:lnTo>
                    <a:pt x="123" y="5"/>
                  </a:lnTo>
                  <a:lnTo>
                    <a:pt x="129" y="5"/>
                  </a:lnTo>
                  <a:lnTo>
                    <a:pt x="136" y="7"/>
                  </a:lnTo>
                  <a:lnTo>
                    <a:pt x="141" y="11"/>
                  </a:lnTo>
                  <a:lnTo>
                    <a:pt x="141" y="16"/>
                  </a:lnTo>
                  <a:lnTo>
                    <a:pt x="135" y="21"/>
                  </a:lnTo>
                  <a:lnTo>
                    <a:pt x="142" y="19"/>
                  </a:lnTo>
                  <a:close/>
                </a:path>
              </a:pathLst>
            </a:custGeom>
            <a:solidFill>
              <a:srgbClr val="FF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9" name="Freeform 1842"/>
            <p:cNvSpPr>
              <a:spLocks/>
            </p:cNvSpPr>
            <p:nvPr/>
          </p:nvSpPr>
          <p:spPr bwMode="auto">
            <a:xfrm>
              <a:off x="953" y="2520"/>
              <a:ext cx="11" cy="7"/>
            </a:xfrm>
            <a:custGeom>
              <a:avLst/>
              <a:gdLst>
                <a:gd name="T0" fmla="*/ 0 w 34"/>
                <a:gd name="T1" fmla="*/ 0 h 15"/>
                <a:gd name="T2" fmla="*/ 0 w 34"/>
                <a:gd name="T3" fmla="*/ 0 h 15"/>
                <a:gd name="T4" fmla="*/ 0 w 34"/>
                <a:gd name="T5" fmla="*/ 0 h 15"/>
                <a:gd name="T6" fmla="*/ 0 w 34"/>
                <a:gd name="T7" fmla="*/ 0 h 15"/>
                <a:gd name="T8" fmla="*/ 0 w 34"/>
                <a:gd name="T9" fmla="*/ 0 h 15"/>
                <a:gd name="T10" fmla="*/ 0 w 34"/>
                <a:gd name="T11" fmla="*/ 0 h 15"/>
                <a:gd name="T12" fmla="*/ 0 w 34"/>
                <a:gd name="T13" fmla="*/ 0 h 15"/>
                <a:gd name="T14" fmla="*/ 0 w 34"/>
                <a:gd name="T15" fmla="*/ 0 h 15"/>
                <a:gd name="T16" fmla="*/ 0 w 34"/>
                <a:gd name="T17" fmla="*/ 0 h 15"/>
                <a:gd name="T18" fmla="*/ 0 w 34"/>
                <a:gd name="T19" fmla="*/ 0 h 15"/>
                <a:gd name="T20" fmla="*/ 0 w 34"/>
                <a:gd name="T21" fmla="*/ 0 h 15"/>
                <a:gd name="T22" fmla="*/ 0 w 34"/>
                <a:gd name="T23" fmla="*/ 0 h 15"/>
                <a:gd name="T24" fmla="*/ 0 w 3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5"/>
                <a:gd name="T41" fmla="*/ 34 w 3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5">
                  <a:moveTo>
                    <a:pt x="33" y="1"/>
                  </a:moveTo>
                  <a:lnTo>
                    <a:pt x="34" y="1"/>
                  </a:lnTo>
                  <a:lnTo>
                    <a:pt x="22" y="0"/>
                  </a:lnTo>
                  <a:lnTo>
                    <a:pt x="15" y="1"/>
                  </a:lnTo>
                  <a:lnTo>
                    <a:pt x="8" y="4"/>
                  </a:lnTo>
                  <a:lnTo>
                    <a:pt x="0" y="7"/>
                  </a:lnTo>
                  <a:lnTo>
                    <a:pt x="6" y="15"/>
                  </a:lnTo>
                  <a:lnTo>
                    <a:pt x="14" y="11"/>
                  </a:lnTo>
                  <a:lnTo>
                    <a:pt x="18" y="10"/>
                  </a:lnTo>
                  <a:lnTo>
                    <a:pt x="22" y="9"/>
                  </a:lnTo>
                  <a:lnTo>
                    <a:pt x="28" y="10"/>
                  </a:lnTo>
                  <a:lnTo>
                    <a:pt x="30" y="10"/>
                  </a:lnTo>
                  <a:lnTo>
                    <a:pt x="3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0" name="Freeform 1843"/>
            <p:cNvSpPr>
              <a:spLocks/>
            </p:cNvSpPr>
            <p:nvPr/>
          </p:nvSpPr>
          <p:spPr bwMode="auto">
            <a:xfrm>
              <a:off x="963" y="2520"/>
              <a:ext cx="5" cy="14"/>
            </a:xfrm>
            <a:custGeom>
              <a:avLst/>
              <a:gdLst>
                <a:gd name="T0" fmla="*/ 0 w 16"/>
                <a:gd name="T1" fmla="*/ 1 h 28"/>
                <a:gd name="T2" fmla="*/ 0 w 16"/>
                <a:gd name="T3" fmla="*/ 1 h 28"/>
                <a:gd name="T4" fmla="*/ 0 w 16"/>
                <a:gd name="T5" fmla="*/ 1 h 28"/>
                <a:gd name="T6" fmla="*/ 0 w 16"/>
                <a:gd name="T7" fmla="*/ 1 h 28"/>
                <a:gd name="T8" fmla="*/ 0 w 16"/>
                <a:gd name="T9" fmla="*/ 1 h 28"/>
                <a:gd name="T10" fmla="*/ 0 w 16"/>
                <a:gd name="T11" fmla="*/ 0 h 28"/>
                <a:gd name="T12" fmla="*/ 0 w 16"/>
                <a:gd name="T13" fmla="*/ 1 h 28"/>
                <a:gd name="T14" fmla="*/ 0 w 16"/>
                <a:gd name="T15" fmla="*/ 1 h 28"/>
                <a:gd name="T16" fmla="*/ 0 w 16"/>
                <a:gd name="T17" fmla="*/ 1 h 28"/>
                <a:gd name="T18" fmla="*/ 0 w 16"/>
                <a:gd name="T19" fmla="*/ 1 h 28"/>
                <a:gd name="T20" fmla="*/ 0 w 16"/>
                <a:gd name="T21" fmla="*/ 1 h 28"/>
                <a:gd name="T22" fmla="*/ 0 w 16"/>
                <a:gd name="T23" fmla="*/ 1 h 28"/>
                <a:gd name="T24" fmla="*/ 0 w 16"/>
                <a:gd name="T25" fmla="*/ 1 h 28"/>
                <a:gd name="T26" fmla="*/ 0 w 16"/>
                <a:gd name="T27" fmla="*/ 1 h 28"/>
                <a:gd name="T28" fmla="*/ 0 w 16"/>
                <a:gd name="T29" fmla="*/ 1 h 28"/>
                <a:gd name="T30" fmla="*/ 0 w 16"/>
                <a:gd name="T31" fmla="*/ 1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28"/>
                <a:gd name="T50" fmla="*/ 16 w 16"/>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28">
                  <a:moveTo>
                    <a:pt x="7" y="18"/>
                  </a:moveTo>
                  <a:lnTo>
                    <a:pt x="15" y="23"/>
                  </a:lnTo>
                  <a:lnTo>
                    <a:pt x="16" y="16"/>
                  </a:lnTo>
                  <a:lnTo>
                    <a:pt x="16" y="10"/>
                  </a:lnTo>
                  <a:lnTo>
                    <a:pt x="12" y="3"/>
                  </a:lnTo>
                  <a:lnTo>
                    <a:pt x="3" y="0"/>
                  </a:lnTo>
                  <a:lnTo>
                    <a:pt x="0" y="9"/>
                  </a:lnTo>
                  <a:lnTo>
                    <a:pt x="3" y="10"/>
                  </a:lnTo>
                  <a:lnTo>
                    <a:pt x="4" y="12"/>
                  </a:lnTo>
                  <a:lnTo>
                    <a:pt x="4" y="16"/>
                  </a:lnTo>
                  <a:lnTo>
                    <a:pt x="3" y="21"/>
                  </a:lnTo>
                  <a:lnTo>
                    <a:pt x="10" y="26"/>
                  </a:lnTo>
                  <a:lnTo>
                    <a:pt x="3" y="21"/>
                  </a:lnTo>
                  <a:lnTo>
                    <a:pt x="0" y="28"/>
                  </a:lnTo>
                  <a:lnTo>
                    <a:pt x="10" y="26"/>
                  </a:lnTo>
                  <a:lnTo>
                    <a:pt x="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1" name="Freeform 1844"/>
            <p:cNvSpPr>
              <a:spLocks/>
            </p:cNvSpPr>
            <p:nvPr/>
          </p:nvSpPr>
          <p:spPr bwMode="auto">
            <a:xfrm>
              <a:off x="965" y="2528"/>
              <a:ext cx="7" cy="8"/>
            </a:xfrm>
            <a:custGeom>
              <a:avLst/>
              <a:gdLst>
                <a:gd name="T0" fmla="*/ 0 w 21"/>
                <a:gd name="T1" fmla="*/ 1 h 16"/>
                <a:gd name="T2" fmla="*/ 0 w 21"/>
                <a:gd name="T3" fmla="*/ 1 h 16"/>
                <a:gd name="T4" fmla="*/ 0 w 21"/>
                <a:gd name="T5" fmla="*/ 1 h 16"/>
                <a:gd name="T6" fmla="*/ 0 w 21"/>
                <a:gd name="T7" fmla="*/ 1 h 16"/>
                <a:gd name="T8" fmla="*/ 0 w 21"/>
                <a:gd name="T9" fmla="*/ 0 h 16"/>
                <a:gd name="T10" fmla="*/ 0 w 21"/>
                <a:gd name="T11" fmla="*/ 1 h 16"/>
                <a:gd name="T12" fmla="*/ 0 w 21"/>
                <a:gd name="T13" fmla="*/ 1 h 16"/>
                <a:gd name="T14" fmla="*/ 0 w 21"/>
                <a:gd name="T15" fmla="*/ 1 h 16"/>
                <a:gd name="T16" fmla="*/ 0 w 21"/>
                <a:gd name="T17" fmla="*/ 1 h 16"/>
                <a:gd name="T18" fmla="*/ 0 w 21"/>
                <a:gd name="T19" fmla="*/ 1 h 16"/>
                <a:gd name="T20" fmla="*/ 0 w 21"/>
                <a:gd name="T21" fmla="*/ 1 h 16"/>
                <a:gd name="T22" fmla="*/ 0 w 21"/>
                <a:gd name="T23" fmla="*/ 1 h 16"/>
                <a:gd name="T24" fmla="*/ 0 w 21"/>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6"/>
                <a:gd name="T41" fmla="*/ 21 w 2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6">
                  <a:moveTo>
                    <a:pt x="20" y="15"/>
                  </a:moveTo>
                  <a:lnTo>
                    <a:pt x="20" y="16"/>
                  </a:lnTo>
                  <a:lnTo>
                    <a:pt x="21" y="8"/>
                  </a:lnTo>
                  <a:lnTo>
                    <a:pt x="17" y="3"/>
                  </a:lnTo>
                  <a:lnTo>
                    <a:pt x="8" y="0"/>
                  </a:lnTo>
                  <a:lnTo>
                    <a:pt x="0" y="2"/>
                  </a:lnTo>
                  <a:lnTo>
                    <a:pt x="3" y="10"/>
                  </a:lnTo>
                  <a:lnTo>
                    <a:pt x="8" y="9"/>
                  </a:lnTo>
                  <a:lnTo>
                    <a:pt x="9" y="10"/>
                  </a:lnTo>
                  <a:lnTo>
                    <a:pt x="8" y="11"/>
                  </a:lnTo>
                  <a:lnTo>
                    <a:pt x="8" y="12"/>
                  </a:lnTo>
                  <a:lnTo>
                    <a:pt x="2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2" name="Freeform 1845"/>
            <p:cNvSpPr>
              <a:spLocks/>
            </p:cNvSpPr>
            <p:nvPr/>
          </p:nvSpPr>
          <p:spPr bwMode="auto">
            <a:xfrm>
              <a:off x="948" y="2534"/>
              <a:ext cx="24" cy="37"/>
            </a:xfrm>
            <a:custGeom>
              <a:avLst/>
              <a:gdLst>
                <a:gd name="T0" fmla="*/ 0 w 70"/>
                <a:gd name="T1" fmla="*/ 1 h 74"/>
                <a:gd name="T2" fmla="*/ 0 w 70"/>
                <a:gd name="T3" fmla="*/ 1 h 74"/>
                <a:gd name="T4" fmla="*/ 0 w 70"/>
                <a:gd name="T5" fmla="*/ 1 h 74"/>
                <a:gd name="T6" fmla="*/ 0 w 70"/>
                <a:gd name="T7" fmla="*/ 1 h 74"/>
                <a:gd name="T8" fmla="*/ 0 w 70"/>
                <a:gd name="T9" fmla="*/ 1 h 74"/>
                <a:gd name="T10" fmla="*/ 0 w 70"/>
                <a:gd name="T11" fmla="*/ 1 h 74"/>
                <a:gd name="T12" fmla="*/ 0 w 70"/>
                <a:gd name="T13" fmla="*/ 1 h 74"/>
                <a:gd name="T14" fmla="*/ 0 w 70"/>
                <a:gd name="T15" fmla="*/ 1 h 74"/>
                <a:gd name="T16" fmla="*/ 0 w 70"/>
                <a:gd name="T17" fmla="*/ 1 h 74"/>
                <a:gd name="T18" fmla="*/ 0 w 70"/>
                <a:gd name="T19" fmla="*/ 1 h 74"/>
                <a:gd name="T20" fmla="*/ 0 w 70"/>
                <a:gd name="T21" fmla="*/ 0 h 74"/>
                <a:gd name="T22" fmla="*/ 0 w 70"/>
                <a:gd name="T23" fmla="*/ 1 h 74"/>
                <a:gd name="T24" fmla="*/ 0 w 70"/>
                <a:gd name="T25" fmla="*/ 1 h 74"/>
                <a:gd name="T26" fmla="*/ 0 w 70"/>
                <a:gd name="T27" fmla="*/ 1 h 74"/>
                <a:gd name="T28" fmla="*/ 0 w 70"/>
                <a:gd name="T29" fmla="*/ 1 h 74"/>
                <a:gd name="T30" fmla="*/ 0 w 70"/>
                <a:gd name="T31" fmla="*/ 1 h 74"/>
                <a:gd name="T32" fmla="*/ 0 w 70"/>
                <a:gd name="T33" fmla="*/ 1 h 74"/>
                <a:gd name="T34" fmla="*/ 0 w 70"/>
                <a:gd name="T35" fmla="*/ 1 h 74"/>
                <a:gd name="T36" fmla="*/ 0 w 70"/>
                <a:gd name="T37" fmla="*/ 1 h 74"/>
                <a:gd name="T38" fmla="*/ 0 w 70"/>
                <a:gd name="T39" fmla="*/ 1 h 74"/>
                <a:gd name="T40" fmla="*/ 0 w 70"/>
                <a:gd name="T41" fmla="*/ 1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74"/>
                <a:gd name="T65" fmla="*/ 70 w 70"/>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74">
                  <a:moveTo>
                    <a:pt x="9" y="74"/>
                  </a:moveTo>
                  <a:lnTo>
                    <a:pt x="9" y="74"/>
                  </a:lnTo>
                  <a:lnTo>
                    <a:pt x="18" y="66"/>
                  </a:lnTo>
                  <a:lnTo>
                    <a:pt x="27" y="58"/>
                  </a:lnTo>
                  <a:lnTo>
                    <a:pt x="35" y="49"/>
                  </a:lnTo>
                  <a:lnTo>
                    <a:pt x="43" y="40"/>
                  </a:lnTo>
                  <a:lnTo>
                    <a:pt x="52" y="32"/>
                  </a:lnTo>
                  <a:lnTo>
                    <a:pt x="58" y="22"/>
                  </a:lnTo>
                  <a:lnTo>
                    <a:pt x="64" y="13"/>
                  </a:lnTo>
                  <a:lnTo>
                    <a:pt x="70" y="3"/>
                  </a:lnTo>
                  <a:lnTo>
                    <a:pt x="58" y="0"/>
                  </a:lnTo>
                  <a:lnTo>
                    <a:pt x="52" y="9"/>
                  </a:lnTo>
                  <a:lnTo>
                    <a:pt x="46" y="18"/>
                  </a:lnTo>
                  <a:lnTo>
                    <a:pt x="40" y="27"/>
                  </a:lnTo>
                  <a:lnTo>
                    <a:pt x="34" y="36"/>
                  </a:lnTo>
                  <a:lnTo>
                    <a:pt x="27" y="45"/>
                  </a:lnTo>
                  <a:lnTo>
                    <a:pt x="18" y="51"/>
                  </a:lnTo>
                  <a:lnTo>
                    <a:pt x="9" y="60"/>
                  </a:lnTo>
                  <a:lnTo>
                    <a:pt x="0" y="67"/>
                  </a:lnTo>
                  <a:lnTo>
                    <a:pt x="9"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3" name="Freeform 1846"/>
            <p:cNvSpPr>
              <a:spLocks/>
            </p:cNvSpPr>
            <p:nvPr/>
          </p:nvSpPr>
          <p:spPr bwMode="auto">
            <a:xfrm>
              <a:off x="936" y="2563"/>
              <a:ext cx="15" cy="10"/>
            </a:xfrm>
            <a:custGeom>
              <a:avLst/>
              <a:gdLst>
                <a:gd name="T0" fmla="*/ 0 w 47"/>
                <a:gd name="T1" fmla="*/ 0 h 20"/>
                <a:gd name="T2" fmla="*/ 0 w 47"/>
                <a:gd name="T3" fmla="*/ 0 h 20"/>
                <a:gd name="T4" fmla="*/ 0 w 47"/>
                <a:gd name="T5" fmla="*/ 1 h 20"/>
                <a:gd name="T6" fmla="*/ 0 w 47"/>
                <a:gd name="T7" fmla="*/ 1 h 20"/>
                <a:gd name="T8" fmla="*/ 0 w 47"/>
                <a:gd name="T9" fmla="*/ 1 h 20"/>
                <a:gd name="T10" fmla="*/ 0 w 47"/>
                <a:gd name="T11" fmla="*/ 1 h 20"/>
                <a:gd name="T12" fmla="*/ 0 w 47"/>
                <a:gd name="T13" fmla="*/ 1 h 20"/>
                <a:gd name="T14" fmla="*/ 0 w 47"/>
                <a:gd name="T15" fmla="*/ 1 h 20"/>
                <a:gd name="T16" fmla="*/ 0 w 47"/>
                <a:gd name="T17" fmla="*/ 1 h 20"/>
                <a:gd name="T18" fmla="*/ 0 w 47"/>
                <a:gd name="T19" fmla="*/ 1 h 20"/>
                <a:gd name="T20" fmla="*/ 0 w 47"/>
                <a:gd name="T21" fmla="*/ 0 h 20"/>
                <a:gd name="T22" fmla="*/ 0 w 47"/>
                <a:gd name="T23" fmla="*/ 0 h 20"/>
                <a:gd name="T24" fmla="*/ 0 w 47"/>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0"/>
                <a:gd name="T41" fmla="*/ 47 w 4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0">
                  <a:moveTo>
                    <a:pt x="0" y="0"/>
                  </a:moveTo>
                  <a:lnTo>
                    <a:pt x="0" y="0"/>
                  </a:lnTo>
                  <a:lnTo>
                    <a:pt x="5" y="11"/>
                  </a:lnTo>
                  <a:lnTo>
                    <a:pt x="18" y="18"/>
                  </a:lnTo>
                  <a:lnTo>
                    <a:pt x="33" y="20"/>
                  </a:lnTo>
                  <a:lnTo>
                    <a:pt x="47" y="16"/>
                  </a:lnTo>
                  <a:lnTo>
                    <a:pt x="38" y="9"/>
                  </a:lnTo>
                  <a:lnTo>
                    <a:pt x="33" y="11"/>
                  </a:lnTo>
                  <a:lnTo>
                    <a:pt x="21" y="9"/>
                  </a:lnTo>
                  <a:lnTo>
                    <a:pt x="14" y="7"/>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4" name="Freeform 1847"/>
            <p:cNvSpPr>
              <a:spLocks/>
            </p:cNvSpPr>
            <p:nvPr/>
          </p:nvSpPr>
          <p:spPr bwMode="auto">
            <a:xfrm>
              <a:off x="923" y="2553"/>
              <a:ext cx="17" cy="13"/>
            </a:xfrm>
            <a:custGeom>
              <a:avLst/>
              <a:gdLst>
                <a:gd name="T0" fmla="*/ 0 w 51"/>
                <a:gd name="T1" fmla="*/ 0 h 26"/>
                <a:gd name="T2" fmla="*/ 0 w 51"/>
                <a:gd name="T3" fmla="*/ 0 h 26"/>
                <a:gd name="T4" fmla="*/ 0 w 51"/>
                <a:gd name="T5" fmla="*/ 1 h 26"/>
                <a:gd name="T6" fmla="*/ 0 w 51"/>
                <a:gd name="T7" fmla="*/ 1 h 26"/>
                <a:gd name="T8" fmla="*/ 0 w 51"/>
                <a:gd name="T9" fmla="*/ 1 h 26"/>
                <a:gd name="T10" fmla="*/ 0 w 51"/>
                <a:gd name="T11" fmla="*/ 1 h 26"/>
                <a:gd name="T12" fmla="*/ 0 w 51"/>
                <a:gd name="T13" fmla="*/ 1 h 26"/>
                <a:gd name="T14" fmla="*/ 0 w 51"/>
                <a:gd name="T15" fmla="*/ 1 h 26"/>
                <a:gd name="T16" fmla="*/ 0 w 51"/>
                <a:gd name="T17" fmla="*/ 1 h 26"/>
                <a:gd name="T18" fmla="*/ 0 w 51"/>
                <a:gd name="T19" fmla="*/ 1 h 26"/>
                <a:gd name="T20" fmla="*/ 0 w 51"/>
                <a:gd name="T21" fmla="*/ 1 h 26"/>
                <a:gd name="T22" fmla="*/ 0 w 51"/>
                <a:gd name="T23" fmla="*/ 1 h 26"/>
                <a:gd name="T24" fmla="*/ 0 w 51"/>
                <a:gd name="T25" fmla="*/ 1 h 26"/>
                <a:gd name="T26" fmla="*/ 0 w 51"/>
                <a:gd name="T27" fmla="*/ 1 h 26"/>
                <a:gd name="T28" fmla="*/ 0 w 51"/>
                <a:gd name="T29" fmla="*/ 1 h 26"/>
                <a:gd name="T30" fmla="*/ 0 w 51"/>
                <a:gd name="T31" fmla="*/ 1 h 26"/>
                <a:gd name="T32" fmla="*/ 0 w 51"/>
                <a:gd name="T33" fmla="*/ 1 h 26"/>
                <a:gd name="T34" fmla="*/ 0 w 51"/>
                <a:gd name="T35" fmla="*/ 1 h 26"/>
                <a:gd name="T36" fmla="*/ 0 w 51"/>
                <a:gd name="T37" fmla="*/ 0 h 26"/>
                <a:gd name="T38" fmla="*/ 0 w 51"/>
                <a:gd name="T39" fmla="*/ 0 h 26"/>
                <a:gd name="T40" fmla="*/ 0 w 51"/>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26"/>
                <a:gd name="T65" fmla="*/ 51 w 51"/>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26">
                  <a:moveTo>
                    <a:pt x="0" y="0"/>
                  </a:moveTo>
                  <a:lnTo>
                    <a:pt x="0" y="0"/>
                  </a:lnTo>
                  <a:lnTo>
                    <a:pt x="2" y="12"/>
                  </a:lnTo>
                  <a:lnTo>
                    <a:pt x="8" y="20"/>
                  </a:lnTo>
                  <a:lnTo>
                    <a:pt x="15" y="25"/>
                  </a:lnTo>
                  <a:lnTo>
                    <a:pt x="26" y="26"/>
                  </a:lnTo>
                  <a:lnTo>
                    <a:pt x="35" y="25"/>
                  </a:lnTo>
                  <a:lnTo>
                    <a:pt x="41" y="24"/>
                  </a:lnTo>
                  <a:lnTo>
                    <a:pt x="44" y="23"/>
                  </a:lnTo>
                  <a:lnTo>
                    <a:pt x="39" y="20"/>
                  </a:lnTo>
                  <a:lnTo>
                    <a:pt x="51" y="20"/>
                  </a:lnTo>
                  <a:lnTo>
                    <a:pt x="44" y="14"/>
                  </a:lnTo>
                  <a:lnTo>
                    <a:pt x="38" y="15"/>
                  </a:lnTo>
                  <a:lnTo>
                    <a:pt x="32" y="16"/>
                  </a:lnTo>
                  <a:lnTo>
                    <a:pt x="26" y="17"/>
                  </a:lnTo>
                  <a:lnTo>
                    <a:pt x="21" y="16"/>
                  </a:lnTo>
                  <a:lnTo>
                    <a:pt x="17" y="15"/>
                  </a:lnTo>
                  <a:lnTo>
                    <a:pt x="14" y="10"/>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5" name="Freeform 1848"/>
            <p:cNvSpPr>
              <a:spLocks/>
            </p:cNvSpPr>
            <p:nvPr/>
          </p:nvSpPr>
          <p:spPr bwMode="auto">
            <a:xfrm>
              <a:off x="912" y="2548"/>
              <a:ext cx="15" cy="7"/>
            </a:xfrm>
            <a:custGeom>
              <a:avLst/>
              <a:gdLst>
                <a:gd name="T0" fmla="*/ 0 w 45"/>
                <a:gd name="T1" fmla="*/ 1 h 13"/>
                <a:gd name="T2" fmla="*/ 0 w 45"/>
                <a:gd name="T3" fmla="*/ 1 h 13"/>
                <a:gd name="T4" fmla="*/ 0 w 45"/>
                <a:gd name="T5" fmla="*/ 1 h 13"/>
                <a:gd name="T6" fmla="*/ 0 w 45"/>
                <a:gd name="T7" fmla="*/ 1 h 13"/>
                <a:gd name="T8" fmla="*/ 0 w 45"/>
                <a:gd name="T9" fmla="*/ 1 h 13"/>
                <a:gd name="T10" fmla="*/ 0 w 45"/>
                <a:gd name="T11" fmla="*/ 1 h 13"/>
                <a:gd name="T12" fmla="*/ 0 w 45"/>
                <a:gd name="T13" fmla="*/ 1 h 13"/>
                <a:gd name="T14" fmla="*/ 0 w 45"/>
                <a:gd name="T15" fmla="*/ 1 h 13"/>
                <a:gd name="T16" fmla="*/ 0 w 45"/>
                <a:gd name="T17" fmla="*/ 1 h 13"/>
                <a:gd name="T18" fmla="*/ 0 w 45"/>
                <a:gd name="T19" fmla="*/ 1 h 13"/>
                <a:gd name="T20" fmla="*/ 0 w 45"/>
                <a:gd name="T21" fmla="*/ 0 h 13"/>
                <a:gd name="T22" fmla="*/ 0 w 45"/>
                <a:gd name="T23" fmla="*/ 0 h 13"/>
                <a:gd name="T24" fmla="*/ 0 w 45"/>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3"/>
                <a:gd name="T41" fmla="*/ 45 w 4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3">
                  <a:moveTo>
                    <a:pt x="0" y="3"/>
                  </a:moveTo>
                  <a:lnTo>
                    <a:pt x="0" y="3"/>
                  </a:lnTo>
                  <a:lnTo>
                    <a:pt x="11" y="10"/>
                  </a:lnTo>
                  <a:lnTo>
                    <a:pt x="23" y="12"/>
                  </a:lnTo>
                  <a:lnTo>
                    <a:pt x="33" y="13"/>
                  </a:lnTo>
                  <a:lnTo>
                    <a:pt x="33" y="10"/>
                  </a:lnTo>
                  <a:lnTo>
                    <a:pt x="45" y="10"/>
                  </a:lnTo>
                  <a:lnTo>
                    <a:pt x="36" y="5"/>
                  </a:lnTo>
                  <a:lnTo>
                    <a:pt x="26" y="4"/>
                  </a:lnTo>
                  <a:lnTo>
                    <a:pt x="17" y="2"/>
                  </a:lnTo>
                  <a:lnTo>
                    <a:pt x="12"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6" name="Freeform 1849"/>
            <p:cNvSpPr>
              <a:spLocks/>
            </p:cNvSpPr>
            <p:nvPr/>
          </p:nvSpPr>
          <p:spPr bwMode="auto">
            <a:xfrm>
              <a:off x="911" y="2538"/>
              <a:ext cx="5" cy="11"/>
            </a:xfrm>
            <a:custGeom>
              <a:avLst/>
              <a:gdLst>
                <a:gd name="T0" fmla="*/ 0 w 15"/>
                <a:gd name="T1" fmla="*/ 1 h 22"/>
                <a:gd name="T2" fmla="*/ 0 w 15"/>
                <a:gd name="T3" fmla="*/ 0 h 22"/>
                <a:gd name="T4" fmla="*/ 0 w 15"/>
                <a:gd name="T5" fmla="*/ 1 h 22"/>
                <a:gd name="T6" fmla="*/ 0 w 15"/>
                <a:gd name="T7" fmla="*/ 1 h 22"/>
                <a:gd name="T8" fmla="*/ 0 w 15"/>
                <a:gd name="T9" fmla="*/ 1 h 22"/>
                <a:gd name="T10" fmla="*/ 0 w 15"/>
                <a:gd name="T11" fmla="*/ 1 h 22"/>
                <a:gd name="T12" fmla="*/ 0 w 15"/>
                <a:gd name="T13" fmla="*/ 1 h 22"/>
                <a:gd name="T14" fmla="*/ 0 w 15"/>
                <a:gd name="T15" fmla="*/ 1 h 22"/>
                <a:gd name="T16" fmla="*/ 0 w 15"/>
                <a:gd name="T17" fmla="*/ 1 h 22"/>
                <a:gd name="T18" fmla="*/ 0 w 15"/>
                <a:gd name="T19" fmla="*/ 1 h 22"/>
                <a:gd name="T20" fmla="*/ 0 w 15"/>
                <a:gd name="T21" fmla="*/ 1 h 22"/>
                <a:gd name="T22" fmla="*/ 0 w 15"/>
                <a:gd name="T23" fmla="*/ 0 h 22"/>
                <a:gd name="T24" fmla="*/ 0 w 15"/>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2"/>
                <a:gd name="T41" fmla="*/ 15 w 15"/>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2">
                  <a:moveTo>
                    <a:pt x="15" y="6"/>
                  </a:moveTo>
                  <a:lnTo>
                    <a:pt x="6" y="0"/>
                  </a:lnTo>
                  <a:lnTo>
                    <a:pt x="0" y="6"/>
                  </a:lnTo>
                  <a:lnTo>
                    <a:pt x="0" y="12"/>
                  </a:lnTo>
                  <a:lnTo>
                    <a:pt x="0" y="16"/>
                  </a:lnTo>
                  <a:lnTo>
                    <a:pt x="1" y="22"/>
                  </a:lnTo>
                  <a:lnTo>
                    <a:pt x="13" y="19"/>
                  </a:lnTo>
                  <a:lnTo>
                    <a:pt x="12" y="16"/>
                  </a:lnTo>
                  <a:lnTo>
                    <a:pt x="12" y="12"/>
                  </a:lnTo>
                  <a:lnTo>
                    <a:pt x="12" y="9"/>
                  </a:lnTo>
                  <a:lnTo>
                    <a:pt x="15" y="6"/>
                  </a:lnTo>
                  <a:lnTo>
                    <a:pt x="6" y="0"/>
                  </a:lnTo>
                  <a:lnTo>
                    <a:pt x="1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7" name="Freeform 1850"/>
            <p:cNvSpPr>
              <a:spLocks/>
            </p:cNvSpPr>
            <p:nvPr/>
          </p:nvSpPr>
          <p:spPr bwMode="auto">
            <a:xfrm>
              <a:off x="904" y="2536"/>
              <a:ext cx="12" cy="7"/>
            </a:xfrm>
            <a:custGeom>
              <a:avLst/>
              <a:gdLst>
                <a:gd name="T0" fmla="*/ 0 w 36"/>
                <a:gd name="T1" fmla="*/ 0 h 15"/>
                <a:gd name="T2" fmla="*/ 0 w 36"/>
                <a:gd name="T3" fmla="*/ 0 h 15"/>
                <a:gd name="T4" fmla="*/ 0 w 36"/>
                <a:gd name="T5" fmla="*/ 0 h 15"/>
                <a:gd name="T6" fmla="*/ 0 w 36"/>
                <a:gd name="T7" fmla="*/ 0 h 15"/>
                <a:gd name="T8" fmla="*/ 0 w 36"/>
                <a:gd name="T9" fmla="*/ 0 h 15"/>
                <a:gd name="T10" fmla="*/ 0 w 36"/>
                <a:gd name="T11" fmla="*/ 0 h 15"/>
                <a:gd name="T12" fmla="*/ 0 w 36"/>
                <a:gd name="T13" fmla="*/ 0 h 15"/>
                <a:gd name="T14" fmla="*/ 0 w 36"/>
                <a:gd name="T15" fmla="*/ 0 h 15"/>
                <a:gd name="T16" fmla="*/ 0 w 36"/>
                <a:gd name="T17" fmla="*/ 0 h 15"/>
                <a:gd name="T18" fmla="*/ 0 w 36"/>
                <a:gd name="T19" fmla="*/ 0 h 15"/>
                <a:gd name="T20" fmla="*/ 0 w 36"/>
                <a:gd name="T21" fmla="*/ 0 h 15"/>
                <a:gd name="T22" fmla="*/ 0 w 36"/>
                <a:gd name="T23" fmla="*/ 0 h 15"/>
                <a:gd name="T24" fmla="*/ 0 w 3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5"/>
                <a:gd name="T41" fmla="*/ 36 w 3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5">
                  <a:moveTo>
                    <a:pt x="0" y="3"/>
                  </a:moveTo>
                  <a:lnTo>
                    <a:pt x="0" y="4"/>
                  </a:lnTo>
                  <a:lnTo>
                    <a:pt x="7" y="10"/>
                  </a:lnTo>
                  <a:lnTo>
                    <a:pt x="18" y="15"/>
                  </a:lnTo>
                  <a:lnTo>
                    <a:pt x="27" y="15"/>
                  </a:lnTo>
                  <a:lnTo>
                    <a:pt x="36" y="11"/>
                  </a:lnTo>
                  <a:lnTo>
                    <a:pt x="27" y="5"/>
                  </a:lnTo>
                  <a:lnTo>
                    <a:pt x="24" y="6"/>
                  </a:lnTo>
                  <a:lnTo>
                    <a:pt x="21" y="6"/>
                  </a:lnTo>
                  <a:lnTo>
                    <a:pt x="16" y="4"/>
                  </a:lnTo>
                  <a:lnTo>
                    <a:pt x="12" y="0"/>
                  </a:lnTo>
                  <a:lnTo>
                    <a:pt x="12" y="1"/>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8" name="Freeform 1851"/>
            <p:cNvSpPr>
              <a:spLocks/>
            </p:cNvSpPr>
            <p:nvPr/>
          </p:nvSpPr>
          <p:spPr bwMode="auto">
            <a:xfrm>
              <a:off x="904" y="2521"/>
              <a:ext cx="10" cy="16"/>
            </a:xfrm>
            <a:custGeom>
              <a:avLst/>
              <a:gdLst>
                <a:gd name="T0" fmla="*/ 0 w 30"/>
                <a:gd name="T1" fmla="*/ 0 h 34"/>
                <a:gd name="T2" fmla="*/ 0 w 30"/>
                <a:gd name="T3" fmla="*/ 0 h 34"/>
                <a:gd name="T4" fmla="*/ 0 w 30"/>
                <a:gd name="T5" fmla="*/ 0 h 34"/>
                <a:gd name="T6" fmla="*/ 0 w 30"/>
                <a:gd name="T7" fmla="*/ 0 h 34"/>
                <a:gd name="T8" fmla="*/ 0 w 30"/>
                <a:gd name="T9" fmla="*/ 0 h 34"/>
                <a:gd name="T10" fmla="*/ 0 w 30"/>
                <a:gd name="T11" fmla="*/ 0 h 34"/>
                <a:gd name="T12" fmla="*/ 0 w 30"/>
                <a:gd name="T13" fmla="*/ 0 h 34"/>
                <a:gd name="T14" fmla="*/ 0 w 30"/>
                <a:gd name="T15" fmla="*/ 0 h 34"/>
                <a:gd name="T16" fmla="*/ 0 w 30"/>
                <a:gd name="T17" fmla="*/ 0 h 34"/>
                <a:gd name="T18" fmla="*/ 0 w 30"/>
                <a:gd name="T19" fmla="*/ 0 h 34"/>
                <a:gd name="T20" fmla="*/ 0 w 30"/>
                <a:gd name="T21" fmla="*/ 0 h 34"/>
                <a:gd name="T22" fmla="*/ 0 w 30"/>
                <a:gd name="T23" fmla="*/ 0 h 34"/>
                <a:gd name="T24" fmla="*/ 0 w 30"/>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4"/>
                <a:gd name="T41" fmla="*/ 30 w 30"/>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4">
                  <a:moveTo>
                    <a:pt x="27" y="0"/>
                  </a:moveTo>
                  <a:lnTo>
                    <a:pt x="27" y="0"/>
                  </a:lnTo>
                  <a:lnTo>
                    <a:pt x="15" y="5"/>
                  </a:lnTo>
                  <a:lnTo>
                    <a:pt x="6" y="13"/>
                  </a:lnTo>
                  <a:lnTo>
                    <a:pt x="0" y="23"/>
                  </a:lnTo>
                  <a:lnTo>
                    <a:pt x="0" y="34"/>
                  </a:lnTo>
                  <a:lnTo>
                    <a:pt x="12" y="32"/>
                  </a:lnTo>
                  <a:lnTo>
                    <a:pt x="12" y="25"/>
                  </a:lnTo>
                  <a:lnTo>
                    <a:pt x="15" y="18"/>
                  </a:lnTo>
                  <a:lnTo>
                    <a:pt x="24" y="11"/>
                  </a:lnTo>
                  <a:lnTo>
                    <a:pt x="30" y="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9" name="Freeform 1852"/>
            <p:cNvSpPr>
              <a:spLocks/>
            </p:cNvSpPr>
            <p:nvPr/>
          </p:nvSpPr>
          <p:spPr bwMode="auto">
            <a:xfrm>
              <a:off x="913" y="2513"/>
              <a:ext cx="21" cy="12"/>
            </a:xfrm>
            <a:custGeom>
              <a:avLst/>
              <a:gdLst>
                <a:gd name="T0" fmla="*/ 0 w 63"/>
                <a:gd name="T1" fmla="*/ 1 h 24"/>
                <a:gd name="T2" fmla="*/ 0 w 63"/>
                <a:gd name="T3" fmla="*/ 1 h 24"/>
                <a:gd name="T4" fmla="*/ 0 w 63"/>
                <a:gd name="T5" fmla="*/ 0 h 24"/>
                <a:gd name="T6" fmla="*/ 0 w 63"/>
                <a:gd name="T7" fmla="*/ 1 h 24"/>
                <a:gd name="T8" fmla="*/ 0 w 63"/>
                <a:gd name="T9" fmla="*/ 1 h 24"/>
                <a:gd name="T10" fmla="*/ 0 w 63"/>
                <a:gd name="T11" fmla="*/ 1 h 24"/>
                <a:gd name="T12" fmla="*/ 0 w 63"/>
                <a:gd name="T13" fmla="*/ 1 h 24"/>
                <a:gd name="T14" fmla="*/ 0 w 63"/>
                <a:gd name="T15" fmla="*/ 1 h 24"/>
                <a:gd name="T16" fmla="*/ 0 w 63"/>
                <a:gd name="T17" fmla="*/ 1 h 24"/>
                <a:gd name="T18" fmla="*/ 0 w 63"/>
                <a:gd name="T19" fmla="*/ 1 h 24"/>
                <a:gd name="T20" fmla="*/ 0 w 63"/>
                <a:gd name="T21" fmla="*/ 1 h 24"/>
                <a:gd name="T22" fmla="*/ 0 w 63"/>
                <a:gd name="T23" fmla="*/ 1 h 24"/>
                <a:gd name="T24" fmla="*/ 0 w 63"/>
                <a:gd name="T25" fmla="*/ 1 h 24"/>
                <a:gd name="T26" fmla="*/ 0 w 63"/>
                <a:gd name="T27" fmla="*/ 1 h 24"/>
                <a:gd name="T28" fmla="*/ 0 w 63"/>
                <a:gd name="T29" fmla="*/ 1 h 24"/>
                <a:gd name="T30" fmla="*/ 0 w 63"/>
                <a:gd name="T31" fmla="*/ 1 h 24"/>
                <a:gd name="T32" fmla="*/ 0 w 63"/>
                <a:gd name="T33" fmla="*/ 1 h 24"/>
                <a:gd name="T34" fmla="*/ 0 w 63"/>
                <a:gd name="T35" fmla="*/ 1 h 24"/>
                <a:gd name="T36" fmla="*/ 0 w 63"/>
                <a:gd name="T37" fmla="*/ 1 h 24"/>
                <a:gd name="T38" fmla="*/ 0 w 63"/>
                <a:gd name="T39" fmla="*/ 1 h 24"/>
                <a:gd name="T40" fmla="*/ 0 w 63"/>
                <a:gd name="T41" fmla="*/ 1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24"/>
                <a:gd name="T65" fmla="*/ 63 w 63"/>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24">
                  <a:moveTo>
                    <a:pt x="63" y="1"/>
                  </a:moveTo>
                  <a:lnTo>
                    <a:pt x="63" y="1"/>
                  </a:lnTo>
                  <a:lnTo>
                    <a:pt x="52" y="0"/>
                  </a:lnTo>
                  <a:lnTo>
                    <a:pt x="43" y="1"/>
                  </a:lnTo>
                  <a:lnTo>
                    <a:pt x="36" y="2"/>
                  </a:lnTo>
                  <a:lnTo>
                    <a:pt x="28" y="6"/>
                  </a:lnTo>
                  <a:lnTo>
                    <a:pt x="21" y="9"/>
                  </a:lnTo>
                  <a:lnTo>
                    <a:pt x="13" y="11"/>
                  </a:lnTo>
                  <a:lnTo>
                    <a:pt x="7" y="13"/>
                  </a:lnTo>
                  <a:lnTo>
                    <a:pt x="0" y="15"/>
                  </a:lnTo>
                  <a:lnTo>
                    <a:pt x="3" y="24"/>
                  </a:lnTo>
                  <a:lnTo>
                    <a:pt x="10" y="22"/>
                  </a:lnTo>
                  <a:lnTo>
                    <a:pt x="19" y="20"/>
                  </a:lnTo>
                  <a:lnTo>
                    <a:pt x="27" y="15"/>
                  </a:lnTo>
                  <a:lnTo>
                    <a:pt x="34" y="12"/>
                  </a:lnTo>
                  <a:lnTo>
                    <a:pt x="39" y="11"/>
                  </a:lnTo>
                  <a:lnTo>
                    <a:pt x="46" y="10"/>
                  </a:lnTo>
                  <a:lnTo>
                    <a:pt x="52" y="9"/>
                  </a:lnTo>
                  <a:lnTo>
                    <a:pt x="60" y="10"/>
                  </a:lnTo>
                  <a:lnTo>
                    <a:pt x="6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0" name="Freeform 1853"/>
            <p:cNvSpPr>
              <a:spLocks/>
            </p:cNvSpPr>
            <p:nvPr/>
          </p:nvSpPr>
          <p:spPr bwMode="auto">
            <a:xfrm>
              <a:off x="931" y="2514"/>
              <a:ext cx="7" cy="10"/>
            </a:xfrm>
            <a:custGeom>
              <a:avLst/>
              <a:gdLst>
                <a:gd name="T0" fmla="*/ 0 w 19"/>
                <a:gd name="T1" fmla="*/ 0 h 22"/>
                <a:gd name="T2" fmla="*/ 0 w 19"/>
                <a:gd name="T3" fmla="*/ 0 h 22"/>
                <a:gd name="T4" fmla="*/ 0 w 19"/>
                <a:gd name="T5" fmla="*/ 0 h 22"/>
                <a:gd name="T6" fmla="*/ 0 w 19"/>
                <a:gd name="T7" fmla="*/ 0 h 22"/>
                <a:gd name="T8" fmla="*/ 0 w 19"/>
                <a:gd name="T9" fmla="*/ 0 h 22"/>
                <a:gd name="T10" fmla="*/ 0 w 19"/>
                <a:gd name="T11" fmla="*/ 0 h 22"/>
                <a:gd name="T12" fmla="*/ 0 w 19"/>
                <a:gd name="T13" fmla="*/ 0 h 22"/>
                <a:gd name="T14" fmla="*/ 0 w 19"/>
                <a:gd name="T15" fmla="*/ 0 h 22"/>
                <a:gd name="T16" fmla="*/ 0 w 19"/>
                <a:gd name="T17" fmla="*/ 0 h 22"/>
                <a:gd name="T18" fmla="*/ 0 w 19"/>
                <a:gd name="T19" fmla="*/ 0 h 22"/>
                <a:gd name="T20" fmla="*/ 0 w 19"/>
                <a:gd name="T21" fmla="*/ 0 h 22"/>
                <a:gd name="T22" fmla="*/ 0 w 19"/>
                <a:gd name="T23" fmla="*/ 0 h 22"/>
                <a:gd name="T24" fmla="*/ 0 w 19"/>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2"/>
                <a:gd name="T41" fmla="*/ 19 w 1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2">
                  <a:moveTo>
                    <a:pt x="0" y="15"/>
                  </a:moveTo>
                  <a:lnTo>
                    <a:pt x="6" y="22"/>
                  </a:lnTo>
                  <a:lnTo>
                    <a:pt x="13" y="19"/>
                  </a:lnTo>
                  <a:lnTo>
                    <a:pt x="18" y="12"/>
                  </a:lnTo>
                  <a:lnTo>
                    <a:pt x="19" y="5"/>
                  </a:lnTo>
                  <a:lnTo>
                    <a:pt x="9" y="0"/>
                  </a:lnTo>
                  <a:lnTo>
                    <a:pt x="6" y="9"/>
                  </a:lnTo>
                  <a:lnTo>
                    <a:pt x="7" y="9"/>
                  </a:lnTo>
                  <a:lnTo>
                    <a:pt x="6" y="10"/>
                  </a:lnTo>
                  <a:lnTo>
                    <a:pt x="4" y="12"/>
                  </a:lnTo>
                  <a:lnTo>
                    <a:pt x="0" y="15"/>
                  </a:lnTo>
                  <a:lnTo>
                    <a:pt x="6" y="22"/>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1" name="Freeform 1854"/>
            <p:cNvSpPr>
              <a:spLocks/>
            </p:cNvSpPr>
            <p:nvPr/>
          </p:nvSpPr>
          <p:spPr bwMode="auto">
            <a:xfrm>
              <a:off x="931" y="2516"/>
              <a:ext cx="19" cy="8"/>
            </a:xfrm>
            <a:custGeom>
              <a:avLst/>
              <a:gdLst>
                <a:gd name="T0" fmla="*/ 0 w 55"/>
                <a:gd name="T1" fmla="*/ 0 h 17"/>
                <a:gd name="T2" fmla="*/ 0 w 55"/>
                <a:gd name="T3" fmla="*/ 0 h 17"/>
                <a:gd name="T4" fmla="*/ 0 w 55"/>
                <a:gd name="T5" fmla="*/ 0 h 17"/>
                <a:gd name="T6" fmla="*/ 0 w 55"/>
                <a:gd name="T7" fmla="*/ 0 h 17"/>
                <a:gd name="T8" fmla="*/ 0 w 55"/>
                <a:gd name="T9" fmla="*/ 0 h 17"/>
                <a:gd name="T10" fmla="*/ 0 w 55"/>
                <a:gd name="T11" fmla="*/ 0 h 17"/>
                <a:gd name="T12" fmla="*/ 0 w 55"/>
                <a:gd name="T13" fmla="*/ 0 h 17"/>
                <a:gd name="T14" fmla="*/ 0 w 55"/>
                <a:gd name="T15" fmla="*/ 0 h 17"/>
                <a:gd name="T16" fmla="*/ 0 w 55"/>
                <a:gd name="T17" fmla="*/ 0 h 17"/>
                <a:gd name="T18" fmla="*/ 0 w 55"/>
                <a:gd name="T19" fmla="*/ 0 h 17"/>
                <a:gd name="T20" fmla="*/ 0 w 55"/>
                <a:gd name="T21" fmla="*/ 0 h 17"/>
                <a:gd name="T22" fmla="*/ 0 w 55"/>
                <a:gd name="T23" fmla="*/ 0 h 17"/>
                <a:gd name="T24" fmla="*/ 0 w 55"/>
                <a:gd name="T25" fmla="*/ 0 h 17"/>
                <a:gd name="T26" fmla="*/ 0 w 55"/>
                <a:gd name="T27" fmla="*/ 0 h 17"/>
                <a:gd name="T28" fmla="*/ 0 w 55"/>
                <a:gd name="T29" fmla="*/ 0 h 17"/>
                <a:gd name="T30" fmla="*/ 0 w 55"/>
                <a:gd name="T31" fmla="*/ 0 h 17"/>
                <a:gd name="T32" fmla="*/ 0 w 55"/>
                <a:gd name="T33" fmla="*/ 0 h 17"/>
                <a:gd name="T34" fmla="*/ 0 w 55"/>
                <a:gd name="T35" fmla="*/ 0 h 17"/>
                <a:gd name="T36" fmla="*/ 0 w 55"/>
                <a:gd name="T37" fmla="*/ 0 h 17"/>
                <a:gd name="T38" fmla="*/ 0 w 55"/>
                <a:gd name="T39" fmla="*/ 0 h 17"/>
                <a:gd name="T40" fmla="*/ 0 w 55"/>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17"/>
                <a:gd name="T65" fmla="*/ 55 w 55"/>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17">
                  <a:moveTo>
                    <a:pt x="54" y="0"/>
                  </a:moveTo>
                  <a:lnTo>
                    <a:pt x="55" y="0"/>
                  </a:lnTo>
                  <a:lnTo>
                    <a:pt x="48" y="0"/>
                  </a:lnTo>
                  <a:lnTo>
                    <a:pt x="40" y="0"/>
                  </a:lnTo>
                  <a:lnTo>
                    <a:pt x="34" y="0"/>
                  </a:lnTo>
                  <a:lnTo>
                    <a:pt x="27" y="1"/>
                  </a:lnTo>
                  <a:lnTo>
                    <a:pt x="19" y="3"/>
                  </a:lnTo>
                  <a:lnTo>
                    <a:pt x="12" y="4"/>
                  </a:lnTo>
                  <a:lnTo>
                    <a:pt x="6" y="8"/>
                  </a:lnTo>
                  <a:lnTo>
                    <a:pt x="0" y="10"/>
                  </a:lnTo>
                  <a:lnTo>
                    <a:pt x="6" y="17"/>
                  </a:lnTo>
                  <a:lnTo>
                    <a:pt x="12" y="15"/>
                  </a:lnTo>
                  <a:lnTo>
                    <a:pt x="18" y="13"/>
                  </a:lnTo>
                  <a:lnTo>
                    <a:pt x="22" y="11"/>
                  </a:lnTo>
                  <a:lnTo>
                    <a:pt x="30" y="9"/>
                  </a:lnTo>
                  <a:lnTo>
                    <a:pt x="34" y="8"/>
                  </a:lnTo>
                  <a:lnTo>
                    <a:pt x="40" y="8"/>
                  </a:lnTo>
                  <a:lnTo>
                    <a:pt x="48" y="8"/>
                  </a:lnTo>
                  <a:lnTo>
                    <a:pt x="52" y="8"/>
                  </a:lnTo>
                  <a:lnTo>
                    <a:pt x="54" y="8"/>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2" name="Freeform 1855"/>
            <p:cNvSpPr>
              <a:spLocks/>
            </p:cNvSpPr>
            <p:nvPr/>
          </p:nvSpPr>
          <p:spPr bwMode="auto">
            <a:xfrm>
              <a:off x="942" y="2516"/>
              <a:ext cx="13" cy="17"/>
            </a:xfrm>
            <a:custGeom>
              <a:avLst/>
              <a:gdLst>
                <a:gd name="T0" fmla="*/ 0 w 41"/>
                <a:gd name="T1" fmla="*/ 1 h 33"/>
                <a:gd name="T2" fmla="*/ 0 w 41"/>
                <a:gd name="T3" fmla="*/ 1 h 33"/>
                <a:gd name="T4" fmla="*/ 0 w 41"/>
                <a:gd name="T5" fmla="*/ 1 h 33"/>
                <a:gd name="T6" fmla="*/ 0 w 41"/>
                <a:gd name="T7" fmla="*/ 1 h 33"/>
                <a:gd name="T8" fmla="*/ 0 w 41"/>
                <a:gd name="T9" fmla="*/ 1 h 33"/>
                <a:gd name="T10" fmla="*/ 0 w 41"/>
                <a:gd name="T11" fmla="*/ 0 h 33"/>
                <a:gd name="T12" fmla="*/ 0 w 41"/>
                <a:gd name="T13" fmla="*/ 1 h 33"/>
                <a:gd name="T14" fmla="*/ 0 w 41"/>
                <a:gd name="T15" fmla="*/ 1 h 33"/>
                <a:gd name="T16" fmla="*/ 0 w 41"/>
                <a:gd name="T17" fmla="*/ 1 h 33"/>
                <a:gd name="T18" fmla="*/ 0 w 41"/>
                <a:gd name="T19" fmla="*/ 1 h 33"/>
                <a:gd name="T20" fmla="*/ 0 w 41"/>
                <a:gd name="T21" fmla="*/ 1 h 33"/>
                <a:gd name="T22" fmla="*/ 0 w 41"/>
                <a:gd name="T23" fmla="*/ 1 h 33"/>
                <a:gd name="T24" fmla="*/ 0 w 41"/>
                <a:gd name="T25" fmla="*/ 1 h 33"/>
                <a:gd name="T26" fmla="*/ 0 w 41"/>
                <a:gd name="T27" fmla="*/ 1 h 33"/>
                <a:gd name="T28" fmla="*/ 0 w 41"/>
                <a:gd name="T29" fmla="*/ 1 h 33"/>
                <a:gd name="T30" fmla="*/ 0 w 41"/>
                <a:gd name="T31" fmla="*/ 1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33"/>
                <a:gd name="T50" fmla="*/ 41 w 41"/>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33">
                  <a:moveTo>
                    <a:pt x="27" y="16"/>
                  </a:moveTo>
                  <a:lnTo>
                    <a:pt x="33" y="23"/>
                  </a:lnTo>
                  <a:lnTo>
                    <a:pt x="41" y="17"/>
                  </a:lnTo>
                  <a:lnTo>
                    <a:pt x="41" y="9"/>
                  </a:lnTo>
                  <a:lnTo>
                    <a:pt x="33" y="3"/>
                  </a:lnTo>
                  <a:lnTo>
                    <a:pt x="23" y="0"/>
                  </a:lnTo>
                  <a:lnTo>
                    <a:pt x="23" y="8"/>
                  </a:lnTo>
                  <a:lnTo>
                    <a:pt x="27" y="9"/>
                  </a:lnTo>
                  <a:lnTo>
                    <a:pt x="29" y="11"/>
                  </a:lnTo>
                  <a:lnTo>
                    <a:pt x="29" y="13"/>
                  </a:lnTo>
                  <a:lnTo>
                    <a:pt x="24" y="17"/>
                  </a:lnTo>
                  <a:lnTo>
                    <a:pt x="30" y="24"/>
                  </a:lnTo>
                  <a:lnTo>
                    <a:pt x="24" y="17"/>
                  </a:lnTo>
                  <a:lnTo>
                    <a:pt x="0" y="33"/>
                  </a:lnTo>
                  <a:lnTo>
                    <a:pt x="30" y="24"/>
                  </a:lnTo>
                  <a:lnTo>
                    <a:pt x="2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3" name="Freeform 1856"/>
            <p:cNvSpPr>
              <a:spLocks/>
            </p:cNvSpPr>
            <p:nvPr/>
          </p:nvSpPr>
          <p:spPr bwMode="auto">
            <a:xfrm>
              <a:off x="951" y="2523"/>
              <a:ext cx="4" cy="5"/>
            </a:xfrm>
            <a:custGeom>
              <a:avLst/>
              <a:gdLst>
                <a:gd name="T0" fmla="*/ 0 w 12"/>
                <a:gd name="T1" fmla="*/ 0 h 10"/>
                <a:gd name="T2" fmla="*/ 0 w 12"/>
                <a:gd name="T3" fmla="*/ 0 h 10"/>
                <a:gd name="T4" fmla="*/ 0 w 12"/>
                <a:gd name="T5" fmla="*/ 1 h 10"/>
                <a:gd name="T6" fmla="*/ 0 w 12"/>
                <a:gd name="T7" fmla="*/ 1 h 10"/>
                <a:gd name="T8" fmla="*/ 0 w 12"/>
                <a:gd name="T9" fmla="*/ 1 h 10"/>
                <a:gd name="T10" fmla="*/ 0 w 12"/>
                <a:gd name="T11" fmla="*/ 1 h 10"/>
                <a:gd name="T12" fmla="*/ 0 w 12"/>
                <a:gd name="T13" fmla="*/ 1 h 10"/>
                <a:gd name="T14" fmla="*/ 0 w 12"/>
                <a:gd name="T15" fmla="*/ 1 h 10"/>
                <a:gd name="T16" fmla="*/ 0 w 12"/>
                <a:gd name="T17" fmla="*/ 1 h 10"/>
                <a:gd name="T18" fmla="*/ 0 w 12"/>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0"/>
                <a:gd name="T32" fmla="*/ 12 w 1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0">
                  <a:moveTo>
                    <a:pt x="6" y="0"/>
                  </a:moveTo>
                  <a:lnTo>
                    <a:pt x="8" y="0"/>
                  </a:lnTo>
                  <a:lnTo>
                    <a:pt x="0" y="2"/>
                  </a:lnTo>
                  <a:lnTo>
                    <a:pt x="3" y="10"/>
                  </a:lnTo>
                  <a:lnTo>
                    <a:pt x="11" y="8"/>
                  </a:lnTo>
                  <a:lnTo>
                    <a:pt x="12" y="8"/>
                  </a:lnTo>
                  <a:lnTo>
                    <a:pt x="11" y="8"/>
                  </a:lnTo>
                  <a:lnTo>
                    <a:pt x="12" y="8"/>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4" name="Freeform 1857"/>
            <p:cNvSpPr>
              <a:spLocks/>
            </p:cNvSpPr>
            <p:nvPr/>
          </p:nvSpPr>
          <p:spPr bwMode="auto">
            <a:xfrm>
              <a:off x="913" y="2538"/>
              <a:ext cx="3" cy="4"/>
            </a:xfrm>
            <a:custGeom>
              <a:avLst/>
              <a:gdLst>
                <a:gd name="T0" fmla="*/ 0 w 9"/>
                <a:gd name="T1" fmla="*/ 0 h 9"/>
                <a:gd name="T2" fmla="*/ 0 w 9"/>
                <a:gd name="T3" fmla="*/ 0 h 9"/>
                <a:gd name="T4" fmla="*/ 0 w 9"/>
                <a:gd name="T5" fmla="*/ 0 h 9"/>
                <a:gd name="T6" fmla="*/ 0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3" y="0"/>
                  </a:moveTo>
                  <a:lnTo>
                    <a:pt x="0" y="2"/>
                  </a:lnTo>
                  <a:lnTo>
                    <a:pt x="0" y="5"/>
                  </a:lnTo>
                  <a:lnTo>
                    <a:pt x="5" y="9"/>
                  </a:lnTo>
                  <a:lnTo>
                    <a:pt x="9" y="9"/>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5" name="Freeform 1858"/>
            <p:cNvSpPr>
              <a:spLocks/>
            </p:cNvSpPr>
            <p:nvPr/>
          </p:nvSpPr>
          <p:spPr bwMode="auto">
            <a:xfrm>
              <a:off x="914" y="2521"/>
              <a:ext cx="20" cy="21"/>
            </a:xfrm>
            <a:custGeom>
              <a:avLst/>
              <a:gdLst>
                <a:gd name="T0" fmla="*/ 0 w 60"/>
                <a:gd name="T1" fmla="*/ 0 h 43"/>
                <a:gd name="T2" fmla="*/ 0 w 60"/>
                <a:gd name="T3" fmla="*/ 0 h 43"/>
                <a:gd name="T4" fmla="*/ 0 w 60"/>
                <a:gd name="T5" fmla="*/ 0 h 43"/>
                <a:gd name="T6" fmla="*/ 0 w 60"/>
                <a:gd name="T7" fmla="*/ 0 h 43"/>
                <a:gd name="T8" fmla="*/ 0 w 60"/>
                <a:gd name="T9" fmla="*/ 0 h 43"/>
                <a:gd name="T10" fmla="*/ 0 w 60"/>
                <a:gd name="T11" fmla="*/ 0 h 43"/>
                <a:gd name="T12" fmla="*/ 0 w 60"/>
                <a:gd name="T13" fmla="*/ 0 h 43"/>
                <a:gd name="T14" fmla="*/ 0 w 60"/>
                <a:gd name="T15" fmla="*/ 0 h 43"/>
                <a:gd name="T16" fmla="*/ 0 w 60"/>
                <a:gd name="T17" fmla="*/ 0 h 43"/>
                <a:gd name="T18" fmla="*/ 0 w 60"/>
                <a:gd name="T19" fmla="*/ 0 h 43"/>
                <a:gd name="T20" fmla="*/ 0 w 60"/>
                <a:gd name="T21" fmla="*/ 0 h 43"/>
                <a:gd name="T22" fmla="*/ 0 w 60"/>
                <a:gd name="T23" fmla="*/ 0 h 43"/>
                <a:gd name="T24" fmla="*/ 0 w 60"/>
                <a:gd name="T25" fmla="*/ 0 h 43"/>
                <a:gd name="T26" fmla="*/ 0 w 60"/>
                <a:gd name="T27" fmla="*/ 0 h 43"/>
                <a:gd name="T28" fmla="*/ 0 w 60"/>
                <a:gd name="T29" fmla="*/ 0 h 43"/>
                <a:gd name="T30" fmla="*/ 0 w 60"/>
                <a:gd name="T31" fmla="*/ 0 h 43"/>
                <a:gd name="T32" fmla="*/ 0 w 60"/>
                <a:gd name="T33" fmla="*/ 0 h 43"/>
                <a:gd name="T34" fmla="*/ 0 w 60"/>
                <a:gd name="T35" fmla="*/ 0 h 43"/>
                <a:gd name="T36" fmla="*/ 0 w 60"/>
                <a:gd name="T37" fmla="*/ 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43"/>
                <a:gd name="T59" fmla="*/ 60 w 60"/>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43">
                  <a:moveTo>
                    <a:pt x="51" y="0"/>
                  </a:moveTo>
                  <a:lnTo>
                    <a:pt x="45" y="5"/>
                  </a:lnTo>
                  <a:lnTo>
                    <a:pt x="39" y="10"/>
                  </a:lnTo>
                  <a:lnTo>
                    <a:pt x="33" y="14"/>
                  </a:lnTo>
                  <a:lnTo>
                    <a:pt x="27" y="19"/>
                  </a:lnTo>
                  <a:lnTo>
                    <a:pt x="21" y="24"/>
                  </a:lnTo>
                  <a:lnTo>
                    <a:pt x="15" y="27"/>
                  </a:lnTo>
                  <a:lnTo>
                    <a:pt x="8" y="32"/>
                  </a:lnTo>
                  <a:lnTo>
                    <a:pt x="0" y="34"/>
                  </a:lnTo>
                  <a:lnTo>
                    <a:pt x="6" y="43"/>
                  </a:lnTo>
                  <a:lnTo>
                    <a:pt x="14" y="38"/>
                  </a:lnTo>
                  <a:lnTo>
                    <a:pt x="21" y="34"/>
                  </a:lnTo>
                  <a:lnTo>
                    <a:pt x="30" y="31"/>
                  </a:lnTo>
                  <a:lnTo>
                    <a:pt x="36" y="25"/>
                  </a:lnTo>
                  <a:lnTo>
                    <a:pt x="42" y="21"/>
                  </a:lnTo>
                  <a:lnTo>
                    <a:pt x="48" y="17"/>
                  </a:lnTo>
                  <a:lnTo>
                    <a:pt x="54" y="11"/>
                  </a:lnTo>
                  <a:lnTo>
                    <a:pt x="60" y="7"/>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6" name="Freeform 1859"/>
            <p:cNvSpPr>
              <a:spLocks/>
            </p:cNvSpPr>
            <p:nvPr/>
          </p:nvSpPr>
          <p:spPr bwMode="auto">
            <a:xfrm>
              <a:off x="931" y="2521"/>
              <a:ext cx="3" cy="3"/>
            </a:xfrm>
            <a:custGeom>
              <a:avLst/>
              <a:gdLst>
                <a:gd name="T0" fmla="*/ 0 w 11"/>
                <a:gd name="T1" fmla="*/ 0 h 8"/>
                <a:gd name="T2" fmla="*/ 0 w 11"/>
                <a:gd name="T3" fmla="*/ 0 h 8"/>
                <a:gd name="T4" fmla="*/ 0 w 11"/>
                <a:gd name="T5" fmla="*/ 0 h 8"/>
                <a:gd name="T6" fmla="*/ 0 w 11"/>
                <a:gd name="T7" fmla="*/ 0 h 8"/>
                <a:gd name="T8" fmla="*/ 0 w 11"/>
                <a:gd name="T9" fmla="*/ 0 h 8"/>
                <a:gd name="T10" fmla="*/ 0 w 11"/>
                <a:gd name="T11" fmla="*/ 0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9" y="8"/>
                  </a:moveTo>
                  <a:lnTo>
                    <a:pt x="11" y="5"/>
                  </a:lnTo>
                  <a:lnTo>
                    <a:pt x="9" y="1"/>
                  </a:lnTo>
                  <a:lnTo>
                    <a:pt x="5" y="0"/>
                  </a:lnTo>
                  <a:lnTo>
                    <a:pt x="0" y="1"/>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7" name="Freeform 1860"/>
            <p:cNvSpPr>
              <a:spLocks/>
            </p:cNvSpPr>
            <p:nvPr/>
          </p:nvSpPr>
          <p:spPr bwMode="auto">
            <a:xfrm>
              <a:off x="923" y="2551"/>
              <a:ext cx="3" cy="4"/>
            </a:xfrm>
            <a:custGeom>
              <a:avLst/>
              <a:gdLst>
                <a:gd name="T0" fmla="*/ 0 w 11"/>
                <a:gd name="T1" fmla="*/ 0 h 7"/>
                <a:gd name="T2" fmla="*/ 0 w 11"/>
                <a:gd name="T3" fmla="*/ 1 h 7"/>
                <a:gd name="T4" fmla="*/ 0 w 11"/>
                <a:gd name="T5" fmla="*/ 1 h 7"/>
                <a:gd name="T6" fmla="*/ 0 w 11"/>
                <a:gd name="T7" fmla="*/ 1 h 7"/>
                <a:gd name="T8" fmla="*/ 0 w 11"/>
                <a:gd name="T9" fmla="*/ 1 h 7"/>
                <a:gd name="T10" fmla="*/ 0 w 11"/>
                <a:gd name="T11" fmla="*/ 0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2" y="0"/>
                  </a:moveTo>
                  <a:lnTo>
                    <a:pt x="0" y="3"/>
                  </a:lnTo>
                  <a:lnTo>
                    <a:pt x="2" y="6"/>
                  </a:lnTo>
                  <a:lnTo>
                    <a:pt x="6" y="7"/>
                  </a:lnTo>
                  <a:lnTo>
                    <a:pt x="11" y="6"/>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8" name="Freeform 1861"/>
            <p:cNvSpPr>
              <a:spLocks/>
            </p:cNvSpPr>
            <p:nvPr/>
          </p:nvSpPr>
          <p:spPr bwMode="auto">
            <a:xfrm>
              <a:off x="923" y="2524"/>
              <a:ext cx="30" cy="30"/>
            </a:xfrm>
            <a:custGeom>
              <a:avLst/>
              <a:gdLst>
                <a:gd name="T0" fmla="*/ 0 w 88"/>
                <a:gd name="T1" fmla="*/ 0 h 59"/>
                <a:gd name="T2" fmla="*/ 0 w 88"/>
                <a:gd name="T3" fmla="*/ 1 h 59"/>
                <a:gd name="T4" fmla="*/ 0 w 88"/>
                <a:gd name="T5" fmla="*/ 1 h 59"/>
                <a:gd name="T6" fmla="*/ 0 w 88"/>
                <a:gd name="T7" fmla="*/ 1 h 59"/>
                <a:gd name="T8" fmla="*/ 0 w 88"/>
                <a:gd name="T9" fmla="*/ 1 h 59"/>
                <a:gd name="T10" fmla="*/ 0 w 88"/>
                <a:gd name="T11" fmla="*/ 1 h 59"/>
                <a:gd name="T12" fmla="*/ 0 w 88"/>
                <a:gd name="T13" fmla="*/ 1 h 59"/>
                <a:gd name="T14" fmla="*/ 0 w 88"/>
                <a:gd name="T15" fmla="*/ 1 h 59"/>
                <a:gd name="T16" fmla="*/ 0 w 88"/>
                <a:gd name="T17" fmla="*/ 1 h 59"/>
                <a:gd name="T18" fmla="*/ 0 w 88"/>
                <a:gd name="T19" fmla="*/ 1 h 59"/>
                <a:gd name="T20" fmla="*/ 0 w 88"/>
                <a:gd name="T21" fmla="*/ 1 h 59"/>
                <a:gd name="T22" fmla="*/ 0 w 88"/>
                <a:gd name="T23" fmla="*/ 1 h 59"/>
                <a:gd name="T24" fmla="*/ 0 w 88"/>
                <a:gd name="T25" fmla="*/ 1 h 59"/>
                <a:gd name="T26" fmla="*/ 0 w 88"/>
                <a:gd name="T27" fmla="*/ 1 h 59"/>
                <a:gd name="T28" fmla="*/ 0 w 88"/>
                <a:gd name="T29" fmla="*/ 1 h 59"/>
                <a:gd name="T30" fmla="*/ 0 w 88"/>
                <a:gd name="T31" fmla="*/ 1 h 59"/>
                <a:gd name="T32" fmla="*/ 0 w 88"/>
                <a:gd name="T33" fmla="*/ 1 h 59"/>
                <a:gd name="T34" fmla="*/ 0 w 88"/>
                <a:gd name="T35" fmla="*/ 1 h 59"/>
                <a:gd name="T36" fmla="*/ 0 w 88"/>
                <a:gd name="T37" fmla="*/ 0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59"/>
                <a:gd name="T59" fmla="*/ 88 w 88"/>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59">
                  <a:moveTo>
                    <a:pt x="79" y="0"/>
                  </a:moveTo>
                  <a:lnTo>
                    <a:pt x="72" y="5"/>
                  </a:lnTo>
                  <a:lnTo>
                    <a:pt x="63" y="12"/>
                  </a:lnTo>
                  <a:lnTo>
                    <a:pt x="52" y="18"/>
                  </a:lnTo>
                  <a:lnTo>
                    <a:pt x="43" y="25"/>
                  </a:lnTo>
                  <a:lnTo>
                    <a:pt x="33" y="31"/>
                  </a:lnTo>
                  <a:lnTo>
                    <a:pt x="22" y="39"/>
                  </a:lnTo>
                  <a:lnTo>
                    <a:pt x="10" y="45"/>
                  </a:lnTo>
                  <a:lnTo>
                    <a:pt x="0" y="53"/>
                  </a:lnTo>
                  <a:lnTo>
                    <a:pt x="9" y="59"/>
                  </a:lnTo>
                  <a:lnTo>
                    <a:pt x="19" y="52"/>
                  </a:lnTo>
                  <a:lnTo>
                    <a:pt x="31" y="45"/>
                  </a:lnTo>
                  <a:lnTo>
                    <a:pt x="42" y="38"/>
                  </a:lnTo>
                  <a:lnTo>
                    <a:pt x="52" y="31"/>
                  </a:lnTo>
                  <a:lnTo>
                    <a:pt x="61" y="25"/>
                  </a:lnTo>
                  <a:lnTo>
                    <a:pt x="72" y="18"/>
                  </a:lnTo>
                  <a:lnTo>
                    <a:pt x="81" y="12"/>
                  </a:lnTo>
                  <a:lnTo>
                    <a:pt x="88" y="6"/>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9" name="Freeform 1862"/>
            <p:cNvSpPr>
              <a:spLocks/>
            </p:cNvSpPr>
            <p:nvPr/>
          </p:nvSpPr>
          <p:spPr bwMode="auto">
            <a:xfrm>
              <a:off x="950" y="2524"/>
              <a:ext cx="3" cy="4"/>
            </a:xfrm>
            <a:custGeom>
              <a:avLst/>
              <a:gdLst>
                <a:gd name="T0" fmla="*/ 0 w 11"/>
                <a:gd name="T1" fmla="*/ 1 h 7"/>
                <a:gd name="T2" fmla="*/ 0 w 11"/>
                <a:gd name="T3" fmla="*/ 1 h 7"/>
                <a:gd name="T4" fmla="*/ 0 w 11"/>
                <a:gd name="T5" fmla="*/ 1 h 7"/>
                <a:gd name="T6" fmla="*/ 0 w 11"/>
                <a:gd name="T7" fmla="*/ 0 h 7"/>
                <a:gd name="T8" fmla="*/ 0 w 11"/>
                <a:gd name="T9" fmla="*/ 1 h 7"/>
                <a:gd name="T10" fmla="*/ 0 w 11"/>
                <a:gd name="T11" fmla="*/ 1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9" y="7"/>
                  </a:moveTo>
                  <a:lnTo>
                    <a:pt x="11" y="4"/>
                  </a:lnTo>
                  <a:lnTo>
                    <a:pt x="9" y="1"/>
                  </a:lnTo>
                  <a:lnTo>
                    <a:pt x="5" y="0"/>
                  </a:lnTo>
                  <a:lnTo>
                    <a:pt x="0" y="1"/>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0" name="Freeform 1863"/>
            <p:cNvSpPr>
              <a:spLocks/>
            </p:cNvSpPr>
            <p:nvPr/>
          </p:nvSpPr>
          <p:spPr bwMode="auto">
            <a:xfrm>
              <a:off x="964" y="2529"/>
              <a:ext cx="3" cy="4"/>
            </a:xfrm>
            <a:custGeom>
              <a:avLst/>
              <a:gdLst>
                <a:gd name="T0" fmla="*/ 0 w 10"/>
                <a:gd name="T1" fmla="*/ 1 h 7"/>
                <a:gd name="T2" fmla="*/ 0 w 10"/>
                <a:gd name="T3" fmla="*/ 1 h 7"/>
                <a:gd name="T4" fmla="*/ 0 w 10"/>
                <a:gd name="T5" fmla="*/ 1 h 7"/>
                <a:gd name="T6" fmla="*/ 0 w 10"/>
                <a:gd name="T7" fmla="*/ 0 h 7"/>
                <a:gd name="T8" fmla="*/ 0 w 10"/>
                <a:gd name="T9" fmla="*/ 1 h 7"/>
                <a:gd name="T10" fmla="*/ 0 w 10"/>
                <a:gd name="T11" fmla="*/ 1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9" y="7"/>
                  </a:moveTo>
                  <a:lnTo>
                    <a:pt x="10" y="4"/>
                  </a:lnTo>
                  <a:lnTo>
                    <a:pt x="9" y="1"/>
                  </a:lnTo>
                  <a:lnTo>
                    <a:pt x="4" y="0"/>
                  </a:lnTo>
                  <a:lnTo>
                    <a:pt x="0" y="1"/>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1" name="Freeform 1864"/>
            <p:cNvSpPr>
              <a:spLocks/>
            </p:cNvSpPr>
            <p:nvPr/>
          </p:nvSpPr>
          <p:spPr bwMode="auto">
            <a:xfrm>
              <a:off x="946" y="2529"/>
              <a:ext cx="21" cy="26"/>
            </a:xfrm>
            <a:custGeom>
              <a:avLst/>
              <a:gdLst>
                <a:gd name="T0" fmla="*/ 0 w 61"/>
                <a:gd name="T1" fmla="*/ 1 h 50"/>
                <a:gd name="T2" fmla="*/ 0 w 61"/>
                <a:gd name="T3" fmla="*/ 1 h 50"/>
                <a:gd name="T4" fmla="*/ 0 w 61"/>
                <a:gd name="T5" fmla="*/ 1 h 50"/>
                <a:gd name="T6" fmla="*/ 0 w 61"/>
                <a:gd name="T7" fmla="*/ 1 h 50"/>
                <a:gd name="T8" fmla="*/ 0 w 61"/>
                <a:gd name="T9" fmla="*/ 1 h 50"/>
                <a:gd name="T10" fmla="*/ 0 w 61"/>
                <a:gd name="T11" fmla="*/ 1 h 50"/>
                <a:gd name="T12" fmla="*/ 0 w 61"/>
                <a:gd name="T13" fmla="*/ 1 h 50"/>
                <a:gd name="T14" fmla="*/ 0 w 61"/>
                <a:gd name="T15" fmla="*/ 1 h 50"/>
                <a:gd name="T16" fmla="*/ 0 w 61"/>
                <a:gd name="T17" fmla="*/ 1 h 50"/>
                <a:gd name="T18" fmla="*/ 0 w 61"/>
                <a:gd name="T19" fmla="*/ 1 h 50"/>
                <a:gd name="T20" fmla="*/ 0 w 61"/>
                <a:gd name="T21" fmla="*/ 0 h 50"/>
                <a:gd name="T22" fmla="*/ 0 w 61"/>
                <a:gd name="T23" fmla="*/ 1 h 50"/>
                <a:gd name="T24" fmla="*/ 0 w 61"/>
                <a:gd name="T25" fmla="*/ 1 h 50"/>
                <a:gd name="T26" fmla="*/ 0 w 61"/>
                <a:gd name="T27" fmla="*/ 1 h 50"/>
                <a:gd name="T28" fmla="*/ 0 w 61"/>
                <a:gd name="T29" fmla="*/ 1 h 50"/>
                <a:gd name="T30" fmla="*/ 0 w 61"/>
                <a:gd name="T31" fmla="*/ 1 h 50"/>
                <a:gd name="T32" fmla="*/ 0 w 61"/>
                <a:gd name="T33" fmla="*/ 1 h 50"/>
                <a:gd name="T34" fmla="*/ 0 w 61"/>
                <a:gd name="T35" fmla="*/ 1 h 50"/>
                <a:gd name="T36" fmla="*/ 0 w 61"/>
                <a:gd name="T37" fmla="*/ 1 h 50"/>
                <a:gd name="T38" fmla="*/ 0 w 61"/>
                <a:gd name="T39" fmla="*/ 1 h 50"/>
                <a:gd name="T40" fmla="*/ 0 w 61"/>
                <a:gd name="T41" fmla="*/ 1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50"/>
                <a:gd name="T65" fmla="*/ 61 w 61"/>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50">
                  <a:moveTo>
                    <a:pt x="9" y="50"/>
                  </a:moveTo>
                  <a:lnTo>
                    <a:pt x="9" y="50"/>
                  </a:lnTo>
                  <a:lnTo>
                    <a:pt x="15" y="45"/>
                  </a:lnTo>
                  <a:lnTo>
                    <a:pt x="22" y="40"/>
                  </a:lnTo>
                  <a:lnTo>
                    <a:pt x="28" y="33"/>
                  </a:lnTo>
                  <a:lnTo>
                    <a:pt x="35" y="28"/>
                  </a:lnTo>
                  <a:lnTo>
                    <a:pt x="41" y="21"/>
                  </a:lnTo>
                  <a:lnTo>
                    <a:pt x="47" y="17"/>
                  </a:lnTo>
                  <a:lnTo>
                    <a:pt x="55" y="12"/>
                  </a:lnTo>
                  <a:lnTo>
                    <a:pt x="61" y="6"/>
                  </a:lnTo>
                  <a:lnTo>
                    <a:pt x="52" y="0"/>
                  </a:lnTo>
                  <a:lnTo>
                    <a:pt x="46" y="5"/>
                  </a:lnTo>
                  <a:lnTo>
                    <a:pt x="38" y="10"/>
                  </a:lnTo>
                  <a:lnTo>
                    <a:pt x="33" y="17"/>
                  </a:lnTo>
                  <a:lnTo>
                    <a:pt x="27" y="21"/>
                  </a:lnTo>
                  <a:lnTo>
                    <a:pt x="19" y="27"/>
                  </a:lnTo>
                  <a:lnTo>
                    <a:pt x="13" y="33"/>
                  </a:lnTo>
                  <a:lnTo>
                    <a:pt x="6" y="39"/>
                  </a:lnTo>
                  <a:lnTo>
                    <a:pt x="0" y="44"/>
                  </a:lnTo>
                  <a:lnTo>
                    <a:pt x="9"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2" name="Freeform 1865"/>
            <p:cNvSpPr>
              <a:spLocks/>
            </p:cNvSpPr>
            <p:nvPr/>
          </p:nvSpPr>
          <p:spPr bwMode="auto">
            <a:xfrm>
              <a:off x="936" y="2551"/>
              <a:ext cx="13" cy="13"/>
            </a:xfrm>
            <a:custGeom>
              <a:avLst/>
              <a:gdLst>
                <a:gd name="T0" fmla="*/ 0 w 39"/>
                <a:gd name="T1" fmla="*/ 1 h 25"/>
                <a:gd name="T2" fmla="*/ 0 w 39"/>
                <a:gd name="T3" fmla="*/ 1 h 25"/>
                <a:gd name="T4" fmla="*/ 0 w 39"/>
                <a:gd name="T5" fmla="*/ 1 h 25"/>
                <a:gd name="T6" fmla="*/ 0 w 39"/>
                <a:gd name="T7" fmla="*/ 1 h 25"/>
                <a:gd name="T8" fmla="*/ 0 w 39"/>
                <a:gd name="T9" fmla="*/ 1 h 25"/>
                <a:gd name="T10" fmla="*/ 0 w 39"/>
                <a:gd name="T11" fmla="*/ 0 h 25"/>
                <a:gd name="T12" fmla="*/ 0 w 39"/>
                <a:gd name="T13" fmla="*/ 1 h 25"/>
                <a:gd name="T14" fmla="*/ 0 w 39"/>
                <a:gd name="T15" fmla="*/ 1 h 25"/>
                <a:gd name="T16" fmla="*/ 0 w 39"/>
                <a:gd name="T17" fmla="*/ 1 h 25"/>
                <a:gd name="T18" fmla="*/ 0 w 39"/>
                <a:gd name="T19" fmla="*/ 1 h 25"/>
                <a:gd name="T20" fmla="*/ 0 w 39"/>
                <a:gd name="T21" fmla="*/ 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25"/>
                <a:gd name="T35" fmla="*/ 39 w 39"/>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25">
                  <a:moveTo>
                    <a:pt x="9" y="25"/>
                  </a:moveTo>
                  <a:lnTo>
                    <a:pt x="16" y="19"/>
                  </a:lnTo>
                  <a:lnTo>
                    <a:pt x="22" y="15"/>
                  </a:lnTo>
                  <a:lnTo>
                    <a:pt x="30" y="11"/>
                  </a:lnTo>
                  <a:lnTo>
                    <a:pt x="39" y="6"/>
                  </a:lnTo>
                  <a:lnTo>
                    <a:pt x="30" y="0"/>
                  </a:lnTo>
                  <a:lnTo>
                    <a:pt x="24" y="4"/>
                  </a:lnTo>
                  <a:lnTo>
                    <a:pt x="16" y="9"/>
                  </a:lnTo>
                  <a:lnTo>
                    <a:pt x="7" y="13"/>
                  </a:lnTo>
                  <a:lnTo>
                    <a:pt x="0" y="18"/>
                  </a:lnTo>
                  <a:lnTo>
                    <a:pt x="9"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 name="Freeform 1866"/>
            <p:cNvSpPr>
              <a:spLocks/>
            </p:cNvSpPr>
            <p:nvPr/>
          </p:nvSpPr>
          <p:spPr bwMode="auto">
            <a:xfrm>
              <a:off x="936" y="2561"/>
              <a:ext cx="3" cy="3"/>
            </a:xfrm>
            <a:custGeom>
              <a:avLst/>
              <a:gdLst>
                <a:gd name="T0" fmla="*/ 0 w 11"/>
                <a:gd name="T1" fmla="*/ 0 h 8"/>
                <a:gd name="T2" fmla="*/ 0 w 11"/>
                <a:gd name="T3" fmla="*/ 0 h 8"/>
                <a:gd name="T4" fmla="*/ 0 w 11"/>
                <a:gd name="T5" fmla="*/ 0 h 8"/>
                <a:gd name="T6" fmla="*/ 0 w 11"/>
                <a:gd name="T7" fmla="*/ 0 h 8"/>
                <a:gd name="T8" fmla="*/ 0 w 11"/>
                <a:gd name="T9" fmla="*/ 0 h 8"/>
                <a:gd name="T10" fmla="*/ 0 w 11"/>
                <a:gd name="T11" fmla="*/ 0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2" y="0"/>
                  </a:moveTo>
                  <a:lnTo>
                    <a:pt x="0" y="4"/>
                  </a:lnTo>
                  <a:lnTo>
                    <a:pt x="2" y="7"/>
                  </a:lnTo>
                  <a:lnTo>
                    <a:pt x="6" y="8"/>
                  </a:lnTo>
                  <a:lnTo>
                    <a:pt x="11" y="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4" name="Freeform 1867"/>
            <p:cNvSpPr>
              <a:spLocks/>
            </p:cNvSpPr>
            <p:nvPr/>
          </p:nvSpPr>
          <p:spPr bwMode="auto">
            <a:xfrm>
              <a:off x="974" y="2527"/>
              <a:ext cx="12" cy="30"/>
            </a:xfrm>
            <a:custGeom>
              <a:avLst/>
              <a:gdLst>
                <a:gd name="T0" fmla="*/ 0 w 36"/>
                <a:gd name="T1" fmla="*/ 0 h 61"/>
                <a:gd name="T2" fmla="*/ 0 w 36"/>
                <a:gd name="T3" fmla="*/ 0 h 61"/>
                <a:gd name="T4" fmla="*/ 0 w 36"/>
                <a:gd name="T5" fmla="*/ 0 h 61"/>
                <a:gd name="T6" fmla="*/ 0 w 36"/>
                <a:gd name="T7" fmla="*/ 0 h 61"/>
                <a:gd name="T8" fmla="*/ 0 w 36"/>
                <a:gd name="T9" fmla="*/ 0 h 61"/>
                <a:gd name="T10" fmla="*/ 0 w 36"/>
                <a:gd name="T11" fmla="*/ 0 h 61"/>
                <a:gd name="T12" fmla="*/ 0 w 36"/>
                <a:gd name="T13" fmla="*/ 0 h 61"/>
                <a:gd name="T14" fmla="*/ 0 w 36"/>
                <a:gd name="T15" fmla="*/ 0 h 61"/>
                <a:gd name="T16" fmla="*/ 0 w 36"/>
                <a:gd name="T17" fmla="*/ 0 h 61"/>
                <a:gd name="T18" fmla="*/ 0 w 36"/>
                <a:gd name="T19" fmla="*/ 0 h 61"/>
                <a:gd name="T20" fmla="*/ 0 w 36"/>
                <a:gd name="T21" fmla="*/ 0 h 61"/>
                <a:gd name="T22" fmla="*/ 0 w 36"/>
                <a:gd name="T23" fmla="*/ 0 h 61"/>
                <a:gd name="T24" fmla="*/ 0 w 36"/>
                <a:gd name="T25" fmla="*/ 0 h 61"/>
                <a:gd name="T26" fmla="*/ 0 w 36"/>
                <a:gd name="T27" fmla="*/ 0 h 61"/>
                <a:gd name="T28" fmla="*/ 0 w 36"/>
                <a:gd name="T29" fmla="*/ 0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61"/>
                <a:gd name="T47" fmla="*/ 36 w 36"/>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61">
                  <a:moveTo>
                    <a:pt x="0" y="0"/>
                  </a:moveTo>
                  <a:lnTo>
                    <a:pt x="0" y="0"/>
                  </a:lnTo>
                  <a:lnTo>
                    <a:pt x="3" y="2"/>
                  </a:lnTo>
                  <a:lnTo>
                    <a:pt x="8" y="2"/>
                  </a:lnTo>
                  <a:lnTo>
                    <a:pt x="11" y="3"/>
                  </a:lnTo>
                  <a:lnTo>
                    <a:pt x="14" y="5"/>
                  </a:lnTo>
                  <a:lnTo>
                    <a:pt x="21" y="11"/>
                  </a:lnTo>
                  <a:lnTo>
                    <a:pt x="29" y="18"/>
                  </a:lnTo>
                  <a:lnTo>
                    <a:pt x="33" y="25"/>
                  </a:lnTo>
                  <a:lnTo>
                    <a:pt x="35" y="33"/>
                  </a:lnTo>
                  <a:lnTo>
                    <a:pt x="36" y="39"/>
                  </a:lnTo>
                  <a:lnTo>
                    <a:pt x="35" y="47"/>
                  </a:lnTo>
                  <a:lnTo>
                    <a:pt x="32" y="54"/>
                  </a:lnTo>
                  <a:lnTo>
                    <a:pt x="27" y="6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45" name="Freeform 1868"/>
            <p:cNvSpPr>
              <a:spLocks/>
            </p:cNvSpPr>
            <p:nvPr/>
          </p:nvSpPr>
          <p:spPr bwMode="auto">
            <a:xfrm>
              <a:off x="902" y="2483"/>
              <a:ext cx="21" cy="24"/>
            </a:xfrm>
            <a:custGeom>
              <a:avLst/>
              <a:gdLst>
                <a:gd name="T0" fmla="*/ 0 w 64"/>
                <a:gd name="T1" fmla="*/ 0 h 48"/>
                <a:gd name="T2" fmla="*/ 0 w 64"/>
                <a:gd name="T3" fmla="*/ 0 h 48"/>
                <a:gd name="T4" fmla="*/ 0 w 64"/>
                <a:gd name="T5" fmla="*/ 1 h 48"/>
                <a:gd name="T6" fmla="*/ 0 w 64"/>
                <a:gd name="T7" fmla="*/ 1 h 48"/>
                <a:gd name="T8" fmla="*/ 0 w 64"/>
                <a:gd name="T9" fmla="*/ 1 h 48"/>
                <a:gd name="T10" fmla="*/ 0 w 64"/>
                <a:gd name="T11" fmla="*/ 1 h 48"/>
                <a:gd name="T12" fmla="*/ 0 w 64"/>
                <a:gd name="T13" fmla="*/ 1 h 48"/>
                <a:gd name="T14" fmla="*/ 0 w 64"/>
                <a:gd name="T15" fmla="*/ 1 h 48"/>
                <a:gd name="T16" fmla="*/ 0 w 64"/>
                <a:gd name="T17" fmla="*/ 1 h 48"/>
                <a:gd name="T18" fmla="*/ 0 w 64"/>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48"/>
                <a:gd name="T32" fmla="*/ 64 w 6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48">
                  <a:moveTo>
                    <a:pt x="0" y="0"/>
                  </a:moveTo>
                  <a:lnTo>
                    <a:pt x="0" y="0"/>
                  </a:lnTo>
                  <a:lnTo>
                    <a:pt x="0" y="5"/>
                  </a:lnTo>
                  <a:lnTo>
                    <a:pt x="1" y="11"/>
                  </a:lnTo>
                  <a:lnTo>
                    <a:pt x="4" y="17"/>
                  </a:lnTo>
                  <a:lnTo>
                    <a:pt x="11" y="22"/>
                  </a:lnTo>
                  <a:lnTo>
                    <a:pt x="19" y="29"/>
                  </a:lnTo>
                  <a:lnTo>
                    <a:pt x="31" y="35"/>
                  </a:lnTo>
                  <a:lnTo>
                    <a:pt x="46" y="42"/>
                  </a:lnTo>
                  <a:lnTo>
                    <a:pt x="64" y="48"/>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46" name="Freeform 1869"/>
            <p:cNvSpPr>
              <a:spLocks/>
            </p:cNvSpPr>
            <p:nvPr/>
          </p:nvSpPr>
          <p:spPr bwMode="auto">
            <a:xfrm>
              <a:off x="896" y="2483"/>
              <a:ext cx="3" cy="12"/>
            </a:xfrm>
            <a:custGeom>
              <a:avLst/>
              <a:gdLst>
                <a:gd name="T0" fmla="*/ 0 w 8"/>
                <a:gd name="T1" fmla="*/ 0 h 24"/>
                <a:gd name="T2" fmla="*/ 0 w 8"/>
                <a:gd name="T3" fmla="*/ 0 h 24"/>
                <a:gd name="T4" fmla="*/ 0 w 8"/>
                <a:gd name="T5" fmla="*/ 1 h 24"/>
                <a:gd name="T6" fmla="*/ 0 w 8"/>
                <a:gd name="T7" fmla="*/ 1 h 24"/>
                <a:gd name="T8" fmla="*/ 0 w 8"/>
                <a:gd name="T9" fmla="*/ 1 h 24"/>
                <a:gd name="T10" fmla="*/ 0 w 8"/>
                <a:gd name="T11" fmla="*/ 1 h 24"/>
                <a:gd name="T12" fmla="*/ 0 60000 65536"/>
                <a:gd name="T13" fmla="*/ 0 60000 65536"/>
                <a:gd name="T14" fmla="*/ 0 60000 65536"/>
                <a:gd name="T15" fmla="*/ 0 60000 65536"/>
                <a:gd name="T16" fmla="*/ 0 60000 65536"/>
                <a:gd name="T17" fmla="*/ 0 60000 65536"/>
                <a:gd name="T18" fmla="*/ 0 w 8"/>
                <a:gd name="T19" fmla="*/ 0 h 24"/>
                <a:gd name="T20" fmla="*/ 8 w 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8" h="24">
                  <a:moveTo>
                    <a:pt x="2" y="0"/>
                  </a:moveTo>
                  <a:lnTo>
                    <a:pt x="2" y="0"/>
                  </a:lnTo>
                  <a:lnTo>
                    <a:pt x="0" y="5"/>
                  </a:lnTo>
                  <a:lnTo>
                    <a:pt x="0" y="12"/>
                  </a:lnTo>
                  <a:lnTo>
                    <a:pt x="3" y="18"/>
                  </a:lnTo>
                  <a:lnTo>
                    <a:pt x="8" y="24"/>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47" name="Freeform 1870"/>
            <p:cNvSpPr>
              <a:spLocks/>
            </p:cNvSpPr>
            <p:nvPr/>
          </p:nvSpPr>
          <p:spPr bwMode="auto">
            <a:xfrm>
              <a:off x="964" y="2489"/>
              <a:ext cx="21" cy="20"/>
            </a:xfrm>
            <a:custGeom>
              <a:avLst/>
              <a:gdLst>
                <a:gd name="T0" fmla="*/ 0 w 63"/>
                <a:gd name="T1" fmla="*/ 0 h 41"/>
                <a:gd name="T2" fmla="*/ 0 w 63"/>
                <a:gd name="T3" fmla="*/ 0 h 41"/>
                <a:gd name="T4" fmla="*/ 0 w 63"/>
                <a:gd name="T5" fmla="*/ 0 h 41"/>
                <a:gd name="T6" fmla="*/ 0 w 63"/>
                <a:gd name="T7" fmla="*/ 0 h 41"/>
                <a:gd name="T8" fmla="*/ 0 w 63"/>
                <a:gd name="T9" fmla="*/ 0 h 41"/>
                <a:gd name="T10" fmla="*/ 0 w 63"/>
                <a:gd name="T11" fmla="*/ 0 h 41"/>
                <a:gd name="T12" fmla="*/ 0 w 63"/>
                <a:gd name="T13" fmla="*/ 0 h 41"/>
                <a:gd name="T14" fmla="*/ 0 w 63"/>
                <a:gd name="T15" fmla="*/ 0 h 41"/>
                <a:gd name="T16" fmla="*/ 0 w 63"/>
                <a:gd name="T17" fmla="*/ 0 h 41"/>
                <a:gd name="T18" fmla="*/ 0 w 63"/>
                <a:gd name="T19" fmla="*/ 0 h 41"/>
                <a:gd name="T20" fmla="*/ 0 w 63"/>
                <a:gd name="T21" fmla="*/ 0 h 41"/>
                <a:gd name="T22" fmla="*/ 0 w 63"/>
                <a:gd name="T23" fmla="*/ 0 h 41"/>
                <a:gd name="T24" fmla="*/ 0 w 63"/>
                <a:gd name="T25" fmla="*/ 0 h 41"/>
                <a:gd name="T26" fmla="*/ 0 w 63"/>
                <a:gd name="T27" fmla="*/ 0 h 41"/>
                <a:gd name="T28" fmla="*/ 0 w 63"/>
                <a:gd name="T29" fmla="*/ 0 h 41"/>
                <a:gd name="T30" fmla="*/ 0 w 63"/>
                <a:gd name="T31" fmla="*/ 0 h 41"/>
                <a:gd name="T32" fmla="*/ 0 w 63"/>
                <a:gd name="T33" fmla="*/ 0 h 41"/>
                <a:gd name="T34" fmla="*/ 0 w 63"/>
                <a:gd name="T35" fmla="*/ 0 h 41"/>
                <a:gd name="T36" fmla="*/ 0 w 63"/>
                <a:gd name="T37" fmla="*/ 0 h 41"/>
                <a:gd name="T38" fmla="*/ 0 w 63"/>
                <a:gd name="T39" fmla="*/ 0 h 41"/>
                <a:gd name="T40" fmla="*/ 0 w 63"/>
                <a:gd name="T41" fmla="*/ 0 h 41"/>
                <a:gd name="T42" fmla="*/ 0 w 63"/>
                <a:gd name="T43" fmla="*/ 0 h 41"/>
                <a:gd name="T44" fmla="*/ 0 w 63"/>
                <a:gd name="T45" fmla="*/ 0 h 41"/>
                <a:gd name="T46" fmla="*/ 0 w 63"/>
                <a:gd name="T47" fmla="*/ 0 h 41"/>
                <a:gd name="T48" fmla="*/ 0 w 63"/>
                <a:gd name="T49" fmla="*/ 0 h 41"/>
                <a:gd name="T50" fmla="*/ 0 w 63"/>
                <a:gd name="T51" fmla="*/ 0 h 41"/>
                <a:gd name="T52" fmla="*/ 0 w 63"/>
                <a:gd name="T53" fmla="*/ 0 h 41"/>
                <a:gd name="T54" fmla="*/ 0 w 63"/>
                <a:gd name="T55" fmla="*/ 0 h 41"/>
                <a:gd name="T56" fmla="*/ 0 w 63"/>
                <a:gd name="T57" fmla="*/ 0 h 41"/>
                <a:gd name="T58" fmla="*/ 0 w 63"/>
                <a:gd name="T59" fmla="*/ 0 h 41"/>
                <a:gd name="T60" fmla="*/ 0 w 63"/>
                <a:gd name="T61" fmla="*/ 0 h 41"/>
                <a:gd name="T62" fmla="*/ 0 w 63"/>
                <a:gd name="T63" fmla="*/ 0 h 41"/>
                <a:gd name="T64" fmla="*/ 0 w 63"/>
                <a:gd name="T65" fmla="*/ 0 h 41"/>
                <a:gd name="T66" fmla="*/ 0 w 63"/>
                <a:gd name="T67" fmla="*/ 0 h 41"/>
                <a:gd name="T68" fmla="*/ 0 w 63"/>
                <a:gd name="T69" fmla="*/ 0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41"/>
                <a:gd name="T107" fmla="*/ 63 w 63"/>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41">
                  <a:moveTo>
                    <a:pt x="0" y="13"/>
                  </a:moveTo>
                  <a:lnTo>
                    <a:pt x="0" y="13"/>
                  </a:lnTo>
                  <a:lnTo>
                    <a:pt x="1" y="8"/>
                  </a:lnTo>
                  <a:lnTo>
                    <a:pt x="4" y="4"/>
                  </a:lnTo>
                  <a:lnTo>
                    <a:pt x="9" y="1"/>
                  </a:lnTo>
                  <a:lnTo>
                    <a:pt x="15" y="0"/>
                  </a:lnTo>
                  <a:lnTo>
                    <a:pt x="22" y="0"/>
                  </a:lnTo>
                  <a:lnTo>
                    <a:pt x="31" y="0"/>
                  </a:lnTo>
                  <a:lnTo>
                    <a:pt x="37" y="2"/>
                  </a:lnTo>
                  <a:lnTo>
                    <a:pt x="45" y="5"/>
                  </a:lnTo>
                  <a:lnTo>
                    <a:pt x="51" y="9"/>
                  </a:lnTo>
                  <a:lnTo>
                    <a:pt x="55" y="14"/>
                  </a:lnTo>
                  <a:lnTo>
                    <a:pt x="60" y="18"/>
                  </a:lnTo>
                  <a:lnTo>
                    <a:pt x="63" y="23"/>
                  </a:lnTo>
                  <a:lnTo>
                    <a:pt x="63" y="31"/>
                  </a:lnTo>
                  <a:lnTo>
                    <a:pt x="58" y="36"/>
                  </a:lnTo>
                  <a:lnTo>
                    <a:pt x="51" y="41"/>
                  </a:lnTo>
                  <a:lnTo>
                    <a:pt x="40" y="41"/>
                  </a:lnTo>
                  <a:lnTo>
                    <a:pt x="28" y="37"/>
                  </a:lnTo>
                  <a:lnTo>
                    <a:pt x="18" y="34"/>
                  </a:lnTo>
                  <a:lnTo>
                    <a:pt x="10" y="29"/>
                  </a:lnTo>
                  <a:lnTo>
                    <a:pt x="4" y="22"/>
                  </a:lnTo>
                  <a:lnTo>
                    <a:pt x="3" y="17"/>
                  </a:lnTo>
                  <a:lnTo>
                    <a:pt x="4" y="11"/>
                  </a:lnTo>
                  <a:lnTo>
                    <a:pt x="9" y="7"/>
                  </a:lnTo>
                  <a:lnTo>
                    <a:pt x="15" y="4"/>
                  </a:lnTo>
                  <a:lnTo>
                    <a:pt x="25" y="3"/>
                  </a:lnTo>
                  <a:lnTo>
                    <a:pt x="34" y="5"/>
                  </a:lnTo>
                  <a:lnTo>
                    <a:pt x="42" y="9"/>
                  </a:lnTo>
                  <a:lnTo>
                    <a:pt x="48" y="15"/>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48" name="Freeform 1871"/>
            <p:cNvSpPr>
              <a:spLocks/>
            </p:cNvSpPr>
            <p:nvPr/>
          </p:nvSpPr>
          <p:spPr bwMode="auto">
            <a:xfrm>
              <a:off x="969" y="2495"/>
              <a:ext cx="13" cy="12"/>
            </a:xfrm>
            <a:custGeom>
              <a:avLst/>
              <a:gdLst>
                <a:gd name="T0" fmla="*/ 0 w 40"/>
                <a:gd name="T1" fmla="*/ 0 h 23"/>
                <a:gd name="T2" fmla="*/ 0 w 40"/>
                <a:gd name="T3" fmla="*/ 0 h 23"/>
                <a:gd name="T4" fmla="*/ 0 w 40"/>
                <a:gd name="T5" fmla="*/ 1 h 23"/>
                <a:gd name="T6" fmla="*/ 0 w 40"/>
                <a:gd name="T7" fmla="*/ 1 h 23"/>
                <a:gd name="T8" fmla="*/ 0 w 40"/>
                <a:gd name="T9" fmla="*/ 1 h 23"/>
                <a:gd name="T10" fmla="*/ 0 w 40"/>
                <a:gd name="T11" fmla="*/ 1 h 23"/>
                <a:gd name="T12" fmla="*/ 0 w 40"/>
                <a:gd name="T13" fmla="*/ 1 h 23"/>
                <a:gd name="T14" fmla="*/ 0 w 40"/>
                <a:gd name="T15" fmla="*/ 1 h 23"/>
                <a:gd name="T16" fmla="*/ 0 w 40"/>
                <a:gd name="T17" fmla="*/ 1 h 23"/>
                <a:gd name="T18" fmla="*/ 0 w 40"/>
                <a:gd name="T19" fmla="*/ 1 h 23"/>
                <a:gd name="T20" fmla="*/ 0 w 40"/>
                <a:gd name="T21" fmla="*/ 1 h 23"/>
                <a:gd name="T22" fmla="*/ 0 w 40"/>
                <a:gd name="T23" fmla="*/ 1 h 23"/>
                <a:gd name="T24" fmla="*/ 0 w 40"/>
                <a:gd name="T25" fmla="*/ 1 h 23"/>
                <a:gd name="T26" fmla="*/ 0 w 40"/>
                <a:gd name="T27" fmla="*/ 1 h 23"/>
                <a:gd name="T28" fmla="*/ 0 w 40"/>
                <a:gd name="T29" fmla="*/ 1 h 23"/>
                <a:gd name="T30" fmla="*/ 0 w 40"/>
                <a:gd name="T31" fmla="*/ 1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23"/>
                <a:gd name="T50" fmla="*/ 40 w 40"/>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23">
                  <a:moveTo>
                    <a:pt x="25" y="0"/>
                  </a:moveTo>
                  <a:lnTo>
                    <a:pt x="25" y="0"/>
                  </a:lnTo>
                  <a:lnTo>
                    <a:pt x="30" y="3"/>
                  </a:lnTo>
                  <a:lnTo>
                    <a:pt x="34" y="6"/>
                  </a:lnTo>
                  <a:lnTo>
                    <a:pt x="37" y="10"/>
                  </a:lnTo>
                  <a:lnTo>
                    <a:pt x="40" y="14"/>
                  </a:lnTo>
                  <a:lnTo>
                    <a:pt x="40" y="18"/>
                  </a:lnTo>
                  <a:lnTo>
                    <a:pt x="36" y="21"/>
                  </a:lnTo>
                  <a:lnTo>
                    <a:pt x="31" y="23"/>
                  </a:lnTo>
                  <a:lnTo>
                    <a:pt x="25" y="23"/>
                  </a:lnTo>
                  <a:lnTo>
                    <a:pt x="18" y="21"/>
                  </a:lnTo>
                  <a:lnTo>
                    <a:pt x="10" y="19"/>
                  </a:lnTo>
                  <a:lnTo>
                    <a:pt x="4" y="16"/>
                  </a:lnTo>
                  <a:lnTo>
                    <a:pt x="0" y="11"/>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49" name="Freeform 1872"/>
            <p:cNvSpPr>
              <a:spLocks/>
            </p:cNvSpPr>
            <p:nvPr/>
          </p:nvSpPr>
          <p:spPr bwMode="auto">
            <a:xfrm>
              <a:off x="970" y="2496"/>
              <a:ext cx="7" cy="6"/>
            </a:xfrm>
            <a:custGeom>
              <a:avLst/>
              <a:gdLst>
                <a:gd name="T0" fmla="*/ 0 w 20"/>
                <a:gd name="T1" fmla="*/ 1 h 12"/>
                <a:gd name="T2" fmla="*/ 0 w 20"/>
                <a:gd name="T3" fmla="*/ 1 h 12"/>
                <a:gd name="T4" fmla="*/ 0 w 20"/>
                <a:gd name="T5" fmla="*/ 1 h 12"/>
                <a:gd name="T6" fmla="*/ 0 w 20"/>
                <a:gd name="T7" fmla="*/ 1 h 12"/>
                <a:gd name="T8" fmla="*/ 0 w 20"/>
                <a:gd name="T9" fmla="*/ 1 h 12"/>
                <a:gd name="T10" fmla="*/ 0 w 20"/>
                <a:gd name="T11" fmla="*/ 1 h 12"/>
                <a:gd name="T12" fmla="*/ 0 w 20"/>
                <a:gd name="T13" fmla="*/ 1 h 12"/>
                <a:gd name="T14" fmla="*/ 0 w 20"/>
                <a:gd name="T15" fmla="*/ 0 h 12"/>
                <a:gd name="T16" fmla="*/ 0 w 20"/>
                <a:gd name="T17" fmla="*/ 0 h 12"/>
                <a:gd name="T18" fmla="*/ 0 w 20"/>
                <a:gd name="T19" fmla="*/ 0 h 12"/>
                <a:gd name="T20" fmla="*/ 0 w 20"/>
                <a:gd name="T21" fmla="*/ 0 h 12"/>
                <a:gd name="T22" fmla="*/ 0 w 20"/>
                <a:gd name="T23" fmla="*/ 0 h 12"/>
                <a:gd name="T24" fmla="*/ 0 w 20"/>
                <a:gd name="T25" fmla="*/ 1 h 12"/>
                <a:gd name="T26" fmla="*/ 0 w 20"/>
                <a:gd name="T27" fmla="*/ 1 h 12"/>
                <a:gd name="T28" fmla="*/ 0 w 20"/>
                <a:gd name="T29" fmla="*/ 1 h 12"/>
                <a:gd name="T30" fmla="*/ 0 w 20"/>
                <a:gd name="T31" fmla="*/ 1 h 12"/>
                <a:gd name="T32" fmla="*/ 0 w 20"/>
                <a:gd name="T33" fmla="*/ 1 h 12"/>
                <a:gd name="T34" fmla="*/ 0 w 20"/>
                <a:gd name="T35" fmla="*/ 1 h 12"/>
                <a:gd name="T36" fmla="*/ 0 w 20"/>
                <a:gd name="T37" fmla="*/ 1 h 12"/>
                <a:gd name="T38" fmla="*/ 0 w 20"/>
                <a:gd name="T39" fmla="*/ 1 h 12"/>
                <a:gd name="T40" fmla="*/ 0 w 20"/>
                <a:gd name="T41" fmla="*/ 1 h 12"/>
                <a:gd name="T42" fmla="*/ 0 w 20"/>
                <a:gd name="T43" fmla="*/ 1 h 12"/>
                <a:gd name="T44" fmla="*/ 0 w 20"/>
                <a:gd name="T45" fmla="*/ 1 h 12"/>
                <a:gd name="T46" fmla="*/ 0 w 20"/>
                <a:gd name="T47" fmla="*/ 1 h 12"/>
                <a:gd name="T48" fmla="*/ 0 w 20"/>
                <a:gd name="T49" fmla="*/ 1 h 12"/>
                <a:gd name="T50" fmla="*/ 0 w 20"/>
                <a:gd name="T51" fmla="*/ 1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
                <a:gd name="T79" fmla="*/ 0 h 12"/>
                <a:gd name="T80" fmla="*/ 20 w 20"/>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 h="12">
                  <a:moveTo>
                    <a:pt x="5" y="7"/>
                  </a:moveTo>
                  <a:lnTo>
                    <a:pt x="5" y="7"/>
                  </a:lnTo>
                  <a:lnTo>
                    <a:pt x="3" y="6"/>
                  </a:lnTo>
                  <a:lnTo>
                    <a:pt x="0" y="4"/>
                  </a:lnTo>
                  <a:lnTo>
                    <a:pt x="0" y="3"/>
                  </a:lnTo>
                  <a:lnTo>
                    <a:pt x="0" y="1"/>
                  </a:lnTo>
                  <a:lnTo>
                    <a:pt x="0" y="0"/>
                  </a:lnTo>
                  <a:lnTo>
                    <a:pt x="2" y="0"/>
                  </a:lnTo>
                  <a:lnTo>
                    <a:pt x="3" y="0"/>
                  </a:lnTo>
                  <a:lnTo>
                    <a:pt x="9" y="1"/>
                  </a:lnTo>
                  <a:lnTo>
                    <a:pt x="15" y="3"/>
                  </a:lnTo>
                  <a:lnTo>
                    <a:pt x="18" y="6"/>
                  </a:lnTo>
                  <a:lnTo>
                    <a:pt x="20" y="9"/>
                  </a:lnTo>
                  <a:lnTo>
                    <a:pt x="18" y="12"/>
                  </a:lnTo>
                  <a:lnTo>
                    <a:pt x="14" y="12"/>
                  </a:lnTo>
                  <a:lnTo>
                    <a:pt x="9" y="9"/>
                  </a:lnTo>
                  <a:lnTo>
                    <a:pt x="5" y="7"/>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50" name="Freeform 1873"/>
            <p:cNvSpPr>
              <a:spLocks/>
            </p:cNvSpPr>
            <p:nvPr/>
          </p:nvSpPr>
          <p:spPr bwMode="auto">
            <a:xfrm>
              <a:off x="1013" y="2560"/>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1"/>
                  </a:lnTo>
                  <a:lnTo>
                    <a:pt x="6" y="0"/>
                  </a:lnTo>
                  <a:lnTo>
                    <a:pt x="1" y="1"/>
                  </a:lnTo>
                  <a:lnTo>
                    <a:pt x="0" y="5"/>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1" name="Freeform 1874"/>
            <p:cNvSpPr>
              <a:spLocks/>
            </p:cNvSpPr>
            <p:nvPr/>
          </p:nvSpPr>
          <p:spPr bwMode="auto">
            <a:xfrm>
              <a:off x="1011" y="2562"/>
              <a:ext cx="6" cy="7"/>
            </a:xfrm>
            <a:custGeom>
              <a:avLst/>
              <a:gdLst>
                <a:gd name="T0" fmla="*/ 0 w 18"/>
                <a:gd name="T1" fmla="*/ 1 h 14"/>
                <a:gd name="T2" fmla="*/ 0 w 18"/>
                <a:gd name="T3" fmla="*/ 1 h 14"/>
                <a:gd name="T4" fmla="*/ 0 w 18"/>
                <a:gd name="T5" fmla="*/ 1 h 14"/>
                <a:gd name="T6" fmla="*/ 0 w 18"/>
                <a:gd name="T7" fmla="*/ 1 h 14"/>
                <a:gd name="T8" fmla="*/ 0 w 18"/>
                <a:gd name="T9" fmla="*/ 1 h 14"/>
                <a:gd name="T10" fmla="*/ 0 w 18"/>
                <a:gd name="T11" fmla="*/ 0 h 14"/>
                <a:gd name="T12" fmla="*/ 0 w 18"/>
                <a:gd name="T13" fmla="*/ 0 h 14"/>
                <a:gd name="T14" fmla="*/ 0 w 18"/>
                <a:gd name="T15" fmla="*/ 1 h 14"/>
                <a:gd name="T16" fmla="*/ 0 w 18"/>
                <a:gd name="T17" fmla="*/ 1 h 14"/>
                <a:gd name="T18" fmla="*/ 0 w 18"/>
                <a:gd name="T19" fmla="*/ 1 h 14"/>
                <a:gd name="T20" fmla="*/ 0 w 18"/>
                <a:gd name="T21" fmla="*/ 1 h 14"/>
                <a:gd name="T22" fmla="*/ 0 w 18"/>
                <a:gd name="T23" fmla="*/ 1 h 14"/>
                <a:gd name="T24" fmla="*/ 0 w 18"/>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4"/>
                <a:gd name="T41" fmla="*/ 18 w 18"/>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4">
                  <a:moveTo>
                    <a:pt x="12" y="14"/>
                  </a:moveTo>
                  <a:lnTo>
                    <a:pt x="12" y="12"/>
                  </a:lnTo>
                  <a:lnTo>
                    <a:pt x="13" y="10"/>
                  </a:lnTo>
                  <a:lnTo>
                    <a:pt x="15" y="8"/>
                  </a:lnTo>
                  <a:lnTo>
                    <a:pt x="18" y="4"/>
                  </a:lnTo>
                  <a:lnTo>
                    <a:pt x="18" y="0"/>
                  </a:lnTo>
                  <a:lnTo>
                    <a:pt x="6" y="0"/>
                  </a:lnTo>
                  <a:lnTo>
                    <a:pt x="6" y="2"/>
                  </a:lnTo>
                  <a:lnTo>
                    <a:pt x="3" y="4"/>
                  </a:lnTo>
                  <a:lnTo>
                    <a:pt x="1" y="8"/>
                  </a:lnTo>
                  <a:lnTo>
                    <a:pt x="0" y="10"/>
                  </a:lnTo>
                  <a:lnTo>
                    <a:pt x="0" y="9"/>
                  </a:lnTo>
                  <a:lnTo>
                    <a:pt x="1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2" name="Freeform 1875"/>
            <p:cNvSpPr>
              <a:spLocks/>
            </p:cNvSpPr>
            <p:nvPr/>
          </p:nvSpPr>
          <p:spPr bwMode="auto">
            <a:xfrm>
              <a:off x="1001" y="2567"/>
              <a:ext cx="14" cy="27"/>
            </a:xfrm>
            <a:custGeom>
              <a:avLst/>
              <a:gdLst>
                <a:gd name="T0" fmla="*/ 0 w 42"/>
                <a:gd name="T1" fmla="*/ 1 h 53"/>
                <a:gd name="T2" fmla="*/ 0 w 42"/>
                <a:gd name="T3" fmla="*/ 1 h 53"/>
                <a:gd name="T4" fmla="*/ 0 w 42"/>
                <a:gd name="T5" fmla="*/ 1 h 53"/>
                <a:gd name="T6" fmla="*/ 0 w 42"/>
                <a:gd name="T7" fmla="*/ 1 h 53"/>
                <a:gd name="T8" fmla="*/ 0 w 42"/>
                <a:gd name="T9" fmla="*/ 1 h 53"/>
                <a:gd name="T10" fmla="*/ 0 w 42"/>
                <a:gd name="T11" fmla="*/ 1 h 53"/>
                <a:gd name="T12" fmla="*/ 0 w 42"/>
                <a:gd name="T13" fmla="*/ 1 h 53"/>
                <a:gd name="T14" fmla="*/ 0 w 42"/>
                <a:gd name="T15" fmla="*/ 1 h 53"/>
                <a:gd name="T16" fmla="*/ 0 w 42"/>
                <a:gd name="T17" fmla="*/ 1 h 53"/>
                <a:gd name="T18" fmla="*/ 0 w 42"/>
                <a:gd name="T19" fmla="*/ 0 h 53"/>
                <a:gd name="T20" fmla="*/ 0 w 42"/>
                <a:gd name="T21" fmla="*/ 1 h 53"/>
                <a:gd name="T22" fmla="*/ 0 w 42"/>
                <a:gd name="T23" fmla="*/ 1 h 53"/>
                <a:gd name="T24" fmla="*/ 0 w 42"/>
                <a:gd name="T25" fmla="*/ 1 h 53"/>
                <a:gd name="T26" fmla="*/ 0 w 42"/>
                <a:gd name="T27" fmla="*/ 1 h 53"/>
                <a:gd name="T28" fmla="*/ 0 w 42"/>
                <a:gd name="T29" fmla="*/ 1 h 53"/>
                <a:gd name="T30" fmla="*/ 0 w 42"/>
                <a:gd name="T31" fmla="*/ 1 h 53"/>
                <a:gd name="T32" fmla="*/ 0 w 42"/>
                <a:gd name="T33" fmla="*/ 1 h 53"/>
                <a:gd name="T34" fmla="*/ 0 w 42"/>
                <a:gd name="T35" fmla="*/ 1 h 53"/>
                <a:gd name="T36" fmla="*/ 0 w 42"/>
                <a:gd name="T37" fmla="*/ 1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53"/>
                <a:gd name="T59" fmla="*/ 42 w 42"/>
                <a:gd name="T60" fmla="*/ 53 h 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53">
                  <a:moveTo>
                    <a:pt x="6" y="53"/>
                  </a:moveTo>
                  <a:lnTo>
                    <a:pt x="15" y="49"/>
                  </a:lnTo>
                  <a:lnTo>
                    <a:pt x="21" y="42"/>
                  </a:lnTo>
                  <a:lnTo>
                    <a:pt x="26" y="36"/>
                  </a:lnTo>
                  <a:lnTo>
                    <a:pt x="28" y="28"/>
                  </a:lnTo>
                  <a:lnTo>
                    <a:pt x="31" y="23"/>
                  </a:lnTo>
                  <a:lnTo>
                    <a:pt x="34" y="16"/>
                  </a:lnTo>
                  <a:lnTo>
                    <a:pt x="37" y="11"/>
                  </a:lnTo>
                  <a:lnTo>
                    <a:pt x="42" y="5"/>
                  </a:lnTo>
                  <a:lnTo>
                    <a:pt x="30" y="0"/>
                  </a:lnTo>
                  <a:lnTo>
                    <a:pt x="26" y="7"/>
                  </a:lnTo>
                  <a:lnTo>
                    <a:pt x="23" y="14"/>
                  </a:lnTo>
                  <a:lnTo>
                    <a:pt x="20" y="21"/>
                  </a:lnTo>
                  <a:lnTo>
                    <a:pt x="17" y="26"/>
                  </a:lnTo>
                  <a:lnTo>
                    <a:pt x="14" y="32"/>
                  </a:lnTo>
                  <a:lnTo>
                    <a:pt x="9" y="38"/>
                  </a:lnTo>
                  <a:lnTo>
                    <a:pt x="6" y="42"/>
                  </a:lnTo>
                  <a:lnTo>
                    <a:pt x="0" y="47"/>
                  </a:lnTo>
                  <a:lnTo>
                    <a:pt x="6"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3" name="Freeform 1876"/>
            <p:cNvSpPr>
              <a:spLocks/>
            </p:cNvSpPr>
            <p:nvPr/>
          </p:nvSpPr>
          <p:spPr bwMode="auto">
            <a:xfrm>
              <a:off x="1000" y="2590"/>
              <a:ext cx="3" cy="4"/>
            </a:xfrm>
            <a:custGeom>
              <a:avLst/>
              <a:gdLst>
                <a:gd name="T0" fmla="*/ 0 w 9"/>
                <a:gd name="T1" fmla="*/ 0 h 6"/>
                <a:gd name="T2" fmla="*/ 0 w 9"/>
                <a:gd name="T3" fmla="*/ 1 h 6"/>
                <a:gd name="T4" fmla="*/ 0 w 9"/>
                <a:gd name="T5" fmla="*/ 1 h 6"/>
                <a:gd name="T6" fmla="*/ 0 w 9"/>
                <a:gd name="T7" fmla="*/ 1 h 6"/>
                <a:gd name="T8" fmla="*/ 0 w 9"/>
                <a:gd name="T9" fmla="*/ 1 h 6"/>
                <a:gd name="T10" fmla="*/ 0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3" y="0"/>
                  </a:moveTo>
                  <a:lnTo>
                    <a:pt x="0" y="2"/>
                  </a:lnTo>
                  <a:lnTo>
                    <a:pt x="2" y="4"/>
                  </a:lnTo>
                  <a:lnTo>
                    <a:pt x="5" y="6"/>
                  </a:lnTo>
                  <a:lnTo>
                    <a:pt x="9" y="6"/>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4" name="Freeform 1877"/>
            <p:cNvSpPr>
              <a:spLocks/>
            </p:cNvSpPr>
            <p:nvPr/>
          </p:nvSpPr>
          <p:spPr bwMode="auto">
            <a:xfrm>
              <a:off x="1062" y="2506"/>
              <a:ext cx="4" cy="2"/>
            </a:xfrm>
            <a:custGeom>
              <a:avLst/>
              <a:gdLst>
                <a:gd name="T0" fmla="*/ 0 w 12"/>
                <a:gd name="T1" fmla="*/ 1 h 4"/>
                <a:gd name="T2" fmla="*/ 0 w 12"/>
                <a:gd name="T3" fmla="*/ 1 h 4"/>
                <a:gd name="T4" fmla="*/ 0 w 12"/>
                <a:gd name="T5" fmla="*/ 0 h 4"/>
                <a:gd name="T6" fmla="*/ 0 w 12"/>
                <a:gd name="T7" fmla="*/ 1 h 4"/>
                <a:gd name="T8" fmla="*/ 0 w 12"/>
                <a:gd name="T9" fmla="*/ 1 h 4"/>
                <a:gd name="T10" fmla="*/ 0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0" y="1"/>
                  </a:lnTo>
                  <a:lnTo>
                    <a:pt x="6" y="0"/>
                  </a:lnTo>
                  <a:lnTo>
                    <a:pt x="1" y="1"/>
                  </a:lnTo>
                  <a:lnTo>
                    <a:pt x="0" y="4"/>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5" name="Freeform 1878"/>
            <p:cNvSpPr>
              <a:spLocks/>
            </p:cNvSpPr>
            <p:nvPr/>
          </p:nvSpPr>
          <p:spPr bwMode="auto">
            <a:xfrm>
              <a:off x="1061" y="2508"/>
              <a:ext cx="6" cy="26"/>
            </a:xfrm>
            <a:custGeom>
              <a:avLst/>
              <a:gdLst>
                <a:gd name="T0" fmla="*/ 0 w 16"/>
                <a:gd name="T1" fmla="*/ 1 h 51"/>
                <a:gd name="T2" fmla="*/ 0 w 16"/>
                <a:gd name="T3" fmla="*/ 1 h 51"/>
                <a:gd name="T4" fmla="*/ 0 w 16"/>
                <a:gd name="T5" fmla="*/ 1 h 51"/>
                <a:gd name="T6" fmla="*/ 0 w 16"/>
                <a:gd name="T7" fmla="*/ 1 h 51"/>
                <a:gd name="T8" fmla="*/ 0 w 16"/>
                <a:gd name="T9" fmla="*/ 1 h 51"/>
                <a:gd name="T10" fmla="*/ 0 w 16"/>
                <a:gd name="T11" fmla="*/ 1 h 51"/>
                <a:gd name="T12" fmla="*/ 0 w 16"/>
                <a:gd name="T13" fmla="*/ 1 h 51"/>
                <a:gd name="T14" fmla="*/ 0 w 16"/>
                <a:gd name="T15" fmla="*/ 1 h 51"/>
                <a:gd name="T16" fmla="*/ 0 w 16"/>
                <a:gd name="T17" fmla="*/ 1 h 51"/>
                <a:gd name="T18" fmla="*/ 0 w 16"/>
                <a:gd name="T19" fmla="*/ 0 h 51"/>
                <a:gd name="T20" fmla="*/ 0 w 16"/>
                <a:gd name="T21" fmla="*/ 0 h 51"/>
                <a:gd name="T22" fmla="*/ 0 w 16"/>
                <a:gd name="T23" fmla="*/ 1 h 51"/>
                <a:gd name="T24" fmla="*/ 0 w 16"/>
                <a:gd name="T25" fmla="*/ 1 h 51"/>
                <a:gd name="T26" fmla="*/ 0 w 16"/>
                <a:gd name="T27" fmla="*/ 1 h 51"/>
                <a:gd name="T28" fmla="*/ 0 w 16"/>
                <a:gd name="T29" fmla="*/ 1 h 51"/>
                <a:gd name="T30" fmla="*/ 0 w 16"/>
                <a:gd name="T31" fmla="*/ 1 h 51"/>
                <a:gd name="T32" fmla="*/ 0 w 16"/>
                <a:gd name="T33" fmla="*/ 1 h 51"/>
                <a:gd name="T34" fmla="*/ 0 w 16"/>
                <a:gd name="T35" fmla="*/ 1 h 51"/>
                <a:gd name="T36" fmla="*/ 0 w 16"/>
                <a:gd name="T37" fmla="*/ 1 h 51"/>
                <a:gd name="T38" fmla="*/ 0 w 16"/>
                <a:gd name="T39" fmla="*/ 1 h 51"/>
                <a:gd name="T40" fmla="*/ 0 w 16"/>
                <a:gd name="T41" fmla="*/ 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51"/>
                <a:gd name="T65" fmla="*/ 16 w 16"/>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51">
                  <a:moveTo>
                    <a:pt x="9" y="51"/>
                  </a:moveTo>
                  <a:lnTo>
                    <a:pt x="9" y="51"/>
                  </a:lnTo>
                  <a:lnTo>
                    <a:pt x="13" y="45"/>
                  </a:lnTo>
                  <a:lnTo>
                    <a:pt x="16" y="39"/>
                  </a:lnTo>
                  <a:lnTo>
                    <a:pt x="16" y="32"/>
                  </a:lnTo>
                  <a:lnTo>
                    <a:pt x="16" y="25"/>
                  </a:lnTo>
                  <a:lnTo>
                    <a:pt x="16" y="19"/>
                  </a:lnTo>
                  <a:lnTo>
                    <a:pt x="15" y="13"/>
                  </a:lnTo>
                  <a:lnTo>
                    <a:pt x="15" y="7"/>
                  </a:lnTo>
                  <a:lnTo>
                    <a:pt x="15" y="0"/>
                  </a:lnTo>
                  <a:lnTo>
                    <a:pt x="3" y="0"/>
                  </a:lnTo>
                  <a:lnTo>
                    <a:pt x="3" y="7"/>
                  </a:lnTo>
                  <a:lnTo>
                    <a:pt x="3" y="13"/>
                  </a:lnTo>
                  <a:lnTo>
                    <a:pt x="4" y="19"/>
                  </a:lnTo>
                  <a:lnTo>
                    <a:pt x="4" y="25"/>
                  </a:lnTo>
                  <a:lnTo>
                    <a:pt x="4" y="32"/>
                  </a:lnTo>
                  <a:lnTo>
                    <a:pt x="4" y="37"/>
                  </a:lnTo>
                  <a:lnTo>
                    <a:pt x="2" y="43"/>
                  </a:lnTo>
                  <a:lnTo>
                    <a:pt x="0" y="47"/>
                  </a:lnTo>
                  <a:lnTo>
                    <a:pt x="9"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6" name="Freeform 1879"/>
            <p:cNvSpPr>
              <a:spLocks/>
            </p:cNvSpPr>
            <p:nvPr/>
          </p:nvSpPr>
          <p:spPr bwMode="auto">
            <a:xfrm>
              <a:off x="1047" y="2531"/>
              <a:ext cx="17" cy="23"/>
            </a:xfrm>
            <a:custGeom>
              <a:avLst/>
              <a:gdLst>
                <a:gd name="T0" fmla="*/ 0 w 52"/>
                <a:gd name="T1" fmla="*/ 1 h 44"/>
                <a:gd name="T2" fmla="*/ 0 w 52"/>
                <a:gd name="T3" fmla="*/ 1 h 44"/>
                <a:gd name="T4" fmla="*/ 0 w 52"/>
                <a:gd name="T5" fmla="*/ 1 h 44"/>
                <a:gd name="T6" fmla="*/ 0 w 52"/>
                <a:gd name="T7" fmla="*/ 1 h 44"/>
                <a:gd name="T8" fmla="*/ 0 w 52"/>
                <a:gd name="T9" fmla="*/ 1 h 44"/>
                <a:gd name="T10" fmla="*/ 0 w 52"/>
                <a:gd name="T11" fmla="*/ 1 h 44"/>
                <a:gd name="T12" fmla="*/ 0 w 52"/>
                <a:gd name="T13" fmla="*/ 1 h 44"/>
                <a:gd name="T14" fmla="*/ 0 w 52"/>
                <a:gd name="T15" fmla="*/ 1 h 44"/>
                <a:gd name="T16" fmla="*/ 0 w 52"/>
                <a:gd name="T17" fmla="*/ 1 h 44"/>
                <a:gd name="T18" fmla="*/ 0 w 52"/>
                <a:gd name="T19" fmla="*/ 0 h 44"/>
                <a:gd name="T20" fmla="*/ 0 w 52"/>
                <a:gd name="T21" fmla="*/ 1 h 44"/>
                <a:gd name="T22" fmla="*/ 0 w 52"/>
                <a:gd name="T23" fmla="*/ 1 h 44"/>
                <a:gd name="T24" fmla="*/ 0 w 52"/>
                <a:gd name="T25" fmla="*/ 1 h 44"/>
                <a:gd name="T26" fmla="*/ 0 w 52"/>
                <a:gd name="T27" fmla="*/ 1 h 44"/>
                <a:gd name="T28" fmla="*/ 0 w 52"/>
                <a:gd name="T29" fmla="*/ 1 h 44"/>
                <a:gd name="T30" fmla="*/ 0 w 52"/>
                <a:gd name="T31" fmla="*/ 1 h 44"/>
                <a:gd name="T32" fmla="*/ 0 w 52"/>
                <a:gd name="T33" fmla="*/ 1 h 44"/>
                <a:gd name="T34" fmla="*/ 0 w 52"/>
                <a:gd name="T35" fmla="*/ 1 h 44"/>
                <a:gd name="T36" fmla="*/ 0 w 52"/>
                <a:gd name="T37" fmla="*/ 1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44"/>
                <a:gd name="T59" fmla="*/ 52 w 52"/>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44">
                  <a:moveTo>
                    <a:pt x="9" y="44"/>
                  </a:moveTo>
                  <a:lnTo>
                    <a:pt x="15" y="40"/>
                  </a:lnTo>
                  <a:lnTo>
                    <a:pt x="21" y="36"/>
                  </a:lnTo>
                  <a:lnTo>
                    <a:pt x="27" y="31"/>
                  </a:lnTo>
                  <a:lnTo>
                    <a:pt x="33" y="25"/>
                  </a:lnTo>
                  <a:lnTo>
                    <a:pt x="37" y="20"/>
                  </a:lnTo>
                  <a:lnTo>
                    <a:pt x="42" y="15"/>
                  </a:lnTo>
                  <a:lnTo>
                    <a:pt x="47" y="10"/>
                  </a:lnTo>
                  <a:lnTo>
                    <a:pt x="52" y="4"/>
                  </a:lnTo>
                  <a:lnTo>
                    <a:pt x="43" y="0"/>
                  </a:lnTo>
                  <a:lnTo>
                    <a:pt x="39" y="5"/>
                  </a:lnTo>
                  <a:lnTo>
                    <a:pt x="33" y="11"/>
                  </a:lnTo>
                  <a:lnTo>
                    <a:pt x="28" y="16"/>
                  </a:lnTo>
                  <a:lnTo>
                    <a:pt x="24" y="20"/>
                  </a:lnTo>
                  <a:lnTo>
                    <a:pt x="18" y="25"/>
                  </a:lnTo>
                  <a:lnTo>
                    <a:pt x="12" y="29"/>
                  </a:lnTo>
                  <a:lnTo>
                    <a:pt x="6" y="33"/>
                  </a:lnTo>
                  <a:lnTo>
                    <a:pt x="0" y="38"/>
                  </a:lnTo>
                  <a:lnTo>
                    <a:pt x="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7" name="Freeform 1880"/>
            <p:cNvSpPr>
              <a:spLocks/>
            </p:cNvSpPr>
            <p:nvPr/>
          </p:nvSpPr>
          <p:spPr bwMode="auto">
            <a:xfrm>
              <a:off x="1046" y="2550"/>
              <a:ext cx="4" cy="4"/>
            </a:xfrm>
            <a:custGeom>
              <a:avLst/>
              <a:gdLst>
                <a:gd name="T0" fmla="*/ 0 w 11"/>
                <a:gd name="T1" fmla="*/ 0 h 7"/>
                <a:gd name="T2" fmla="*/ 0 w 11"/>
                <a:gd name="T3" fmla="*/ 1 h 7"/>
                <a:gd name="T4" fmla="*/ 0 w 11"/>
                <a:gd name="T5" fmla="*/ 1 h 7"/>
                <a:gd name="T6" fmla="*/ 0 w 11"/>
                <a:gd name="T7" fmla="*/ 1 h 7"/>
                <a:gd name="T8" fmla="*/ 0 w 11"/>
                <a:gd name="T9" fmla="*/ 1 h 7"/>
                <a:gd name="T10" fmla="*/ 0 w 11"/>
                <a:gd name="T11" fmla="*/ 0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2" y="0"/>
                  </a:moveTo>
                  <a:lnTo>
                    <a:pt x="0" y="3"/>
                  </a:lnTo>
                  <a:lnTo>
                    <a:pt x="2" y="6"/>
                  </a:lnTo>
                  <a:lnTo>
                    <a:pt x="6" y="7"/>
                  </a:lnTo>
                  <a:lnTo>
                    <a:pt x="11" y="6"/>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8" name="Freeform 1881"/>
            <p:cNvSpPr>
              <a:spLocks/>
            </p:cNvSpPr>
            <p:nvPr/>
          </p:nvSpPr>
          <p:spPr bwMode="auto">
            <a:xfrm>
              <a:off x="980" y="2359"/>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12" y="3"/>
                  </a:moveTo>
                  <a:lnTo>
                    <a:pt x="9" y="0"/>
                  </a:lnTo>
                  <a:lnTo>
                    <a:pt x="5" y="0"/>
                  </a:lnTo>
                  <a:lnTo>
                    <a:pt x="0" y="4"/>
                  </a:lnTo>
                  <a:lnTo>
                    <a:pt x="0" y="7"/>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9" name="Freeform 1882"/>
            <p:cNvSpPr>
              <a:spLocks/>
            </p:cNvSpPr>
            <p:nvPr/>
          </p:nvSpPr>
          <p:spPr bwMode="auto">
            <a:xfrm>
              <a:off x="980" y="2360"/>
              <a:ext cx="47" cy="59"/>
            </a:xfrm>
            <a:custGeom>
              <a:avLst/>
              <a:gdLst>
                <a:gd name="T0" fmla="*/ 0 w 142"/>
                <a:gd name="T1" fmla="*/ 1 h 116"/>
                <a:gd name="T2" fmla="*/ 0 w 142"/>
                <a:gd name="T3" fmla="*/ 1 h 116"/>
                <a:gd name="T4" fmla="*/ 0 w 142"/>
                <a:gd name="T5" fmla="*/ 1 h 116"/>
                <a:gd name="T6" fmla="*/ 0 w 142"/>
                <a:gd name="T7" fmla="*/ 1 h 116"/>
                <a:gd name="T8" fmla="*/ 0 w 142"/>
                <a:gd name="T9" fmla="*/ 1 h 116"/>
                <a:gd name="T10" fmla="*/ 0 w 142"/>
                <a:gd name="T11" fmla="*/ 1 h 116"/>
                <a:gd name="T12" fmla="*/ 0 w 142"/>
                <a:gd name="T13" fmla="*/ 1 h 116"/>
                <a:gd name="T14" fmla="*/ 0 w 142"/>
                <a:gd name="T15" fmla="*/ 1 h 116"/>
                <a:gd name="T16" fmla="*/ 0 w 142"/>
                <a:gd name="T17" fmla="*/ 1 h 116"/>
                <a:gd name="T18" fmla="*/ 0 w 142"/>
                <a:gd name="T19" fmla="*/ 0 h 116"/>
                <a:gd name="T20" fmla="*/ 0 w 142"/>
                <a:gd name="T21" fmla="*/ 1 h 116"/>
                <a:gd name="T22" fmla="*/ 0 w 142"/>
                <a:gd name="T23" fmla="*/ 1 h 116"/>
                <a:gd name="T24" fmla="*/ 0 w 142"/>
                <a:gd name="T25" fmla="*/ 1 h 116"/>
                <a:gd name="T26" fmla="*/ 0 w 142"/>
                <a:gd name="T27" fmla="*/ 1 h 116"/>
                <a:gd name="T28" fmla="*/ 0 w 142"/>
                <a:gd name="T29" fmla="*/ 1 h 116"/>
                <a:gd name="T30" fmla="*/ 0 w 142"/>
                <a:gd name="T31" fmla="*/ 1 h 116"/>
                <a:gd name="T32" fmla="*/ 0 w 142"/>
                <a:gd name="T33" fmla="*/ 1 h 116"/>
                <a:gd name="T34" fmla="*/ 0 w 142"/>
                <a:gd name="T35" fmla="*/ 1 h 116"/>
                <a:gd name="T36" fmla="*/ 0 w 142"/>
                <a:gd name="T37" fmla="*/ 1 h 116"/>
                <a:gd name="T38" fmla="*/ 0 w 142"/>
                <a:gd name="T39" fmla="*/ 1 h 116"/>
                <a:gd name="T40" fmla="*/ 0 w 142"/>
                <a:gd name="T41" fmla="*/ 1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116"/>
                <a:gd name="T65" fmla="*/ 142 w 142"/>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116">
                  <a:moveTo>
                    <a:pt x="142" y="112"/>
                  </a:moveTo>
                  <a:lnTo>
                    <a:pt x="142" y="112"/>
                  </a:lnTo>
                  <a:lnTo>
                    <a:pt x="130" y="99"/>
                  </a:lnTo>
                  <a:lnTo>
                    <a:pt x="114" y="85"/>
                  </a:lnTo>
                  <a:lnTo>
                    <a:pt x="96" y="70"/>
                  </a:lnTo>
                  <a:lnTo>
                    <a:pt x="75" y="55"/>
                  </a:lnTo>
                  <a:lnTo>
                    <a:pt x="56" y="39"/>
                  </a:lnTo>
                  <a:lnTo>
                    <a:pt x="36" y="24"/>
                  </a:lnTo>
                  <a:lnTo>
                    <a:pt x="21" y="12"/>
                  </a:lnTo>
                  <a:lnTo>
                    <a:pt x="12" y="0"/>
                  </a:lnTo>
                  <a:lnTo>
                    <a:pt x="0" y="4"/>
                  </a:lnTo>
                  <a:lnTo>
                    <a:pt x="12" y="17"/>
                  </a:lnTo>
                  <a:lnTo>
                    <a:pt x="27" y="31"/>
                  </a:lnTo>
                  <a:lnTo>
                    <a:pt x="47" y="46"/>
                  </a:lnTo>
                  <a:lnTo>
                    <a:pt x="66" y="61"/>
                  </a:lnTo>
                  <a:lnTo>
                    <a:pt x="87" y="76"/>
                  </a:lnTo>
                  <a:lnTo>
                    <a:pt x="105" y="91"/>
                  </a:lnTo>
                  <a:lnTo>
                    <a:pt x="121" y="103"/>
                  </a:lnTo>
                  <a:lnTo>
                    <a:pt x="130" y="116"/>
                  </a:lnTo>
                  <a:lnTo>
                    <a:pt x="142"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0" name="Freeform 1883"/>
            <p:cNvSpPr>
              <a:spLocks/>
            </p:cNvSpPr>
            <p:nvPr/>
          </p:nvSpPr>
          <p:spPr bwMode="auto">
            <a:xfrm>
              <a:off x="1023" y="2416"/>
              <a:ext cx="33" cy="38"/>
            </a:xfrm>
            <a:custGeom>
              <a:avLst/>
              <a:gdLst>
                <a:gd name="T0" fmla="*/ 0 w 99"/>
                <a:gd name="T1" fmla="*/ 1 h 74"/>
                <a:gd name="T2" fmla="*/ 0 w 99"/>
                <a:gd name="T3" fmla="*/ 1 h 74"/>
                <a:gd name="T4" fmla="*/ 0 w 99"/>
                <a:gd name="T5" fmla="*/ 1 h 74"/>
                <a:gd name="T6" fmla="*/ 0 w 99"/>
                <a:gd name="T7" fmla="*/ 1 h 74"/>
                <a:gd name="T8" fmla="*/ 0 w 99"/>
                <a:gd name="T9" fmla="*/ 1 h 74"/>
                <a:gd name="T10" fmla="*/ 0 w 99"/>
                <a:gd name="T11" fmla="*/ 1 h 74"/>
                <a:gd name="T12" fmla="*/ 0 w 99"/>
                <a:gd name="T13" fmla="*/ 1 h 74"/>
                <a:gd name="T14" fmla="*/ 0 w 99"/>
                <a:gd name="T15" fmla="*/ 1 h 74"/>
                <a:gd name="T16" fmla="*/ 0 w 99"/>
                <a:gd name="T17" fmla="*/ 0 h 74"/>
                <a:gd name="T18" fmla="*/ 0 w 99"/>
                <a:gd name="T19" fmla="*/ 1 h 74"/>
                <a:gd name="T20" fmla="*/ 0 w 99"/>
                <a:gd name="T21" fmla="*/ 1 h 74"/>
                <a:gd name="T22" fmla="*/ 0 w 99"/>
                <a:gd name="T23" fmla="*/ 1 h 74"/>
                <a:gd name="T24" fmla="*/ 0 w 99"/>
                <a:gd name="T25" fmla="*/ 1 h 74"/>
                <a:gd name="T26" fmla="*/ 0 w 99"/>
                <a:gd name="T27" fmla="*/ 1 h 74"/>
                <a:gd name="T28" fmla="*/ 0 w 99"/>
                <a:gd name="T29" fmla="*/ 1 h 74"/>
                <a:gd name="T30" fmla="*/ 0 w 99"/>
                <a:gd name="T31" fmla="*/ 1 h 74"/>
                <a:gd name="T32" fmla="*/ 0 w 99"/>
                <a:gd name="T33" fmla="*/ 1 h 74"/>
                <a:gd name="T34" fmla="*/ 0 w 99"/>
                <a:gd name="T35" fmla="*/ 1 h 74"/>
                <a:gd name="T36" fmla="*/ 0 w 99"/>
                <a:gd name="T37" fmla="*/ 1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74"/>
                <a:gd name="T59" fmla="*/ 99 w 99"/>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74">
                  <a:moveTo>
                    <a:pt x="99" y="72"/>
                  </a:moveTo>
                  <a:lnTo>
                    <a:pt x="90" y="60"/>
                  </a:lnTo>
                  <a:lnTo>
                    <a:pt x="80" y="50"/>
                  </a:lnTo>
                  <a:lnTo>
                    <a:pt x="68" y="42"/>
                  </a:lnTo>
                  <a:lnTo>
                    <a:pt x="56" y="34"/>
                  </a:lnTo>
                  <a:lnTo>
                    <a:pt x="42" y="27"/>
                  </a:lnTo>
                  <a:lnTo>
                    <a:pt x="30" y="18"/>
                  </a:lnTo>
                  <a:lnTo>
                    <a:pt x="20" y="11"/>
                  </a:lnTo>
                  <a:lnTo>
                    <a:pt x="12" y="0"/>
                  </a:lnTo>
                  <a:lnTo>
                    <a:pt x="0" y="4"/>
                  </a:lnTo>
                  <a:lnTo>
                    <a:pt x="11" y="15"/>
                  </a:lnTo>
                  <a:lnTo>
                    <a:pt x="21" y="25"/>
                  </a:lnTo>
                  <a:lnTo>
                    <a:pt x="33" y="33"/>
                  </a:lnTo>
                  <a:lnTo>
                    <a:pt x="47" y="41"/>
                  </a:lnTo>
                  <a:lnTo>
                    <a:pt x="59" y="48"/>
                  </a:lnTo>
                  <a:lnTo>
                    <a:pt x="71" y="56"/>
                  </a:lnTo>
                  <a:lnTo>
                    <a:pt x="81" y="65"/>
                  </a:lnTo>
                  <a:lnTo>
                    <a:pt x="87" y="74"/>
                  </a:lnTo>
                  <a:lnTo>
                    <a:pt x="99"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1" name="Freeform 1884"/>
            <p:cNvSpPr>
              <a:spLocks/>
            </p:cNvSpPr>
            <p:nvPr/>
          </p:nvSpPr>
          <p:spPr bwMode="auto">
            <a:xfrm>
              <a:off x="1052" y="2453"/>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2"/>
                  </a:moveTo>
                  <a:lnTo>
                    <a:pt x="3" y="5"/>
                  </a:lnTo>
                  <a:lnTo>
                    <a:pt x="8" y="6"/>
                  </a:lnTo>
                  <a:lnTo>
                    <a:pt x="11" y="3"/>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2" name="Freeform 1885"/>
            <p:cNvSpPr>
              <a:spLocks/>
            </p:cNvSpPr>
            <p:nvPr/>
          </p:nvSpPr>
          <p:spPr bwMode="auto">
            <a:xfrm>
              <a:off x="991" y="2347"/>
              <a:ext cx="3" cy="4"/>
            </a:xfrm>
            <a:custGeom>
              <a:avLst/>
              <a:gdLst>
                <a:gd name="T0" fmla="*/ 0 w 9"/>
                <a:gd name="T1" fmla="*/ 1 h 6"/>
                <a:gd name="T2" fmla="*/ 0 w 9"/>
                <a:gd name="T3" fmla="*/ 0 h 6"/>
                <a:gd name="T4" fmla="*/ 0 w 9"/>
                <a:gd name="T5" fmla="*/ 1 h 6"/>
                <a:gd name="T6" fmla="*/ 0 w 9"/>
                <a:gd name="T7" fmla="*/ 1 h 6"/>
                <a:gd name="T8" fmla="*/ 0 w 9"/>
                <a:gd name="T9" fmla="*/ 1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2"/>
                  </a:moveTo>
                  <a:lnTo>
                    <a:pt x="6" y="0"/>
                  </a:lnTo>
                  <a:lnTo>
                    <a:pt x="3" y="1"/>
                  </a:lnTo>
                  <a:lnTo>
                    <a:pt x="0" y="3"/>
                  </a:lnTo>
                  <a:lnTo>
                    <a:pt x="0" y="6"/>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3" name="Freeform 1886"/>
            <p:cNvSpPr>
              <a:spLocks/>
            </p:cNvSpPr>
            <p:nvPr/>
          </p:nvSpPr>
          <p:spPr bwMode="auto">
            <a:xfrm>
              <a:off x="991" y="2348"/>
              <a:ext cx="11" cy="12"/>
            </a:xfrm>
            <a:custGeom>
              <a:avLst/>
              <a:gdLst>
                <a:gd name="T0" fmla="*/ 0 w 33"/>
                <a:gd name="T1" fmla="*/ 1 h 24"/>
                <a:gd name="T2" fmla="*/ 0 w 33"/>
                <a:gd name="T3" fmla="*/ 1 h 24"/>
                <a:gd name="T4" fmla="*/ 0 w 33"/>
                <a:gd name="T5" fmla="*/ 1 h 24"/>
                <a:gd name="T6" fmla="*/ 0 w 33"/>
                <a:gd name="T7" fmla="*/ 1 h 24"/>
                <a:gd name="T8" fmla="*/ 0 w 33"/>
                <a:gd name="T9" fmla="*/ 1 h 24"/>
                <a:gd name="T10" fmla="*/ 0 w 33"/>
                <a:gd name="T11" fmla="*/ 0 h 24"/>
                <a:gd name="T12" fmla="*/ 0 w 33"/>
                <a:gd name="T13" fmla="*/ 1 h 24"/>
                <a:gd name="T14" fmla="*/ 0 w 33"/>
                <a:gd name="T15" fmla="*/ 1 h 24"/>
                <a:gd name="T16" fmla="*/ 0 w 33"/>
                <a:gd name="T17" fmla="*/ 1 h 24"/>
                <a:gd name="T18" fmla="*/ 0 w 33"/>
                <a:gd name="T19" fmla="*/ 1 h 24"/>
                <a:gd name="T20" fmla="*/ 0 w 33"/>
                <a:gd name="T21" fmla="*/ 1 h 24"/>
                <a:gd name="T22" fmla="*/ 0 w 33"/>
                <a:gd name="T23" fmla="*/ 1 h 24"/>
                <a:gd name="T24" fmla="*/ 0 w 33"/>
                <a:gd name="T25" fmla="*/ 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4"/>
                <a:gd name="T41" fmla="*/ 33 w 3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4">
                  <a:moveTo>
                    <a:pt x="33" y="21"/>
                  </a:moveTo>
                  <a:lnTo>
                    <a:pt x="33" y="21"/>
                  </a:lnTo>
                  <a:lnTo>
                    <a:pt x="29" y="15"/>
                  </a:lnTo>
                  <a:lnTo>
                    <a:pt x="23" y="9"/>
                  </a:lnTo>
                  <a:lnTo>
                    <a:pt x="15" y="4"/>
                  </a:lnTo>
                  <a:lnTo>
                    <a:pt x="9" y="0"/>
                  </a:lnTo>
                  <a:lnTo>
                    <a:pt x="0" y="4"/>
                  </a:lnTo>
                  <a:lnTo>
                    <a:pt x="6" y="11"/>
                  </a:lnTo>
                  <a:lnTo>
                    <a:pt x="14" y="16"/>
                  </a:lnTo>
                  <a:lnTo>
                    <a:pt x="20" y="19"/>
                  </a:lnTo>
                  <a:lnTo>
                    <a:pt x="21" y="24"/>
                  </a:lnTo>
                  <a:lnTo>
                    <a:pt x="3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4" name="Freeform 1887"/>
            <p:cNvSpPr>
              <a:spLocks/>
            </p:cNvSpPr>
            <p:nvPr/>
          </p:nvSpPr>
          <p:spPr bwMode="auto">
            <a:xfrm>
              <a:off x="998" y="2359"/>
              <a:ext cx="29" cy="59"/>
            </a:xfrm>
            <a:custGeom>
              <a:avLst/>
              <a:gdLst>
                <a:gd name="T0" fmla="*/ 0 w 88"/>
                <a:gd name="T1" fmla="*/ 1 h 118"/>
                <a:gd name="T2" fmla="*/ 0 w 88"/>
                <a:gd name="T3" fmla="*/ 1 h 118"/>
                <a:gd name="T4" fmla="*/ 0 w 88"/>
                <a:gd name="T5" fmla="*/ 1 h 118"/>
                <a:gd name="T6" fmla="*/ 0 w 88"/>
                <a:gd name="T7" fmla="*/ 1 h 118"/>
                <a:gd name="T8" fmla="*/ 0 w 88"/>
                <a:gd name="T9" fmla="*/ 1 h 118"/>
                <a:gd name="T10" fmla="*/ 0 w 88"/>
                <a:gd name="T11" fmla="*/ 1 h 118"/>
                <a:gd name="T12" fmla="*/ 0 w 88"/>
                <a:gd name="T13" fmla="*/ 1 h 118"/>
                <a:gd name="T14" fmla="*/ 0 w 88"/>
                <a:gd name="T15" fmla="*/ 1 h 118"/>
                <a:gd name="T16" fmla="*/ 0 w 88"/>
                <a:gd name="T17" fmla="*/ 0 h 118"/>
                <a:gd name="T18" fmla="*/ 0 w 88"/>
                <a:gd name="T19" fmla="*/ 1 h 118"/>
                <a:gd name="T20" fmla="*/ 0 w 88"/>
                <a:gd name="T21" fmla="*/ 1 h 118"/>
                <a:gd name="T22" fmla="*/ 0 w 88"/>
                <a:gd name="T23" fmla="*/ 1 h 118"/>
                <a:gd name="T24" fmla="*/ 0 w 88"/>
                <a:gd name="T25" fmla="*/ 1 h 118"/>
                <a:gd name="T26" fmla="*/ 0 w 88"/>
                <a:gd name="T27" fmla="*/ 1 h 118"/>
                <a:gd name="T28" fmla="*/ 0 w 88"/>
                <a:gd name="T29" fmla="*/ 1 h 118"/>
                <a:gd name="T30" fmla="*/ 0 w 88"/>
                <a:gd name="T31" fmla="*/ 1 h 118"/>
                <a:gd name="T32" fmla="*/ 0 w 88"/>
                <a:gd name="T33" fmla="*/ 1 h 118"/>
                <a:gd name="T34" fmla="*/ 0 w 88"/>
                <a:gd name="T35" fmla="*/ 1 h 118"/>
                <a:gd name="T36" fmla="*/ 0 w 88"/>
                <a:gd name="T37" fmla="*/ 1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118"/>
                <a:gd name="T59" fmla="*/ 88 w 88"/>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118">
                  <a:moveTo>
                    <a:pt x="88" y="116"/>
                  </a:moveTo>
                  <a:lnTo>
                    <a:pt x="82" y="103"/>
                  </a:lnTo>
                  <a:lnTo>
                    <a:pt x="73" y="88"/>
                  </a:lnTo>
                  <a:lnTo>
                    <a:pt x="60" y="73"/>
                  </a:lnTo>
                  <a:lnTo>
                    <a:pt x="49" y="58"/>
                  </a:lnTo>
                  <a:lnTo>
                    <a:pt x="37" y="41"/>
                  </a:lnTo>
                  <a:lnTo>
                    <a:pt x="26" y="26"/>
                  </a:lnTo>
                  <a:lnTo>
                    <a:pt x="18" y="13"/>
                  </a:lnTo>
                  <a:lnTo>
                    <a:pt x="12" y="0"/>
                  </a:lnTo>
                  <a:lnTo>
                    <a:pt x="0" y="3"/>
                  </a:lnTo>
                  <a:lnTo>
                    <a:pt x="6" y="15"/>
                  </a:lnTo>
                  <a:lnTo>
                    <a:pt x="14" y="31"/>
                  </a:lnTo>
                  <a:lnTo>
                    <a:pt x="26" y="46"/>
                  </a:lnTo>
                  <a:lnTo>
                    <a:pt x="37" y="62"/>
                  </a:lnTo>
                  <a:lnTo>
                    <a:pt x="51" y="77"/>
                  </a:lnTo>
                  <a:lnTo>
                    <a:pt x="61" y="92"/>
                  </a:lnTo>
                  <a:lnTo>
                    <a:pt x="70" y="105"/>
                  </a:lnTo>
                  <a:lnTo>
                    <a:pt x="76" y="118"/>
                  </a:lnTo>
                  <a:lnTo>
                    <a:pt x="88"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5" name="Freeform 1888"/>
            <p:cNvSpPr>
              <a:spLocks/>
            </p:cNvSpPr>
            <p:nvPr/>
          </p:nvSpPr>
          <p:spPr bwMode="auto">
            <a:xfrm>
              <a:off x="1023" y="2417"/>
              <a:ext cx="4" cy="3"/>
            </a:xfrm>
            <a:custGeom>
              <a:avLst/>
              <a:gdLst>
                <a:gd name="T0" fmla="*/ 0 w 12"/>
                <a:gd name="T1" fmla="*/ 1 h 5"/>
                <a:gd name="T2" fmla="*/ 0 w 12"/>
                <a:gd name="T3" fmla="*/ 1 h 5"/>
                <a:gd name="T4" fmla="*/ 0 w 12"/>
                <a:gd name="T5" fmla="*/ 1 h 5"/>
                <a:gd name="T6" fmla="*/ 0 w 12"/>
                <a:gd name="T7" fmla="*/ 1 h 5"/>
                <a:gd name="T8" fmla="*/ 0 w 12"/>
                <a:gd name="T9" fmla="*/ 0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2"/>
                  </a:moveTo>
                  <a:lnTo>
                    <a:pt x="3" y="4"/>
                  </a:lnTo>
                  <a:lnTo>
                    <a:pt x="8" y="5"/>
                  </a:lnTo>
                  <a:lnTo>
                    <a:pt x="11" y="3"/>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6" name="Freeform 1889"/>
            <p:cNvSpPr>
              <a:spLocks/>
            </p:cNvSpPr>
            <p:nvPr/>
          </p:nvSpPr>
          <p:spPr bwMode="auto">
            <a:xfrm>
              <a:off x="1063" y="2453"/>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1" y="1"/>
                  </a:lnTo>
                  <a:lnTo>
                    <a:pt x="0" y="5"/>
                  </a:lnTo>
                  <a:lnTo>
                    <a:pt x="1" y="8"/>
                  </a:lnTo>
                  <a:lnTo>
                    <a:pt x="6" y="9"/>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7" name="Freeform 1890"/>
            <p:cNvSpPr>
              <a:spLocks/>
            </p:cNvSpPr>
            <p:nvPr/>
          </p:nvSpPr>
          <p:spPr bwMode="auto">
            <a:xfrm>
              <a:off x="1065" y="2453"/>
              <a:ext cx="22" cy="19"/>
            </a:xfrm>
            <a:custGeom>
              <a:avLst/>
              <a:gdLst>
                <a:gd name="T0" fmla="*/ 0 w 66"/>
                <a:gd name="T1" fmla="*/ 1 h 38"/>
                <a:gd name="T2" fmla="*/ 0 w 66"/>
                <a:gd name="T3" fmla="*/ 1 h 38"/>
                <a:gd name="T4" fmla="*/ 0 w 66"/>
                <a:gd name="T5" fmla="*/ 1 h 38"/>
                <a:gd name="T6" fmla="*/ 0 w 66"/>
                <a:gd name="T7" fmla="*/ 1 h 38"/>
                <a:gd name="T8" fmla="*/ 0 w 66"/>
                <a:gd name="T9" fmla="*/ 1 h 38"/>
                <a:gd name="T10" fmla="*/ 0 w 66"/>
                <a:gd name="T11" fmla="*/ 1 h 38"/>
                <a:gd name="T12" fmla="*/ 0 w 66"/>
                <a:gd name="T13" fmla="*/ 1 h 38"/>
                <a:gd name="T14" fmla="*/ 0 w 66"/>
                <a:gd name="T15" fmla="*/ 1 h 38"/>
                <a:gd name="T16" fmla="*/ 0 w 66"/>
                <a:gd name="T17" fmla="*/ 1 h 38"/>
                <a:gd name="T18" fmla="*/ 0 w 66"/>
                <a:gd name="T19" fmla="*/ 0 h 38"/>
                <a:gd name="T20" fmla="*/ 0 w 66"/>
                <a:gd name="T21" fmla="*/ 1 h 38"/>
                <a:gd name="T22" fmla="*/ 0 w 66"/>
                <a:gd name="T23" fmla="*/ 1 h 38"/>
                <a:gd name="T24" fmla="*/ 0 w 66"/>
                <a:gd name="T25" fmla="*/ 1 h 38"/>
                <a:gd name="T26" fmla="*/ 0 w 66"/>
                <a:gd name="T27" fmla="*/ 1 h 38"/>
                <a:gd name="T28" fmla="*/ 0 w 66"/>
                <a:gd name="T29" fmla="*/ 1 h 38"/>
                <a:gd name="T30" fmla="*/ 0 w 66"/>
                <a:gd name="T31" fmla="*/ 1 h 38"/>
                <a:gd name="T32" fmla="*/ 0 w 66"/>
                <a:gd name="T33" fmla="*/ 1 h 38"/>
                <a:gd name="T34" fmla="*/ 0 w 66"/>
                <a:gd name="T35" fmla="*/ 1 h 38"/>
                <a:gd name="T36" fmla="*/ 0 w 66"/>
                <a:gd name="T37" fmla="*/ 1 h 38"/>
                <a:gd name="T38" fmla="*/ 0 w 66"/>
                <a:gd name="T39" fmla="*/ 1 h 38"/>
                <a:gd name="T40" fmla="*/ 0 w 66"/>
                <a:gd name="T41" fmla="*/ 1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38"/>
                <a:gd name="T65" fmla="*/ 66 w 66"/>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38">
                  <a:moveTo>
                    <a:pt x="66" y="36"/>
                  </a:moveTo>
                  <a:lnTo>
                    <a:pt x="66" y="36"/>
                  </a:lnTo>
                  <a:lnTo>
                    <a:pt x="63" y="29"/>
                  </a:lnTo>
                  <a:lnTo>
                    <a:pt x="57" y="24"/>
                  </a:lnTo>
                  <a:lnTo>
                    <a:pt x="52" y="19"/>
                  </a:lnTo>
                  <a:lnTo>
                    <a:pt x="46" y="12"/>
                  </a:lnTo>
                  <a:lnTo>
                    <a:pt x="37" y="9"/>
                  </a:lnTo>
                  <a:lnTo>
                    <a:pt x="28" y="3"/>
                  </a:lnTo>
                  <a:lnTo>
                    <a:pt x="15" y="1"/>
                  </a:lnTo>
                  <a:lnTo>
                    <a:pt x="0" y="0"/>
                  </a:lnTo>
                  <a:lnTo>
                    <a:pt x="0" y="9"/>
                  </a:lnTo>
                  <a:lnTo>
                    <a:pt x="12" y="10"/>
                  </a:lnTo>
                  <a:lnTo>
                    <a:pt x="22" y="12"/>
                  </a:lnTo>
                  <a:lnTo>
                    <a:pt x="31" y="15"/>
                  </a:lnTo>
                  <a:lnTo>
                    <a:pt x="37" y="19"/>
                  </a:lnTo>
                  <a:lnTo>
                    <a:pt x="43" y="23"/>
                  </a:lnTo>
                  <a:lnTo>
                    <a:pt x="48" y="28"/>
                  </a:lnTo>
                  <a:lnTo>
                    <a:pt x="51" y="34"/>
                  </a:lnTo>
                  <a:lnTo>
                    <a:pt x="54" y="38"/>
                  </a:lnTo>
                  <a:lnTo>
                    <a:pt x="6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8" name="Freeform 1891"/>
            <p:cNvSpPr>
              <a:spLocks/>
            </p:cNvSpPr>
            <p:nvPr/>
          </p:nvSpPr>
          <p:spPr bwMode="auto">
            <a:xfrm>
              <a:off x="1083" y="2470"/>
              <a:ext cx="19" cy="43"/>
            </a:xfrm>
            <a:custGeom>
              <a:avLst/>
              <a:gdLst>
                <a:gd name="T0" fmla="*/ 0 w 57"/>
                <a:gd name="T1" fmla="*/ 1 h 84"/>
                <a:gd name="T2" fmla="*/ 0 w 57"/>
                <a:gd name="T3" fmla="*/ 1 h 84"/>
                <a:gd name="T4" fmla="*/ 0 w 57"/>
                <a:gd name="T5" fmla="*/ 1 h 84"/>
                <a:gd name="T6" fmla="*/ 0 w 57"/>
                <a:gd name="T7" fmla="*/ 1 h 84"/>
                <a:gd name="T8" fmla="*/ 0 w 57"/>
                <a:gd name="T9" fmla="*/ 1 h 84"/>
                <a:gd name="T10" fmla="*/ 0 w 57"/>
                <a:gd name="T11" fmla="*/ 1 h 84"/>
                <a:gd name="T12" fmla="*/ 0 w 57"/>
                <a:gd name="T13" fmla="*/ 1 h 84"/>
                <a:gd name="T14" fmla="*/ 0 w 57"/>
                <a:gd name="T15" fmla="*/ 1 h 84"/>
                <a:gd name="T16" fmla="*/ 0 w 57"/>
                <a:gd name="T17" fmla="*/ 1 h 84"/>
                <a:gd name="T18" fmla="*/ 0 w 57"/>
                <a:gd name="T19" fmla="*/ 0 h 84"/>
                <a:gd name="T20" fmla="*/ 0 w 57"/>
                <a:gd name="T21" fmla="*/ 1 h 84"/>
                <a:gd name="T22" fmla="*/ 0 w 57"/>
                <a:gd name="T23" fmla="*/ 1 h 84"/>
                <a:gd name="T24" fmla="*/ 0 w 57"/>
                <a:gd name="T25" fmla="*/ 1 h 84"/>
                <a:gd name="T26" fmla="*/ 0 w 57"/>
                <a:gd name="T27" fmla="*/ 1 h 84"/>
                <a:gd name="T28" fmla="*/ 0 w 57"/>
                <a:gd name="T29" fmla="*/ 1 h 84"/>
                <a:gd name="T30" fmla="*/ 0 w 57"/>
                <a:gd name="T31" fmla="*/ 1 h 84"/>
                <a:gd name="T32" fmla="*/ 0 w 57"/>
                <a:gd name="T33" fmla="*/ 1 h 84"/>
                <a:gd name="T34" fmla="*/ 0 w 57"/>
                <a:gd name="T35" fmla="*/ 1 h 84"/>
                <a:gd name="T36" fmla="*/ 0 w 57"/>
                <a:gd name="T37" fmla="*/ 1 h 84"/>
                <a:gd name="T38" fmla="*/ 0 w 57"/>
                <a:gd name="T39" fmla="*/ 1 h 84"/>
                <a:gd name="T40" fmla="*/ 0 w 57"/>
                <a:gd name="T41" fmla="*/ 1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84"/>
                <a:gd name="T65" fmla="*/ 57 w 57"/>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84">
                  <a:moveTo>
                    <a:pt x="57" y="80"/>
                  </a:moveTo>
                  <a:lnTo>
                    <a:pt x="57" y="80"/>
                  </a:lnTo>
                  <a:lnTo>
                    <a:pt x="51" y="70"/>
                  </a:lnTo>
                  <a:lnTo>
                    <a:pt x="45" y="60"/>
                  </a:lnTo>
                  <a:lnTo>
                    <a:pt x="37" y="51"/>
                  </a:lnTo>
                  <a:lnTo>
                    <a:pt x="33" y="41"/>
                  </a:lnTo>
                  <a:lnTo>
                    <a:pt x="27" y="31"/>
                  </a:lnTo>
                  <a:lnTo>
                    <a:pt x="22" y="20"/>
                  </a:lnTo>
                  <a:lnTo>
                    <a:pt x="16" y="11"/>
                  </a:lnTo>
                  <a:lnTo>
                    <a:pt x="12" y="0"/>
                  </a:lnTo>
                  <a:lnTo>
                    <a:pt x="0" y="2"/>
                  </a:lnTo>
                  <a:lnTo>
                    <a:pt x="4" y="13"/>
                  </a:lnTo>
                  <a:lnTo>
                    <a:pt x="10" y="23"/>
                  </a:lnTo>
                  <a:lnTo>
                    <a:pt x="15" y="33"/>
                  </a:lnTo>
                  <a:lnTo>
                    <a:pt x="21" y="43"/>
                  </a:lnTo>
                  <a:lnTo>
                    <a:pt x="25" y="55"/>
                  </a:lnTo>
                  <a:lnTo>
                    <a:pt x="33" y="65"/>
                  </a:lnTo>
                  <a:lnTo>
                    <a:pt x="39" y="74"/>
                  </a:lnTo>
                  <a:lnTo>
                    <a:pt x="48" y="84"/>
                  </a:lnTo>
                  <a:lnTo>
                    <a:pt x="57"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9" name="Freeform 1892"/>
            <p:cNvSpPr>
              <a:spLocks/>
            </p:cNvSpPr>
            <p:nvPr/>
          </p:nvSpPr>
          <p:spPr bwMode="auto">
            <a:xfrm>
              <a:off x="1099" y="2510"/>
              <a:ext cx="25" cy="34"/>
            </a:xfrm>
            <a:custGeom>
              <a:avLst/>
              <a:gdLst>
                <a:gd name="T0" fmla="*/ 0 w 74"/>
                <a:gd name="T1" fmla="*/ 1 h 67"/>
                <a:gd name="T2" fmla="*/ 0 w 74"/>
                <a:gd name="T3" fmla="*/ 1 h 67"/>
                <a:gd name="T4" fmla="*/ 0 w 74"/>
                <a:gd name="T5" fmla="*/ 1 h 67"/>
                <a:gd name="T6" fmla="*/ 0 w 74"/>
                <a:gd name="T7" fmla="*/ 1 h 67"/>
                <a:gd name="T8" fmla="*/ 0 w 74"/>
                <a:gd name="T9" fmla="*/ 1 h 67"/>
                <a:gd name="T10" fmla="*/ 0 w 74"/>
                <a:gd name="T11" fmla="*/ 1 h 67"/>
                <a:gd name="T12" fmla="*/ 0 w 74"/>
                <a:gd name="T13" fmla="*/ 1 h 67"/>
                <a:gd name="T14" fmla="*/ 0 w 74"/>
                <a:gd name="T15" fmla="*/ 1 h 67"/>
                <a:gd name="T16" fmla="*/ 0 w 74"/>
                <a:gd name="T17" fmla="*/ 1 h 67"/>
                <a:gd name="T18" fmla="*/ 0 w 74"/>
                <a:gd name="T19" fmla="*/ 0 h 67"/>
                <a:gd name="T20" fmla="*/ 0 w 74"/>
                <a:gd name="T21" fmla="*/ 1 h 67"/>
                <a:gd name="T22" fmla="*/ 0 w 74"/>
                <a:gd name="T23" fmla="*/ 1 h 67"/>
                <a:gd name="T24" fmla="*/ 0 w 74"/>
                <a:gd name="T25" fmla="*/ 1 h 67"/>
                <a:gd name="T26" fmla="*/ 0 w 74"/>
                <a:gd name="T27" fmla="*/ 1 h 67"/>
                <a:gd name="T28" fmla="*/ 0 w 74"/>
                <a:gd name="T29" fmla="*/ 1 h 67"/>
                <a:gd name="T30" fmla="*/ 0 w 74"/>
                <a:gd name="T31" fmla="*/ 1 h 67"/>
                <a:gd name="T32" fmla="*/ 0 w 74"/>
                <a:gd name="T33" fmla="*/ 1 h 67"/>
                <a:gd name="T34" fmla="*/ 0 w 74"/>
                <a:gd name="T35" fmla="*/ 1 h 67"/>
                <a:gd name="T36" fmla="*/ 0 w 74"/>
                <a:gd name="T37" fmla="*/ 1 h 67"/>
                <a:gd name="T38" fmla="*/ 0 w 74"/>
                <a:gd name="T39" fmla="*/ 1 h 67"/>
                <a:gd name="T40" fmla="*/ 0 w 74"/>
                <a:gd name="T41" fmla="*/ 1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67"/>
                <a:gd name="T65" fmla="*/ 74 w 74"/>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67">
                  <a:moveTo>
                    <a:pt x="74" y="62"/>
                  </a:moveTo>
                  <a:lnTo>
                    <a:pt x="74" y="62"/>
                  </a:lnTo>
                  <a:lnTo>
                    <a:pt x="67" y="55"/>
                  </a:lnTo>
                  <a:lnTo>
                    <a:pt x="58" y="45"/>
                  </a:lnTo>
                  <a:lnTo>
                    <a:pt x="49" y="39"/>
                  </a:lnTo>
                  <a:lnTo>
                    <a:pt x="42" y="31"/>
                  </a:lnTo>
                  <a:lnTo>
                    <a:pt x="33" y="22"/>
                  </a:lnTo>
                  <a:lnTo>
                    <a:pt x="24" y="16"/>
                  </a:lnTo>
                  <a:lnTo>
                    <a:pt x="16" y="8"/>
                  </a:lnTo>
                  <a:lnTo>
                    <a:pt x="9" y="0"/>
                  </a:lnTo>
                  <a:lnTo>
                    <a:pt x="0" y="4"/>
                  </a:lnTo>
                  <a:lnTo>
                    <a:pt x="7" y="13"/>
                  </a:lnTo>
                  <a:lnTo>
                    <a:pt x="15" y="20"/>
                  </a:lnTo>
                  <a:lnTo>
                    <a:pt x="24" y="29"/>
                  </a:lnTo>
                  <a:lnTo>
                    <a:pt x="33" y="35"/>
                  </a:lnTo>
                  <a:lnTo>
                    <a:pt x="40" y="43"/>
                  </a:lnTo>
                  <a:lnTo>
                    <a:pt x="49" y="52"/>
                  </a:lnTo>
                  <a:lnTo>
                    <a:pt x="58" y="59"/>
                  </a:lnTo>
                  <a:lnTo>
                    <a:pt x="65" y="67"/>
                  </a:lnTo>
                  <a:lnTo>
                    <a:pt x="74"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0" name="Freeform 1893"/>
            <p:cNvSpPr>
              <a:spLocks/>
            </p:cNvSpPr>
            <p:nvPr/>
          </p:nvSpPr>
          <p:spPr bwMode="auto">
            <a:xfrm>
              <a:off x="1119" y="2542"/>
              <a:ext cx="6" cy="8"/>
            </a:xfrm>
            <a:custGeom>
              <a:avLst/>
              <a:gdLst>
                <a:gd name="T0" fmla="*/ 0 w 19"/>
                <a:gd name="T1" fmla="*/ 0 h 18"/>
                <a:gd name="T2" fmla="*/ 0 w 19"/>
                <a:gd name="T3" fmla="*/ 0 h 18"/>
                <a:gd name="T4" fmla="*/ 0 w 19"/>
                <a:gd name="T5" fmla="*/ 0 h 18"/>
                <a:gd name="T6" fmla="*/ 0 w 19"/>
                <a:gd name="T7" fmla="*/ 0 h 18"/>
                <a:gd name="T8" fmla="*/ 0 w 19"/>
                <a:gd name="T9" fmla="*/ 0 h 18"/>
                <a:gd name="T10" fmla="*/ 0 w 19"/>
                <a:gd name="T11" fmla="*/ 0 h 18"/>
                <a:gd name="T12" fmla="*/ 0 w 19"/>
                <a:gd name="T13" fmla="*/ 0 h 18"/>
                <a:gd name="T14" fmla="*/ 0 w 19"/>
                <a:gd name="T15" fmla="*/ 0 h 18"/>
                <a:gd name="T16" fmla="*/ 0 w 19"/>
                <a:gd name="T17" fmla="*/ 0 h 18"/>
                <a:gd name="T18" fmla="*/ 0 w 19"/>
                <a:gd name="T19" fmla="*/ 0 h 18"/>
                <a:gd name="T20" fmla="*/ 0 w 19"/>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8"/>
                <a:gd name="T35" fmla="*/ 19 w 19"/>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8">
                  <a:moveTo>
                    <a:pt x="9" y="18"/>
                  </a:moveTo>
                  <a:lnTo>
                    <a:pt x="12" y="16"/>
                  </a:lnTo>
                  <a:lnTo>
                    <a:pt x="16" y="11"/>
                  </a:lnTo>
                  <a:lnTo>
                    <a:pt x="19" y="6"/>
                  </a:lnTo>
                  <a:lnTo>
                    <a:pt x="16" y="0"/>
                  </a:lnTo>
                  <a:lnTo>
                    <a:pt x="7" y="5"/>
                  </a:lnTo>
                  <a:lnTo>
                    <a:pt x="7" y="6"/>
                  </a:lnTo>
                  <a:lnTo>
                    <a:pt x="7" y="7"/>
                  </a:lnTo>
                  <a:lnTo>
                    <a:pt x="3" y="9"/>
                  </a:lnTo>
                  <a:lnTo>
                    <a:pt x="0" y="11"/>
                  </a:lnTo>
                  <a:lnTo>
                    <a:pt x="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1" name="Freeform 1894"/>
            <p:cNvSpPr>
              <a:spLocks/>
            </p:cNvSpPr>
            <p:nvPr/>
          </p:nvSpPr>
          <p:spPr bwMode="auto">
            <a:xfrm>
              <a:off x="1118" y="2547"/>
              <a:ext cx="4" cy="4"/>
            </a:xfrm>
            <a:custGeom>
              <a:avLst/>
              <a:gdLst>
                <a:gd name="T0" fmla="*/ 0 w 11"/>
                <a:gd name="T1" fmla="*/ 0 h 8"/>
                <a:gd name="T2" fmla="*/ 0 w 11"/>
                <a:gd name="T3" fmla="*/ 1 h 8"/>
                <a:gd name="T4" fmla="*/ 0 w 11"/>
                <a:gd name="T5" fmla="*/ 1 h 8"/>
                <a:gd name="T6" fmla="*/ 0 w 11"/>
                <a:gd name="T7" fmla="*/ 1 h 8"/>
                <a:gd name="T8" fmla="*/ 0 w 11"/>
                <a:gd name="T9" fmla="*/ 1 h 8"/>
                <a:gd name="T10" fmla="*/ 0 w 11"/>
                <a:gd name="T11" fmla="*/ 0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2" y="0"/>
                  </a:moveTo>
                  <a:lnTo>
                    <a:pt x="0" y="4"/>
                  </a:lnTo>
                  <a:lnTo>
                    <a:pt x="2" y="7"/>
                  </a:lnTo>
                  <a:lnTo>
                    <a:pt x="6" y="8"/>
                  </a:lnTo>
                  <a:lnTo>
                    <a:pt x="11" y="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2" name="Freeform 1895"/>
            <p:cNvSpPr>
              <a:spLocks/>
            </p:cNvSpPr>
            <p:nvPr/>
          </p:nvSpPr>
          <p:spPr bwMode="auto">
            <a:xfrm>
              <a:off x="1181" y="2246"/>
              <a:ext cx="2" cy="5"/>
            </a:xfrm>
            <a:custGeom>
              <a:avLst/>
              <a:gdLst>
                <a:gd name="T0" fmla="*/ 0 w 6"/>
                <a:gd name="T1" fmla="*/ 1 h 8"/>
                <a:gd name="T2" fmla="*/ 0 w 6"/>
                <a:gd name="T3" fmla="*/ 1 h 8"/>
                <a:gd name="T4" fmla="*/ 0 w 6"/>
                <a:gd name="T5" fmla="*/ 1 h 8"/>
                <a:gd name="T6" fmla="*/ 0 w 6"/>
                <a:gd name="T7" fmla="*/ 1 h 8"/>
                <a:gd name="T8" fmla="*/ 0 w 6"/>
                <a:gd name="T9" fmla="*/ 0 h 8"/>
                <a:gd name="T10" fmla="*/ 0 w 6"/>
                <a:gd name="T11" fmla="*/ 1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0" y="8"/>
                  </a:moveTo>
                  <a:lnTo>
                    <a:pt x="5" y="7"/>
                  </a:lnTo>
                  <a:lnTo>
                    <a:pt x="6" y="4"/>
                  </a:lnTo>
                  <a:lnTo>
                    <a:pt x="5" y="1"/>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3" name="Freeform 1896"/>
            <p:cNvSpPr>
              <a:spLocks/>
            </p:cNvSpPr>
            <p:nvPr/>
          </p:nvSpPr>
          <p:spPr bwMode="auto">
            <a:xfrm>
              <a:off x="1148" y="2246"/>
              <a:ext cx="33" cy="34"/>
            </a:xfrm>
            <a:custGeom>
              <a:avLst/>
              <a:gdLst>
                <a:gd name="T0" fmla="*/ 0 w 101"/>
                <a:gd name="T1" fmla="*/ 1 h 68"/>
                <a:gd name="T2" fmla="*/ 0 w 101"/>
                <a:gd name="T3" fmla="*/ 1 h 68"/>
                <a:gd name="T4" fmla="*/ 0 w 101"/>
                <a:gd name="T5" fmla="*/ 1 h 68"/>
                <a:gd name="T6" fmla="*/ 0 w 101"/>
                <a:gd name="T7" fmla="*/ 1 h 68"/>
                <a:gd name="T8" fmla="*/ 0 w 101"/>
                <a:gd name="T9" fmla="*/ 1 h 68"/>
                <a:gd name="T10" fmla="*/ 0 w 101"/>
                <a:gd name="T11" fmla="*/ 1 h 68"/>
                <a:gd name="T12" fmla="*/ 0 w 101"/>
                <a:gd name="T13" fmla="*/ 1 h 68"/>
                <a:gd name="T14" fmla="*/ 0 w 101"/>
                <a:gd name="T15" fmla="*/ 1 h 68"/>
                <a:gd name="T16" fmla="*/ 0 w 101"/>
                <a:gd name="T17" fmla="*/ 1 h 68"/>
                <a:gd name="T18" fmla="*/ 0 w 101"/>
                <a:gd name="T19" fmla="*/ 0 h 68"/>
                <a:gd name="T20" fmla="*/ 0 w 101"/>
                <a:gd name="T21" fmla="*/ 1 h 68"/>
                <a:gd name="T22" fmla="*/ 0 w 101"/>
                <a:gd name="T23" fmla="*/ 1 h 68"/>
                <a:gd name="T24" fmla="*/ 0 w 101"/>
                <a:gd name="T25" fmla="*/ 1 h 68"/>
                <a:gd name="T26" fmla="*/ 0 w 101"/>
                <a:gd name="T27" fmla="*/ 1 h 68"/>
                <a:gd name="T28" fmla="*/ 0 w 101"/>
                <a:gd name="T29" fmla="*/ 1 h 68"/>
                <a:gd name="T30" fmla="*/ 0 w 101"/>
                <a:gd name="T31" fmla="*/ 1 h 68"/>
                <a:gd name="T32" fmla="*/ 0 w 101"/>
                <a:gd name="T33" fmla="*/ 1 h 68"/>
                <a:gd name="T34" fmla="*/ 0 w 101"/>
                <a:gd name="T35" fmla="*/ 1 h 68"/>
                <a:gd name="T36" fmla="*/ 0 w 101"/>
                <a:gd name="T37" fmla="*/ 1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
                <a:gd name="T58" fmla="*/ 0 h 68"/>
                <a:gd name="T59" fmla="*/ 101 w 101"/>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 h="68">
                  <a:moveTo>
                    <a:pt x="12" y="68"/>
                  </a:moveTo>
                  <a:lnTo>
                    <a:pt x="13" y="56"/>
                  </a:lnTo>
                  <a:lnTo>
                    <a:pt x="21" y="45"/>
                  </a:lnTo>
                  <a:lnTo>
                    <a:pt x="28" y="34"/>
                  </a:lnTo>
                  <a:lnTo>
                    <a:pt x="40" y="27"/>
                  </a:lnTo>
                  <a:lnTo>
                    <a:pt x="54" y="19"/>
                  </a:lnTo>
                  <a:lnTo>
                    <a:pt x="70" y="15"/>
                  </a:lnTo>
                  <a:lnTo>
                    <a:pt x="85" y="10"/>
                  </a:lnTo>
                  <a:lnTo>
                    <a:pt x="101" y="8"/>
                  </a:lnTo>
                  <a:lnTo>
                    <a:pt x="101" y="0"/>
                  </a:lnTo>
                  <a:lnTo>
                    <a:pt x="82" y="2"/>
                  </a:lnTo>
                  <a:lnTo>
                    <a:pt x="64" y="6"/>
                  </a:lnTo>
                  <a:lnTo>
                    <a:pt x="48" y="13"/>
                  </a:lnTo>
                  <a:lnTo>
                    <a:pt x="31" y="20"/>
                  </a:lnTo>
                  <a:lnTo>
                    <a:pt x="19" y="30"/>
                  </a:lnTo>
                  <a:lnTo>
                    <a:pt x="9" y="41"/>
                  </a:lnTo>
                  <a:lnTo>
                    <a:pt x="1" y="54"/>
                  </a:lnTo>
                  <a:lnTo>
                    <a:pt x="0" y="68"/>
                  </a:lnTo>
                  <a:lnTo>
                    <a:pt x="12"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4" name="Freeform 1897"/>
            <p:cNvSpPr>
              <a:spLocks/>
            </p:cNvSpPr>
            <p:nvPr/>
          </p:nvSpPr>
          <p:spPr bwMode="auto">
            <a:xfrm>
              <a:off x="1148" y="2280"/>
              <a:ext cx="4" cy="2"/>
            </a:xfrm>
            <a:custGeom>
              <a:avLst/>
              <a:gdLst>
                <a:gd name="T0" fmla="*/ 0 w 12"/>
                <a:gd name="T1" fmla="*/ 0 h 4"/>
                <a:gd name="T2" fmla="*/ 0 w 12"/>
                <a:gd name="T3" fmla="*/ 1 h 4"/>
                <a:gd name="T4" fmla="*/ 0 w 12"/>
                <a:gd name="T5" fmla="*/ 1 h 4"/>
                <a:gd name="T6" fmla="*/ 0 w 12"/>
                <a:gd name="T7" fmla="*/ 1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1" y="3"/>
                  </a:lnTo>
                  <a:lnTo>
                    <a:pt x="6" y="4"/>
                  </a:lnTo>
                  <a:lnTo>
                    <a:pt x="10" y="3"/>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5" name="Freeform 1898"/>
            <p:cNvSpPr>
              <a:spLocks/>
            </p:cNvSpPr>
            <p:nvPr/>
          </p:nvSpPr>
          <p:spPr bwMode="auto">
            <a:xfrm>
              <a:off x="1148" y="2282"/>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2"/>
                  </a:lnTo>
                  <a:lnTo>
                    <a:pt x="7"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6" name="Freeform 1899"/>
            <p:cNvSpPr>
              <a:spLocks/>
            </p:cNvSpPr>
            <p:nvPr/>
          </p:nvSpPr>
          <p:spPr bwMode="auto">
            <a:xfrm>
              <a:off x="1147" y="2284"/>
              <a:ext cx="5" cy="10"/>
            </a:xfrm>
            <a:custGeom>
              <a:avLst/>
              <a:gdLst>
                <a:gd name="T0" fmla="*/ 0 w 14"/>
                <a:gd name="T1" fmla="*/ 0 h 22"/>
                <a:gd name="T2" fmla="*/ 0 w 14"/>
                <a:gd name="T3" fmla="*/ 0 h 22"/>
                <a:gd name="T4" fmla="*/ 0 w 14"/>
                <a:gd name="T5" fmla="*/ 0 h 22"/>
                <a:gd name="T6" fmla="*/ 0 w 14"/>
                <a:gd name="T7" fmla="*/ 0 h 22"/>
                <a:gd name="T8" fmla="*/ 0 w 14"/>
                <a:gd name="T9" fmla="*/ 0 h 22"/>
                <a:gd name="T10" fmla="*/ 0 w 14"/>
                <a:gd name="T11" fmla="*/ 0 h 22"/>
                <a:gd name="T12" fmla="*/ 0 w 14"/>
                <a:gd name="T13" fmla="*/ 0 h 22"/>
                <a:gd name="T14" fmla="*/ 0 w 14"/>
                <a:gd name="T15" fmla="*/ 0 h 22"/>
                <a:gd name="T16" fmla="*/ 0 w 14"/>
                <a:gd name="T17" fmla="*/ 0 h 22"/>
                <a:gd name="T18" fmla="*/ 0 w 14"/>
                <a:gd name="T19" fmla="*/ 0 h 22"/>
                <a:gd name="T20" fmla="*/ 0 w 14"/>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2"/>
                <a:gd name="T35" fmla="*/ 14 w 1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2">
                  <a:moveTo>
                    <a:pt x="12" y="22"/>
                  </a:moveTo>
                  <a:lnTo>
                    <a:pt x="12" y="16"/>
                  </a:lnTo>
                  <a:lnTo>
                    <a:pt x="12" y="11"/>
                  </a:lnTo>
                  <a:lnTo>
                    <a:pt x="12" y="7"/>
                  </a:lnTo>
                  <a:lnTo>
                    <a:pt x="14" y="2"/>
                  </a:lnTo>
                  <a:lnTo>
                    <a:pt x="2" y="0"/>
                  </a:lnTo>
                  <a:lnTo>
                    <a:pt x="0" y="7"/>
                  </a:lnTo>
                  <a:lnTo>
                    <a:pt x="0" y="11"/>
                  </a:lnTo>
                  <a:lnTo>
                    <a:pt x="0" y="16"/>
                  </a:lnTo>
                  <a:lnTo>
                    <a:pt x="0" y="22"/>
                  </a:lnTo>
                  <a:lnTo>
                    <a:pt x="1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7" name="Freeform 1900"/>
            <p:cNvSpPr>
              <a:spLocks/>
            </p:cNvSpPr>
            <p:nvPr/>
          </p:nvSpPr>
          <p:spPr bwMode="auto">
            <a:xfrm>
              <a:off x="1147" y="2294"/>
              <a:ext cx="4" cy="3"/>
            </a:xfrm>
            <a:custGeom>
              <a:avLst/>
              <a:gdLst>
                <a:gd name="T0" fmla="*/ 0 w 12"/>
                <a:gd name="T1" fmla="*/ 0 h 4"/>
                <a:gd name="T2" fmla="*/ 0 w 12"/>
                <a:gd name="T3" fmla="*/ 2 h 4"/>
                <a:gd name="T4" fmla="*/ 0 w 12"/>
                <a:gd name="T5" fmla="*/ 2 h 4"/>
                <a:gd name="T6" fmla="*/ 0 w 12"/>
                <a:gd name="T7" fmla="*/ 2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2" y="3"/>
                  </a:lnTo>
                  <a:lnTo>
                    <a:pt x="6" y="4"/>
                  </a:lnTo>
                  <a:lnTo>
                    <a:pt x="11" y="3"/>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8" name="Freeform 1901"/>
            <p:cNvSpPr>
              <a:spLocks/>
            </p:cNvSpPr>
            <p:nvPr/>
          </p:nvSpPr>
          <p:spPr bwMode="auto">
            <a:xfrm>
              <a:off x="1214" y="2419"/>
              <a:ext cx="3" cy="4"/>
            </a:xfrm>
            <a:custGeom>
              <a:avLst/>
              <a:gdLst>
                <a:gd name="T0" fmla="*/ 0 w 10"/>
                <a:gd name="T1" fmla="*/ 1 h 8"/>
                <a:gd name="T2" fmla="*/ 0 w 10"/>
                <a:gd name="T3" fmla="*/ 1 h 8"/>
                <a:gd name="T4" fmla="*/ 0 w 10"/>
                <a:gd name="T5" fmla="*/ 1 h 8"/>
                <a:gd name="T6" fmla="*/ 0 w 10"/>
                <a:gd name="T7" fmla="*/ 1 h 8"/>
                <a:gd name="T8" fmla="*/ 0 w 10"/>
                <a:gd name="T9" fmla="*/ 0 h 8"/>
                <a:gd name="T10" fmla="*/ 0 w 10"/>
                <a:gd name="T11" fmla="*/ 1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7"/>
                  </a:moveTo>
                  <a:lnTo>
                    <a:pt x="4" y="8"/>
                  </a:lnTo>
                  <a:lnTo>
                    <a:pt x="9" y="7"/>
                  </a:lnTo>
                  <a:lnTo>
                    <a:pt x="10" y="3"/>
                  </a:lnTo>
                  <a:lnTo>
                    <a:pt x="9"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9" name="Freeform 1902"/>
            <p:cNvSpPr>
              <a:spLocks/>
            </p:cNvSpPr>
            <p:nvPr/>
          </p:nvSpPr>
          <p:spPr bwMode="auto">
            <a:xfrm>
              <a:off x="1160" y="2410"/>
              <a:ext cx="57" cy="12"/>
            </a:xfrm>
            <a:custGeom>
              <a:avLst/>
              <a:gdLst>
                <a:gd name="T0" fmla="*/ 0 w 171"/>
                <a:gd name="T1" fmla="*/ 1 h 24"/>
                <a:gd name="T2" fmla="*/ 0 w 171"/>
                <a:gd name="T3" fmla="*/ 1 h 24"/>
                <a:gd name="T4" fmla="*/ 0 w 171"/>
                <a:gd name="T5" fmla="*/ 1 h 24"/>
                <a:gd name="T6" fmla="*/ 0 w 171"/>
                <a:gd name="T7" fmla="*/ 1 h 24"/>
                <a:gd name="T8" fmla="*/ 0 w 171"/>
                <a:gd name="T9" fmla="*/ 1 h 24"/>
                <a:gd name="T10" fmla="*/ 0 w 171"/>
                <a:gd name="T11" fmla="*/ 1 h 24"/>
                <a:gd name="T12" fmla="*/ 0 w 171"/>
                <a:gd name="T13" fmla="*/ 1 h 24"/>
                <a:gd name="T14" fmla="*/ 0 w 171"/>
                <a:gd name="T15" fmla="*/ 1 h 24"/>
                <a:gd name="T16" fmla="*/ 0 w 171"/>
                <a:gd name="T17" fmla="*/ 1 h 24"/>
                <a:gd name="T18" fmla="*/ 0 w 171"/>
                <a:gd name="T19" fmla="*/ 1 h 24"/>
                <a:gd name="T20" fmla="*/ 0 w 171"/>
                <a:gd name="T21" fmla="*/ 1 h 24"/>
                <a:gd name="T22" fmla="*/ 0 w 171"/>
                <a:gd name="T23" fmla="*/ 1 h 24"/>
                <a:gd name="T24" fmla="*/ 0 w 171"/>
                <a:gd name="T25" fmla="*/ 1 h 24"/>
                <a:gd name="T26" fmla="*/ 0 w 171"/>
                <a:gd name="T27" fmla="*/ 0 h 24"/>
                <a:gd name="T28" fmla="*/ 0 w 171"/>
                <a:gd name="T29" fmla="*/ 1 h 24"/>
                <a:gd name="T30" fmla="*/ 0 w 171"/>
                <a:gd name="T31" fmla="*/ 1 h 24"/>
                <a:gd name="T32" fmla="*/ 0 w 171"/>
                <a:gd name="T33" fmla="*/ 1 h 24"/>
                <a:gd name="T34" fmla="*/ 0 w 171"/>
                <a:gd name="T35" fmla="*/ 1 h 24"/>
                <a:gd name="T36" fmla="*/ 0 w 171"/>
                <a:gd name="T37" fmla="*/ 1 h 24"/>
                <a:gd name="T38" fmla="*/ 0 w 171"/>
                <a:gd name="T39" fmla="*/ 1 h 24"/>
                <a:gd name="T40" fmla="*/ 0 w 171"/>
                <a:gd name="T41" fmla="*/ 1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
                <a:gd name="T64" fmla="*/ 0 h 24"/>
                <a:gd name="T65" fmla="*/ 171 w 171"/>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 h="24">
                  <a:moveTo>
                    <a:pt x="0" y="11"/>
                  </a:moveTo>
                  <a:lnTo>
                    <a:pt x="0" y="19"/>
                  </a:lnTo>
                  <a:lnTo>
                    <a:pt x="24" y="18"/>
                  </a:lnTo>
                  <a:lnTo>
                    <a:pt x="45" y="15"/>
                  </a:lnTo>
                  <a:lnTo>
                    <a:pt x="67" y="12"/>
                  </a:lnTo>
                  <a:lnTo>
                    <a:pt x="88" y="10"/>
                  </a:lnTo>
                  <a:lnTo>
                    <a:pt x="111" y="9"/>
                  </a:lnTo>
                  <a:lnTo>
                    <a:pt x="129" y="11"/>
                  </a:lnTo>
                  <a:lnTo>
                    <a:pt x="147" y="15"/>
                  </a:lnTo>
                  <a:lnTo>
                    <a:pt x="162" y="24"/>
                  </a:lnTo>
                  <a:lnTo>
                    <a:pt x="171" y="17"/>
                  </a:lnTo>
                  <a:lnTo>
                    <a:pt x="153" y="6"/>
                  </a:lnTo>
                  <a:lnTo>
                    <a:pt x="132" y="2"/>
                  </a:lnTo>
                  <a:lnTo>
                    <a:pt x="111" y="0"/>
                  </a:lnTo>
                  <a:lnTo>
                    <a:pt x="88" y="1"/>
                  </a:lnTo>
                  <a:lnTo>
                    <a:pt x="64" y="3"/>
                  </a:lnTo>
                  <a:lnTo>
                    <a:pt x="42" y="6"/>
                  </a:lnTo>
                  <a:lnTo>
                    <a:pt x="21" y="10"/>
                  </a:lnTo>
                  <a:lnTo>
                    <a:pt x="0" y="11"/>
                  </a:lnTo>
                  <a:lnTo>
                    <a:pt x="0" y="19"/>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0" name="Freeform 1903"/>
            <p:cNvSpPr>
              <a:spLocks/>
            </p:cNvSpPr>
            <p:nvPr/>
          </p:nvSpPr>
          <p:spPr bwMode="auto">
            <a:xfrm>
              <a:off x="1160" y="2416"/>
              <a:ext cx="16" cy="9"/>
            </a:xfrm>
            <a:custGeom>
              <a:avLst/>
              <a:gdLst>
                <a:gd name="T0" fmla="*/ 0 w 49"/>
                <a:gd name="T1" fmla="*/ 1 h 17"/>
                <a:gd name="T2" fmla="*/ 0 w 49"/>
                <a:gd name="T3" fmla="*/ 1 h 17"/>
                <a:gd name="T4" fmla="*/ 0 w 49"/>
                <a:gd name="T5" fmla="*/ 1 h 17"/>
                <a:gd name="T6" fmla="*/ 0 w 49"/>
                <a:gd name="T7" fmla="*/ 1 h 17"/>
                <a:gd name="T8" fmla="*/ 0 w 49"/>
                <a:gd name="T9" fmla="*/ 1 h 17"/>
                <a:gd name="T10" fmla="*/ 0 w 49"/>
                <a:gd name="T11" fmla="*/ 1 h 17"/>
                <a:gd name="T12" fmla="*/ 0 w 49"/>
                <a:gd name="T13" fmla="*/ 1 h 17"/>
                <a:gd name="T14" fmla="*/ 0 w 49"/>
                <a:gd name="T15" fmla="*/ 0 h 17"/>
                <a:gd name="T16" fmla="*/ 0 w 49"/>
                <a:gd name="T17" fmla="*/ 0 h 17"/>
                <a:gd name="T18" fmla="*/ 0 w 49"/>
                <a:gd name="T19" fmla="*/ 0 h 17"/>
                <a:gd name="T20" fmla="*/ 0 w 49"/>
                <a:gd name="T21" fmla="*/ 1 h 17"/>
                <a:gd name="T22" fmla="*/ 0 w 49"/>
                <a:gd name="T23" fmla="*/ 1 h 17"/>
                <a:gd name="T24" fmla="*/ 0 w 49"/>
                <a:gd name="T25" fmla="*/ 1 h 17"/>
                <a:gd name="T26" fmla="*/ 0 w 49"/>
                <a:gd name="T27" fmla="*/ 1 h 17"/>
                <a:gd name="T28" fmla="*/ 0 w 49"/>
                <a:gd name="T29" fmla="*/ 1 h 17"/>
                <a:gd name="T30" fmla="*/ 0 w 49"/>
                <a:gd name="T31" fmla="*/ 1 h 17"/>
                <a:gd name="T32" fmla="*/ 0 w 49"/>
                <a:gd name="T33" fmla="*/ 1 h 17"/>
                <a:gd name="T34" fmla="*/ 0 w 49"/>
                <a:gd name="T35" fmla="*/ 1 h 17"/>
                <a:gd name="T36" fmla="*/ 0 w 49"/>
                <a:gd name="T37" fmla="*/ 1 h 17"/>
                <a:gd name="T38" fmla="*/ 0 w 49"/>
                <a:gd name="T39" fmla="*/ 1 h 17"/>
                <a:gd name="T40" fmla="*/ 0 w 49"/>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7"/>
                <a:gd name="T65" fmla="*/ 49 w 4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7">
                  <a:moveTo>
                    <a:pt x="49" y="11"/>
                  </a:moveTo>
                  <a:lnTo>
                    <a:pt x="49" y="11"/>
                  </a:lnTo>
                  <a:lnTo>
                    <a:pt x="43" y="8"/>
                  </a:lnTo>
                  <a:lnTo>
                    <a:pt x="39" y="6"/>
                  </a:lnTo>
                  <a:lnTo>
                    <a:pt x="31" y="3"/>
                  </a:lnTo>
                  <a:lnTo>
                    <a:pt x="25" y="2"/>
                  </a:lnTo>
                  <a:lnTo>
                    <a:pt x="20" y="1"/>
                  </a:lnTo>
                  <a:lnTo>
                    <a:pt x="12" y="0"/>
                  </a:lnTo>
                  <a:lnTo>
                    <a:pt x="6" y="0"/>
                  </a:lnTo>
                  <a:lnTo>
                    <a:pt x="0" y="0"/>
                  </a:lnTo>
                  <a:lnTo>
                    <a:pt x="0" y="8"/>
                  </a:lnTo>
                  <a:lnTo>
                    <a:pt x="6" y="8"/>
                  </a:lnTo>
                  <a:lnTo>
                    <a:pt x="12" y="8"/>
                  </a:lnTo>
                  <a:lnTo>
                    <a:pt x="17" y="9"/>
                  </a:lnTo>
                  <a:lnTo>
                    <a:pt x="22" y="11"/>
                  </a:lnTo>
                  <a:lnTo>
                    <a:pt x="28" y="12"/>
                  </a:lnTo>
                  <a:lnTo>
                    <a:pt x="33" y="13"/>
                  </a:lnTo>
                  <a:lnTo>
                    <a:pt x="37" y="15"/>
                  </a:lnTo>
                  <a:lnTo>
                    <a:pt x="43" y="17"/>
                  </a:lnTo>
                  <a:lnTo>
                    <a:pt x="4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1" name="Freeform 1904"/>
            <p:cNvSpPr>
              <a:spLocks/>
            </p:cNvSpPr>
            <p:nvPr/>
          </p:nvSpPr>
          <p:spPr bwMode="auto">
            <a:xfrm>
              <a:off x="1174" y="2421"/>
              <a:ext cx="16" cy="14"/>
            </a:xfrm>
            <a:custGeom>
              <a:avLst/>
              <a:gdLst>
                <a:gd name="T0" fmla="*/ 0 w 48"/>
                <a:gd name="T1" fmla="*/ 1 h 28"/>
                <a:gd name="T2" fmla="*/ 0 w 48"/>
                <a:gd name="T3" fmla="*/ 1 h 28"/>
                <a:gd name="T4" fmla="*/ 0 w 48"/>
                <a:gd name="T5" fmla="*/ 1 h 28"/>
                <a:gd name="T6" fmla="*/ 0 w 48"/>
                <a:gd name="T7" fmla="*/ 1 h 28"/>
                <a:gd name="T8" fmla="*/ 0 w 48"/>
                <a:gd name="T9" fmla="*/ 1 h 28"/>
                <a:gd name="T10" fmla="*/ 0 w 48"/>
                <a:gd name="T11" fmla="*/ 0 h 28"/>
                <a:gd name="T12" fmla="*/ 0 w 48"/>
                <a:gd name="T13" fmla="*/ 1 h 28"/>
                <a:gd name="T14" fmla="*/ 0 w 48"/>
                <a:gd name="T15" fmla="*/ 1 h 28"/>
                <a:gd name="T16" fmla="*/ 0 w 48"/>
                <a:gd name="T17" fmla="*/ 1 h 28"/>
                <a:gd name="T18" fmla="*/ 0 w 48"/>
                <a:gd name="T19" fmla="*/ 1 h 28"/>
                <a:gd name="T20" fmla="*/ 0 w 48"/>
                <a:gd name="T21" fmla="*/ 1 h 28"/>
                <a:gd name="T22" fmla="*/ 0 w 48"/>
                <a:gd name="T23" fmla="*/ 1 h 28"/>
                <a:gd name="T24" fmla="*/ 0 w 48"/>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28"/>
                <a:gd name="T41" fmla="*/ 48 w 48"/>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28">
                  <a:moveTo>
                    <a:pt x="48" y="21"/>
                  </a:moveTo>
                  <a:lnTo>
                    <a:pt x="48" y="21"/>
                  </a:lnTo>
                  <a:lnTo>
                    <a:pt x="38" y="15"/>
                  </a:lnTo>
                  <a:lnTo>
                    <a:pt x="27" y="10"/>
                  </a:lnTo>
                  <a:lnTo>
                    <a:pt x="17" y="5"/>
                  </a:lnTo>
                  <a:lnTo>
                    <a:pt x="6" y="0"/>
                  </a:lnTo>
                  <a:lnTo>
                    <a:pt x="0" y="6"/>
                  </a:lnTo>
                  <a:lnTo>
                    <a:pt x="11" y="11"/>
                  </a:lnTo>
                  <a:lnTo>
                    <a:pt x="21" y="17"/>
                  </a:lnTo>
                  <a:lnTo>
                    <a:pt x="32" y="21"/>
                  </a:lnTo>
                  <a:lnTo>
                    <a:pt x="39" y="28"/>
                  </a:lnTo>
                  <a:lnTo>
                    <a:pt x="4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2" name="Freeform 1905"/>
            <p:cNvSpPr>
              <a:spLocks/>
            </p:cNvSpPr>
            <p:nvPr/>
          </p:nvSpPr>
          <p:spPr bwMode="auto">
            <a:xfrm>
              <a:off x="1187" y="2432"/>
              <a:ext cx="29" cy="49"/>
            </a:xfrm>
            <a:custGeom>
              <a:avLst/>
              <a:gdLst>
                <a:gd name="T0" fmla="*/ 0 w 86"/>
                <a:gd name="T1" fmla="*/ 1 h 98"/>
                <a:gd name="T2" fmla="*/ 0 w 86"/>
                <a:gd name="T3" fmla="*/ 1 h 98"/>
                <a:gd name="T4" fmla="*/ 0 w 86"/>
                <a:gd name="T5" fmla="*/ 1 h 98"/>
                <a:gd name="T6" fmla="*/ 0 w 86"/>
                <a:gd name="T7" fmla="*/ 1 h 98"/>
                <a:gd name="T8" fmla="*/ 0 w 86"/>
                <a:gd name="T9" fmla="*/ 1 h 98"/>
                <a:gd name="T10" fmla="*/ 0 w 86"/>
                <a:gd name="T11" fmla="*/ 1 h 98"/>
                <a:gd name="T12" fmla="*/ 0 w 86"/>
                <a:gd name="T13" fmla="*/ 1 h 98"/>
                <a:gd name="T14" fmla="*/ 0 w 86"/>
                <a:gd name="T15" fmla="*/ 1 h 98"/>
                <a:gd name="T16" fmla="*/ 0 w 86"/>
                <a:gd name="T17" fmla="*/ 1 h 98"/>
                <a:gd name="T18" fmla="*/ 0 w 86"/>
                <a:gd name="T19" fmla="*/ 0 h 98"/>
                <a:gd name="T20" fmla="*/ 0 w 86"/>
                <a:gd name="T21" fmla="*/ 1 h 98"/>
                <a:gd name="T22" fmla="*/ 0 w 86"/>
                <a:gd name="T23" fmla="*/ 1 h 98"/>
                <a:gd name="T24" fmla="*/ 0 w 86"/>
                <a:gd name="T25" fmla="*/ 1 h 98"/>
                <a:gd name="T26" fmla="*/ 0 w 86"/>
                <a:gd name="T27" fmla="*/ 1 h 98"/>
                <a:gd name="T28" fmla="*/ 0 w 86"/>
                <a:gd name="T29" fmla="*/ 1 h 98"/>
                <a:gd name="T30" fmla="*/ 0 w 86"/>
                <a:gd name="T31" fmla="*/ 1 h 98"/>
                <a:gd name="T32" fmla="*/ 0 w 86"/>
                <a:gd name="T33" fmla="*/ 1 h 98"/>
                <a:gd name="T34" fmla="*/ 0 w 86"/>
                <a:gd name="T35" fmla="*/ 1 h 98"/>
                <a:gd name="T36" fmla="*/ 0 w 86"/>
                <a:gd name="T37" fmla="*/ 1 h 98"/>
                <a:gd name="T38" fmla="*/ 0 w 86"/>
                <a:gd name="T39" fmla="*/ 1 h 98"/>
                <a:gd name="T40" fmla="*/ 0 w 86"/>
                <a:gd name="T41" fmla="*/ 1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98"/>
                <a:gd name="T65" fmla="*/ 86 w 86"/>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98">
                  <a:moveTo>
                    <a:pt x="84" y="98"/>
                  </a:moveTo>
                  <a:lnTo>
                    <a:pt x="84" y="98"/>
                  </a:lnTo>
                  <a:lnTo>
                    <a:pt x="86" y="82"/>
                  </a:lnTo>
                  <a:lnTo>
                    <a:pt x="83" y="68"/>
                  </a:lnTo>
                  <a:lnTo>
                    <a:pt x="75" y="55"/>
                  </a:lnTo>
                  <a:lnTo>
                    <a:pt x="63" y="43"/>
                  </a:lnTo>
                  <a:lnTo>
                    <a:pt x="51" y="32"/>
                  </a:lnTo>
                  <a:lnTo>
                    <a:pt x="36" y="21"/>
                  </a:lnTo>
                  <a:lnTo>
                    <a:pt x="23" y="11"/>
                  </a:lnTo>
                  <a:lnTo>
                    <a:pt x="9" y="0"/>
                  </a:lnTo>
                  <a:lnTo>
                    <a:pt x="0" y="7"/>
                  </a:lnTo>
                  <a:lnTo>
                    <a:pt x="14" y="17"/>
                  </a:lnTo>
                  <a:lnTo>
                    <a:pt x="27" y="27"/>
                  </a:lnTo>
                  <a:lnTo>
                    <a:pt x="42" y="38"/>
                  </a:lnTo>
                  <a:lnTo>
                    <a:pt x="54" y="48"/>
                  </a:lnTo>
                  <a:lnTo>
                    <a:pt x="63" y="60"/>
                  </a:lnTo>
                  <a:lnTo>
                    <a:pt x="71" y="70"/>
                  </a:lnTo>
                  <a:lnTo>
                    <a:pt x="74" y="82"/>
                  </a:lnTo>
                  <a:lnTo>
                    <a:pt x="72" y="96"/>
                  </a:lnTo>
                  <a:lnTo>
                    <a:pt x="84"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 name="Freeform 1906"/>
            <p:cNvSpPr>
              <a:spLocks/>
            </p:cNvSpPr>
            <p:nvPr/>
          </p:nvSpPr>
          <p:spPr bwMode="auto">
            <a:xfrm>
              <a:off x="1206" y="2476"/>
              <a:ext cx="9" cy="8"/>
            </a:xfrm>
            <a:custGeom>
              <a:avLst/>
              <a:gdLst>
                <a:gd name="T0" fmla="*/ 0 w 27"/>
                <a:gd name="T1" fmla="*/ 1 h 16"/>
                <a:gd name="T2" fmla="*/ 0 w 27"/>
                <a:gd name="T3" fmla="*/ 1 h 16"/>
                <a:gd name="T4" fmla="*/ 0 w 27"/>
                <a:gd name="T5" fmla="*/ 1 h 16"/>
                <a:gd name="T6" fmla="*/ 0 w 27"/>
                <a:gd name="T7" fmla="*/ 1 h 16"/>
                <a:gd name="T8" fmla="*/ 0 w 27"/>
                <a:gd name="T9" fmla="*/ 1 h 16"/>
                <a:gd name="T10" fmla="*/ 0 w 27"/>
                <a:gd name="T11" fmla="*/ 1 h 16"/>
                <a:gd name="T12" fmla="*/ 0 w 27"/>
                <a:gd name="T13" fmla="*/ 1 h 16"/>
                <a:gd name="T14" fmla="*/ 0 w 27"/>
                <a:gd name="T15" fmla="*/ 1 h 16"/>
                <a:gd name="T16" fmla="*/ 0 w 27"/>
                <a:gd name="T17" fmla="*/ 1 h 16"/>
                <a:gd name="T18" fmla="*/ 0 w 27"/>
                <a:gd name="T19" fmla="*/ 0 h 16"/>
                <a:gd name="T20" fmla="*/ 0 w 27"/>
                <a:gd name="T21" fmla="*/ 1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6"/>
                <a:gd name="T35" fmla="*/ 27 w 27"/>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6">
                  <a:moveTo>
                    <a:pt x="0" y="2"/>
                  </a:moveTo>
                  <a:lnTo>
                    <a:pt x="5" y="7"/>
                  </a:lnTo>
                  <a:lnTo>
                    <a:pt x="9" y="13"/>
                  </a:lnTo>
                  <a:lnTo>
                    <a:pt x="18" y="16"/>
                  </a:lnTo>
                  <a:lnTo>
                    <a:pt x="27" y="10"/>
                  </a:lnTo>
                  <a:lnTo>
                    <a:pt x="15" y="8"/>
                  </a:lnTo>
                  <a:lnTo>
                    <a:pt x="18" y="7"/>
                  </a:lnTo>
                  <a:lnTo>
                    <a:pt x="18" y="6"/>
                  </a:lnTo>
                  <a:lnTo>
                    <a:pt x="14" y="3"/>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 name="Freeform 1907"/>
            <p:cNvSpPr>
              <a:spLocks/>
            </p:cNvSpPr>
            <p:nvPr/>
          </p:nvSpPr>
          <p:spPr bwMode="auto">
            <a:xfrm>
              <a:off x="1206" y="2474"/>
              <a:ext cx="4" cy="3"/>
            </a:xfrm>
            <a:custGeom>
              <a:avLst/>
              <a:gdLst>
                <a:gd name="T0" fmla="*/ 0 w 12"/>
                <a:gd name="T1" fmla="*/ 1 h 6"/>
                <a:gd name="T2" fmla="*/ 0 w 12"/>
                <a:gd name="T3" fmla="*/ 0 h 6"/>
                <a:gd name="T4" fmla="*/ 0 w 12"/>
                <a:gd name="T5" fmla="*/ 0 h 6"/>
                <a:gd name="T6" fmla="*/ 0 w 12"/>
                <a:gd name="T7" fmla="*/ 1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4"/>
                  </a:moveTo>
                  <a:lnTo>
                    <a:pt x="9" y="0"/>
                  </a:lnTo>
                  <a:lnTo>
                    <a:pt x="5" y="0"/>
                  </a:lnTo>
                  <a:lnTo>
                    <a:pt x="2" y="3"/>
                  </a:lnTo>
                  <a:lnTo>
                    <a:pt x="0" y="6"/>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5" name="Freeform 1908"/>
            <p:cNvSpPr>
              <a:spLocks/>
            </p:cNvSpPr>
            <p:nvPr/>
          </p:nvSpPr>
          <p:spPr bwMode="auto">
            <a:xfrm>
              <a:off x="1055" y="2544"/>
              <a:ext cx="4" cy="3"/>
            </a:xfrm>
            <a:custGeom>
              <a:avLst/>
              <a:gdLst>
                <a:gd name="T0" fmla="*/ 0 w 12"/>
                <a:gd name="T1" fmla="*/ 1 h 5"/>
                <a:gd name="T2" fmla="*/ 0 w 12"/>
                <a:gd name="T3" fmla="*/ 0 h 5"/>
                <a:gd name="T4" fmla="*/ 0 w 12"/>
                <a:gd name="T5" fmla="*/ 0 h 5"/>
                <a:gd name="T6" fmla="*/ 0 w 12"/>
                <a:gd name="T7" fmla="*/ 1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3"/>
                  </a:moveTo>
                  <a:lnTo>
                    <a:pt x="9" y="0"/>
                  </a:lnTo>
                  <a:lnTo>
                    <a:pt x="5" y="0"/>
                  </a:lnTo>
                  <a:lnTo>
                    <a:pt x="2" y="2"/>
                  </a:lnTo>
                  <a:lnTo>
                    <a:pt x="0" y="5"/>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6" name="Freeform 1909"/>
            <p:cNvSpPr>
              <a:spLocks/>
            </p:cNvSpPr>
            <p:nvPr/>
          </p:nvSpPr>
          <p:spPr bwMode="auto">
            <a:xfrm>
              <a:off x="1055" y="2546"/>
              <a:ext cx="59" cy="232"/>
            </a:xfrm>
            <a:custGeom>
              <a:avLst/>
              <a:gdLst>
                <a:gd name="T0" fmla="*/ 0 w 175"/>
                <a:gd name="T1" fmla="*/ 0 h 465"/>
                <a:gd name="T2" fmla="*/ 0 w 175"/>
                <a:gd name="T3" fmla="*/ 0 h 465"/>
                <a:gd name="T4" fmla="*/ 0 w 175"/>
                <a:gd name="T5" fmla="*/ 0 h 465"/>
                <a:gd name="T6" fmla="*/ 0 w 175"/>
                <a:gd name="T7" fmla="*/ 0 h 465"/>
                <a:gd name="T8" fmla="*/ 0 w 175"/>
                <a:gd name="T9" fmla="*/ 0 h 465"/>
                <a:gd name="T10" fmla="*/ 0 w 175"/>
                <a:gd name="T11" fmla="*/ 0 h 465"/>
                <a:gd name="T12" fmla="*/ 0 w 175"/>
                <a:gd name="T13" fmla="*/ 0 h 465"/>
                <a:gd name="T14" fmla="*/ 0 w 175"/>
                <a:gd name="T15" fmla="*/ 0 h 465"/>
                <a:gd name="T16" fmla="*/ 0 w 175"/>
                <a:gd name="T17" fmla="*/ 0 h 465"/>
                <a:gd name="T18" fmla="*/ 0 w 175"/>
                <a:gd name="T19" fmla="*/ 0 h 465"/>
                <a:gd name="T20" fmla="*/ 0 w 175"/>
                <a:gd name="T21" fmla="*/ 0 h 465"/>
                <a:gd name="T22" fmla="*/ 0 w 175"/>
                <a:gd name="T23" fmla="*/ 0 h 465"/>
                <a:gd name="T24" fmla="*/ 0 w 175"/>
                <a:gd name="T25" fmla="*/ 0 h 465"/>
                <a:gd name="T26" fmla="*/ 0 w 175"/>
                <a:gd name="T27" fmla="*/ 0 h 465"/>
                <a:gd name="T28" fmla="*/ 0 w 175"/>
                <a:gd name="T29" fmla="*/ 0 h 465"/>
                <a:gd name="T30" fmla="*/ 0 w 175"/>
                <a:gd name="T31" fmla="*/ 0 h 465"/>
                <a:gd name="T32" fmla="*/ 0 w 175"/>
                <a:gd name="T33" fmla="*/ 0 h 465"/>
                <a:gd name="T34" fmla="*/ 0 w 175"/>
                <a:gd name="T35" fmla="*/ 0 h 465"/>
                <a:gd name="T36" fmla="*/ 0 w 175"/>
                <a:gd name="T37" fmla="*/ 0 h 465"/>
                <a:gd name="T38" fmla="*/ 0 w 175"/>
                <a:gd name="T39" fmla="*/ 0 h 465"/>
                <a:gd name="T40" fmla="*/ 0 w 175"/>
                <a:gd name="T41" fmla="*/ 0 h 465"/>
                <a:gd name="T42" fmla="*/ 0 w 175"/>
                <a:gd name="T43" fmla="*/ 0 h 465"/>
                <a:gd name="T44" fmla="*/ 0 w 175"/>
                <a:gd name="T45" fmla="*/ 0 h 465"/>
                <a:gd name="T46" fmla="*/ 0 w 175"/>
                <a:gd name="T47" fmla="*/ 0 h 465"/>
                <a:gd name="T48" fmla="*/ 0 w 175"/>
                <a:gd name="T49" fmla="*/ 0 h 465"/>
                <a:gd name="T50" fmla="*/ 0 w 175"/>
                <a:gd name="T51" fmla="*/ 0 h 465"/>
                <a:gd name="T52" fmla="*/ 0 w 175"/>
                <a:gd name="T53" fmla="*/ 0 h 465"/>
                <a:gd name="T54" fmla="*/ 0 w 175"/>
                <a:gd name="T55" fmla="*/ 0 h 465"/>
                <a:gd name="T56" fmla="*/ 0 w 175"/>
                <a:gd name="T57" fmla="*/ 0 h 465"/>
                <a:gd name="T58" fmla="*/ 0 w 175"/>
                <a:gd name="T59" fmla="*/ 0 h 465"/>
                <a:gd name="T60" fmla="*/ 0 w 175"/>
                <a:gd name="T61" fmla="*/ 0 h 465"/>
                <a:gd name="T62" fmla="*/ 0 w 175"/>
                <a:gd name="T63" fmla="*/ 0 h 465"/>
                <a:gd name="T64" fmla="*/ 0 w 175"/>
                <a:gd name="T65" fmla="*/ 0 h 465"/>
                <a:gd name="T66" fmla="*/ 0 w 175"/>
                <a:gd name="T67" fmla="*/ 0 h 465"/>
                <a:gd name="T68" fmla="*/ 0 w 175"/>
                <a:gd name="T69" fmla="*/ 0 h 4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5"/>
                <a:gd name="T106" fmla="*/ 0 h 465"/>
                <a:gd name="T107" fmla="*/ 175 w 175"/>
                <a:gd name="T108" fmla="*/ 465 h 4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5" h="465">
                  <a:moveTo>
                    <a:pt x="175" y="465"/>
                  </a:moveTo>
                  <a:lnTo>
                    <a:pt x="171" y="437"/>
                  </a:lnTo>
                  <a:lnTo>
                    <a:pt x="165" y="408"/>
                  </a:lnTo>
                  <a:lnTo>
                    <a:pt x="157" y="380"/>
                  </a:lnTo>
                  <a:lnTo>
                    <a:pt x="150" y="351"/>
                  </a:lnTo>
                  <a:lnTo>
                    <a:pt x="139" y="321"/>
                  </a:lnTo>
                  <a:lnTo>
                    <a:pt x="129" y="291"/>
                  </a:lnTo>
                  <a:lnTo>
                    <a:pt x="117" y="260"/>
                  </a:lnTo>
                  <a:lnTo>
                    <a:pt x="105" y="230"/>
                  </a:lnTo>
                  <a:lnTo>
                    <a:pt x="91" y="200"/>
                  </a:lnTo>
                  <a:lnTo>
                    <a:pt x="79" y="170"/>
                  </a:lnTo>
                  <a:lnTo>
                    <a:pt x="66" y="139"/>
                  </a:lnTo>
                  <a:lnTo>
                    <a:pt x="54" y="110"/>
                  </a:lnTo>
                  <a:lnTo>
                    <a:pt x="42" y="81"/>
                  </a:lnTo>
                  <a:lnTo>
                    <a:pt x="31" y="53"/>
                  </a:lnTo>
                  <a:lnTo>
                    <a:pt x="21" y="26"/>
                  </a:lnTo>
                  <a:lnTo>
                    <a:pt x="12" y="0"/>
                  </a:lnTo>
                  <a:lnTo>
                    <a:pt x="0" y="2"/>
                  </a:lnTo>
                  <a:lnTo>
                    <a:pt x="9" y="28"/>
                  </a:lnTo>
                  <a:lnTo>
                    <a:pt x="20" y="55"/>
                  </a:lnTo>
                  <a:lnTo>
                    <a:pt x="30" y="83"/>
                  </a:lnTo>
                  <a:lnTo>
                    <a:pt x="42" y="112"/>
                  </a:lnTo>
                  <a:lnTo>
                    <a:pt x="54" y="142"/>
                  </a:lnTo>
                  <a:lnTo>
                    <a:pt x="67" y="172"/>
                  </a:lnTo>
                  <a:lnTo>
                    <a:pt x="79" y="202"/>
                  </a:lnTo>
                  <a:lnTo>
                    <a:pt x="93" y="232"/>
                  </a:lnTo>
                  <a:lnTo>
                    <a:pt x="105" y="263"/>
                  </a:lnTo>
                  <a:lnTo>
                    <a:pt x="117" y="293"/>
                  </a:lnTo>
                  <a:lnTo>
                    <a:pt x="127" y="323"/>
                  </a:lnTo>
                  <a:lnTo>
                    <a:pt x="138" y="353"/>
                  </a:lnTo>
                  <a:lnTo>
                    <a:pt x="145" y="383"/>
                  </a:lnTo>
                  <a:lnTo>
                    <a:pt x="153" y="411"/>
                  </a:lnTo>
                  <a:lnTo>
                    <a:pt x="159" y="439"/>
                  </a:lnTo>
                  <a:lnTo>
                    <a:pt x="163" y="465"/>
                  </a:lnTo>
                  <a:lnTo>
                    <a:pt x="175" y="4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7" name="Freeform 1910"/>
            <p:cNvSpPr>
              <a:spLocks/>
            </p:cNvSpPr>
            <p:nvPr/>
          </p:nvSpPr>
          <p:spPr bwMode="auto">
            <a:xfrm>
              <a:off x="1110" y="2778"/>
              <a:ext cx="4" cy="2"/>
            </a:xfrm>
            <a:custGeom>
              <a:avLst/>
              <a:gdLst>
                <a:gd name="T0" fmla="*/ 0 w 12"/>
                <a:gd name="T1" fmla="*/ 0 h 4"/>
                <a:gd name="T2" fmla="*/ 0 w 12"/>
                <a:gd name="T3" fmla="*/ 1 h 4"/>
                <a:gd name="T4" fmla="*/ 0 w 12"/>
                <a:gd name="T5" fmla="*/ 1 h 4"/>
                <a:gd name="T6" fmla="*/ 0 w 12"/>
                <a:gd name="T7" fmla="*/ 1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2" y="3"/>
                  </a:lnTo>
                  <a:lnTo>
                    <a:pt x="6" y="4"/>
                  </a:lnTo>
                  <a:lnTo>
                    <a:pt x="11" y="3"/>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8" name="Freeform 1911"/>
            <p:cNvSpPr>
              <a:spLocks/>
            </p:cNvSpPr>
            <p:nvPr/>
          </p:nvSpPr>
          <p:spPr bwMode="auto">
            <a:xfrm>
              <a:off x="1138" y="2323"/>
              <a:ext cx="29" cy="116"/>
            </a:xfrm>
            <a:custGeom>
              <a:avLst/>
              <a:gdLst>
                <a:gd name="T0" fmla="*/ 0 w 86"/>
                <a:gd name="T1" fmla="*/ 1 h 232"/>
                <a:gd name="T2" fmla="*/ 0 w 86"/>
                <a:gd name="T3" fmla="*/ 1 h 232"/>
                <a:gd name="T4" fmla="*/ 0 w 86"/>
                <a:gd name="T5" fmla="*/ 1 h 232"/>
                <a:gd name="T6" fmla="*/ 0 w 86"/>
                <a:gd name="T7" fmla="*/ 1 h 232"/>
                <a:gd name="T8" fmla="*/ 0 w 86"/>
                <a:gd name="T9" fmla="*/ 1 h 232"/>
                <a:gd name="T10" fmla="*/ 0 w 86"/>
                <a:gd name="T11" fmla="*/ 1 h 232"/>
                <a:gd name="T12" fmla="*/ 0 w 86"/>
                <a:gd name="T13" fmla="*/ 1 h 232"/>
                <a:gd name="T14" fmla="*/ 0 w 86"/>
                <a:gd name="T15" fmla="*/ 1 h 232"/>
                <a:gd name="T16" fmla="*/ 0 w 86"/>
                <a:gd name="T17" fmla="*/ 1 h 232"/>
                <a:gd name="T18" fmla="*/ 0 w 86"/>
                <a:gd name="T19" fmla="*/ 1 h 232"/>
                <a:gd name="T20" fmla="*/ 0 w 86"/>
                <a:gd name="T21" fmla="*/ 1 h 232"/>
                <a:gd name="T22" fmla="*/ 0 w 86"/>
                <a:gd name="T23" fmla="*/ 1 h 232"/>
                <a:gd name="T24" fmla="*/ 0 w 86"/>
                <a:gd name="T25" fmla="*/ 1 h 232"/>
                <a:gd name="T26" fmla="*/ 0 w 86"/>
                <a:gd name="T27" fmla="*/ 1 h 232"/>
                <a:gd name="T28" fmla="*/ 0 w 86"/>
                <a:gd name="T29" fmla="*/ 1 h 232"/>
                <a:gd name="T30" fmla="*/ 0 w 86"/>
                <a:gd name="T31" fmla="*/ 1 h 232"/>
                <a:gd name="T32" fmla="*/ 0 w 86"/>
                <a:gd name="T33" fmla="*/ 1 h 232"/>
                <a:gd name="T34" fmla="*/ 0 w 86"/>
                <a:gd name="T35" fmla="*/ 1 h 232"/>
                <a:gd name="T36" fmla="*/ 0 w 86"/>
                <a:gd name="T37" fmla="*/ 1 h 232"/>
                <a:gd name="T38" fmla="*/ 0 w 86"/>
                <a:gd name="T39" fmla="*/ 1 h 232"/>
                <a:gd name="T40" fmla="*/ 0 w 86"/>
                <a:gd name="T41" fmla="*/ 1 h 232"/>
                <a:gd name="T42" fmla="*/ 0 w 86"/>
                <a:gd name="T43" fmla="*/ 1 h 232"/>
                <a:gd name="T44" fmla="*/ 0 w 86"/>
                <a:gd name="T45" fmla="*/ 1 h 232"/>
                <a:gd name="T46" fmla="*/ 0 w 86"/>
                <a:gd name="T47" fmla="*/ 1 h 232"/>
                <a:gd name="T48" fmla="*/ 0 w 86"/>
                <a:gd name="T49" fmla="*/ 1 h 232"/>
                <a:gd name="T50" fmla="*/ 0 w 86"/>
                <a:gd name="T51" fmla="*/ 1 h 232"/>
                <a:gd name="T52" fmla="*/ 0 w 86"/>
                <a:gd name="T53" fmla="*/ 1 h 232"/>
                <a:gd name="T54" fmla="*/ 0 w 86"/>
                <a:gd name="T55" fmla="*/ 1 h 232"/>
                <a:gd name="T56" fmla="*/ 0 w 86"/>
                <a:gd name="T57" fmla="*/ 1 h 232"/>
                <a:gd name="T58" fmla="*/ 0 w 86"/>
                <a:gd name="T59" fmla="*/ 1 h 232"/>
                <a:gd name="T60" fmla="*/ 0 w 86"/>
                <a:gd name="T61" fmla="*/ 1 h 232"/>
                <a:gd name="T62" fmla="*/ 0 w 86"/>
                <a:gd name="T63" fmla="*/ 1 h 232"/>
                <a:gd name="T64" fmla="*/ 0 w 86"/>
                <a:gd name="T65" fmla="*/ 1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232"/>
                <a:gd name="T101" fmla="*/ 86 w 86"/>
                <a:gd name="T102" fmla="*/ 232 h 2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232">
                  <a:moveTo>
                    <a:pt x="65" y="199"/>
                  </a:moveTo>
                  <a:lnTo>
                    <a:pt x="65" y="188"/>
                  </a:lnTo>
                  <a:lnTo>
                    <a:pt x="65" y="177"/>
                  </a:lnTo>
                  <a:lnTo>
                    <a:pt x="66" y="165"/>
                  </a:lnTo>
                  <a:lnTo>
                    <a:pt x="68" y="154"/>
                  </a:lnTo>
                  <a:lnTo>
                    <a:pt x="71" y="143"/>
                  </a:lnTo>
                  <a:lnTo>
                    <a:pt x="74" y="132"/>
                  </a:lnTo>
                  <a:lnTo>
                    <a:pt x="77" y="121"/>
                  </a:lnTo>
                  <a:lnTo>
                    <a:pt x="80" y="110"/>
                  </a:lnTo>
                  <a:lnTo>
                    <a:pt x="81" y="105"/>
                  </a:lnTo>
                  <a:lnTo>
                    <a:pt x="83" y="99"/>
                  </a:lnTo>
                  <a:lnTo>
                    <a:pt x="84" y="94"/>
                  </a:lnTo>
                  <a:lnTo>
                    <a:pt x="86" y="87"/>
                  </a:lnTo>
                  <a:lnTo>
                    <a:pt x="86" y="82"/>
                  </a:lnTo>
                  <a:lnTo>
                    <a:pt x="86" y="77"/>
                  </a:lnTo>
                  <a:lnTo>
                    <a:pt x="86" y="71"/>
                  </a:lnTo>
                  <a:lnTo>
                    <a:pt x="86" y="66"/>
                  </a:lnTo>
                  <a:lnTo>
                    <a:pt x="86" y="71"/>
                  </a:lnTo>
                  <a:lnTo>
                    <a:pt x="84" y="77"/>
                  </a:lnTo>
                  <a:lnTo>
                    <a:pt x="81" y="82"/>
                  </a:lnTo>
                  <a:lnTo>
                    <a:pt x="77" y="87"/>
                  </a:lnTo>
                  <a:lnTo>
                    <a:pt x="71" y="77"/>
                  </a:lnTo>
                  <a:lnTo>
                    <a:pt x="68" y="66"/>
                  </a:lnTo>
                  <a:lnTo>
                    <a:pt x="65" y="55"/>
                  </a:lnTo>
                  <a:lnTo>
                    <a:pt x="63" y="43"/>
                  </a:lnTo>
                  <a:lnTo>
                    <a:pt x="63" y="32"/>
                  </a:lnTo>
                  <a:lnTo>
                    <a:pt x="62" y="22"/>
                  </a:lnTo>
                  <a:lnTo>
                    <a:pt x="60" y="11"/>
                  </a:lnTo>
                  <a:lnTo>
                    <a:pt x="57" y="0"/>
                  </a:lnTo>
                  <a:lnTo>
                    <a:pt x="53" y="10"/>
                  </a:lnTo>
                  <a:lnTo>
                    <a:pt x="50" y="20"/>
                  </a:lnTo>
                  <a:lnTo>
                    <a:pt x="48" y="31"/>
                  </a:lnTo>
                  <a:lnTo>
                    <a:pt x="48" y="42"/>
                  </a:lnTo>
                  <a:lnTo>
                    <a:pt x="50" y="52"/>
                  </a:lnTo>
                  <a:lnTo>
                    <a:pt x="50" y="63"/>
                  </a:lnTo>
                  <a:lnTo>
                    <a:pt x="50" y="73"/>
                  </a:lnTo>
                  <a:lnTo>
                    <a:pt x="48" y="84"/>
                  </a:lnTo>
                  <a:lnTo>
                    <a:pt x="41" y="80"/>
                  </a:lnTo>
                  <a:lnTo>
                    <a:pt x="35" y="75"/>
                  </a:lnTo>
                  <a:lnTo>
                    <a:pt x="30" y="69"/>
                  </a:lnTo>
                  <a:lnTo>
                    <a:pt x="26" y="63"/>
                  </a:lnTo>
                  <a:lnTo>
                    <a:pt x="23" y="56"/>
                  </a:lnTo>
                  <a:lnTo>
                    <a:pt x="18" y="50"/>
                  </a:lnTo>
                  <a:lnTo>
                    <a:pt x="14" y="43"/>
                  </a:lnTo>
                  <a:lnTo>
                    <a:pt x="9" y="38"/>
                  </a:lnTo>
                  <a:lnTo>
                    <a:pt x="6" y="38"/>
                  </a:lnTo>
                  <a:lnTo>
                    <a:pt x="5" y="38"/>
                  </a:lnTo>
                  <a:lnTo>
                    <a:pt x="3" y="38"/>
                  </a:lnTo>
                  <a:lnTo>
                    <a:pt x="6" y="50"/>
                  </a:lnTo>
                  <a:lnTo>
                    <a:pt x="9" y="60"/>
                  </a:lnTo>
                  <a:lnTo>
                    <a:pt x="15" y="71"/>
                  </a:lnTo>
                  <a:lnTo>
                    <a:pt x="21" y="82"/>
                  </a:lnTo>
                  <a:lnTo>
                    <a:pt x="27" y="92"/>
                  </a:lnTo>
                  <a:lnTo>
                    <a:pt x="33" y="103"/>
                  </a:lnTo>
                  <a:lnTo>
                    <a:pt x="41" y="113"/>
                  </a:lnTo>
                  <a:lnTo>
                    <a:pt x="47" y="124"/>
                  </a:lnTo>
                  <a:lnTo>
                    <a:pt x="53" y="139"/>
                  </a:lnTo>
                  <a:lnTo>
                    <a:pt x="54" y="153"/>
                  </a:lnTo>
                  <a:lnTo>
                    <a:pt x="51" y="167"/>
                  </a:lnTo>
                  <a:lnTo>
                    <a:pt x="44" y="181"/>
                  </a:lnTo>
                  <a:lnTo>
                    <a:pt x="35" y="194"/>
                  </a:lnTo>
                  <a:lnTo>
                    <a:pt x="24" y="207"/>
                  </a:lnTo>
                  <a:lnTo>
                    <a:pt x="12" y="220"/>
                  </a:lnTo>
                  <a:lnTo>
                    <a:pt x="0" y="232"/>
                  </a:lnTo>
                  <a:lnTo>
                    <a:pt x="65" y="19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9" name="Freeform 1912"/>
            <p:cNvSpPr>
              <a:spLocks/>
            </p:cNvSpPr>
            <p:nvPr/>
          </p:nvSpPr>
          <p:spPr bwMode="auto">
            <a:xfrm>
              <a:off x="1165" y="2322"/>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2"/>
                  </a:lnTo>
                  <a:lnTo>
                    <a:pt x="7"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0" name="Freeform 1913"/>
            <p:cNvSpPr>
              <a:spLocks/>
            </p:cNvSpPr>
            <p:nvPr/>
          </p:nvSpPr>
          <p:spPr bwMode="auto">
            <a:xfrm>
              <a:off x="1163" y="2324"/>
              <a:ext cx="6" cy="55"/>
            </a:xfrm>
            <a:custGeom>
              <a:avLst/>
              <a:gdLst>
                <a:gd name="T0" fmla="*/ 0 w 19"/>
                <a:gd name="T1" fmla="*/ 1 h 109"/>
                <a:gd name="T2" fmla="*/ 0 w 19"/>
                <a:gd name="T3" fmla="*/ 1 h 109"/>
                <a:gd name="T4" fmla="*/ 0 w 19"/>
                <a:gd name="T5" fmla="*/ 1 h 109"/>
                <a:gd name="T6" fmla="*/ 0 w 19"/>
                <a:gd name="T7" fmla="*/ 1 h 109"/>
                <a:gd name="T8" fmla="*/ 0 w 19"/>
                <a:gd name="T9" fmla="*/ 1 h 109"/>
                <a:gd name="T10" fmla="*/ 0 w 19"/>
                <a:gd name="T11" fmla="*/ 1 h 109"/>
                <a:gd name="T12" fmla="*/ 0 w 19"/>
                <a:gd name="T13" fmla="*/ 1 h 109"/>
                <a:gd name="T14" fmla="*/ 0 w 19"/>
                <a:gd name="T15" fmla="*/ 1 h 109"/>
                <a:gd name="T16" fmla="*/ 0 w 19"/>
                <a:gd name="T17" fmla="*/ 1 h 109"/>
                <a:gd name="T18" fmla="*/ 0 w 19"/>
                <a:gd name="T19" fmla="*/ 1 h 109"/>
                <a:gd name="T20" fmla="*/ 0 w 19"/>
                <a:gd name="T21" fmla="*/ 0 h 109"/>
                <a:gd name="T22" fmla="*/ 0 w 19"/>
                <a:gd name="T23" fmla="*/ 1 h 109"/>
                <a:gd name="T24" fmla="*/ 0 w 19"/>
                <a:gd name="T25" fmla="*/ 1 h 109"/>
                <a:gd name="T26" fmla="*/ 0 w 19"/>
                <a:gd name="T27" fmla="*/ 1 h 109"/>
                <a:gd name="T28" fmla="*/ 0 w 19"/>
                <a:gd name="T29" fmla="*/ 1 h 109"/>
                <a:gd name="T30" fmla="*/ 0 w 19"/>
                <a:gd name="T31" fmla="*/ 1 h 109"/>
                <a:gd name="T32" fmla="*/ 0 w 19"/>
                <a:gd name="T33" fmla="*/ 1 h 109"/>
                <a:gd name="T34" fmla="*/ 0 w 19"/>
                <a:gd name="T35" fmla="*/ 1 h 109"/>
                <a:gd name="T36" fmla="*/ 0 w 19"/>
                <a:gd name="T37" fmla="*/ 1 h 109"/>
                <a:gd name="T38" fmla="*/ 0 w 19"/>
                <a:gd name="T39" fmla="*/ 1 h 109"/>
                <a:gd name="T40" fmla="*/ 0 w 19"/>
                <a:gd name="T41" fmla="*/ 1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09"/>
                <a:gd name="T65" fmla="*/ 19 w 19"/>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09">
                  <a:moveTo>
                    <a:pt x="12" y="109"/>
                  </a:moveTo>
                  <a:lnTo>
                    <a:pt x="12" y="109"/>
                  </a:lnTo>
                  <a:lnTo>
                    <a:pt x="16" y="96"/>
                  </a:lnTo>
                  <a:lnTo>
                    <a:pt x="17" y="82"/>
                  </a:lnTo>
                  <a:lnTo>
                    <a:pt x="17" y="68"/>
                  </a:lnTo>
                  <a:lnTo>
                    <a:pt x="17" y="55"/>
                  </a:lnTo>
                  <a:lnTo>
                    <a:pt x="16" y="41"/>
                  </a:lnTo>
                  <a:lnTo>
                    <a:pt x="16" y="28"/>
                  </a:lnTo>
                  <a:lnTo>
                    <a:pt x="16" y="14"/>
                  </a:lnTo>
                  <a:lnTo>
                    <a:pt x="19" y="2"/>
                  </a:lnTo>
                  <a:lnTo>
                    <a:pt x="7" y="0"/>
                  </a:lnTo>
                  <a:lnTo>
                    <a:pt x="4" y="14"/>
                  </a:lnTo>
                  <a:lnTo>
                    <a:pt x="4" y="28"/>
                  </a:lnTo>
                  <a:lnTo>
                    <a:pt x="4" y="41"/>
                  </a:lnTo>
                  <a:lnTo>
                    <a:pt x="6" y="55"/>
                  </a:lnTo>
                  <a:lnTo>
                    <a:pt x="6" y="68"/>
                  </a:lnTo>
                  <a:lnTo>
                    <a:pt x="6" y="82"/>
                  </a:lnTo>
                  <a:lnTo>
                    <a:pt x="4" y="94"/>
                  </a:lnTo>
                  <a:lnTo>
                    <a:pt x="0" y="107"/>
                  </a:lnTo>
                  <a:lnTo>
                    <a:pt x="12"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1" name="Freeform 1914"/>
            <p:cNvSpPr>
              <a:spLocks/>
            </p:cNvSpPr>
            <p:nvPr/>
          </p:nvSpPr>
          <p:spPr bwMode="auto">
            <a:xfrm>
              <a:off x="1158" y="2378"/>
              <a:ext cx="9" cy="41"/>
            </a:xfrm>
            <a:custGeom>
              <a:avLst/>
              <a:gdLst>
                <a:gd name="T0" fmla="*/ 0 w 27"/>
                <a:gd name="T1" fmla="*/ 1 h 82"/>
                <a:gd name="T2" fmla="*/ 0 w 27"/>
                <a:gd name="T3" fmla="*/ 1 h 82"/>
                <a:gd name="T4" fmla="*/ 0 w 27"/>
                <a:gd name="T5" fmla="*/ 1 h 82"/>
                <a:gd name="T6" fmla="*/ 0 w 27"/>
                <a:gd name="T7" fmla="*/ 1 h 82"/>
                <a:gd name="T8" fmla="*/ 0 w 27"/>
                <a:gd name="T9" fmla="*/ 1 h 82"/>
                <a:gd name="T10" fmla="*/ 0 w 27"/>
                <a:gd name="T11" fmla="*/ 1 h 82"/>
                <a:gd name="T12" fmla="*/ 0 w 27"/>
                <a:gd name="T13" fmla="*/ 1 h 82"/>
                <a:gd name="T14" fmla="*/ 0 w 27"/>
                <a:gd name="T15" fmla="*/ 1 h 82"/>
                <a:gd name="T16" fmla="*/ 0 w 27"/>
                <a:gd name="T17" fmla="*/ 1 h 82"/>
                <a:gd name="T18" fmla="*/ 0 w 27"/>
                <a:gd name="T19" fmla="*/ 0 h 82"/>
                <a:gd name="T20" fmla="*/ 0 w 27"/>
                <a:gd name="T21" fmla="*/ 1 h 82"/>
                <a:gd name="T22" fmla="*/ 0 w 27"/>
                <a:gd name="T23" fmla="*/ 1 h 82"/>
                <a:gd name="T24" fmla="*/ 0 w 27"/>
                <a:gd name="T25" fmla="*/ 1 h 82"/>
                <a:gd name="T26" fmla="*/ 0 w 27"/>
                <a:gd name="T27" fmla="*/ 1 h 82"/>
                <a:gd name="T28" fmla="*/ 0 w 27"/>
                <a:gd name="T29" fmla="*/ 1 h 82"/>
                <a:gd name="T30" fmla="*/ 0 w 27"/>
                <a:gd name="T31" fmla="*/ 1 h 82"/>
                <a:gd name="T32" fmla="*/ 0 w 27"/>
                <a:gd name="T33" fmla="*/ 1 h 82"/>
                <a:gd name="T34" fmla="*/ 0 w 27"/>
                <a:gd name="T35" fmla="*/ 1 h 82"/>
                <a:gd name="T36" fmla="*/ 0 w 27"/>
                <a:gd name="T37" fmla="*/ 1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82"/>
                <a:gd name="T59" fmla="*/ 27 w 27"/>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82">
                  <a:moveTo>
                    <a:pt x="12" y="82"/>
                  </a:moveTo>
                  <a:lnTo>
                    <a:pt x="12" y="71"/>
                  </a:lnTo>
                  <a:lnTo>
                    <a:pt x="12" y="62"/>
                  </a:lnTo>
                  <a:lnTo>
                    <a:pt x="13" y="51"/>
                  </a:lnTo>
                  <a:lnTo>
                    <a:pt x="15" y="42"/>
                  </a:lnTo>
                  <a:lnTo>
                    <a:pt x="18" y="32"/>
                  </a:lnTo>
                  <a:lnTo>
                    <a:pt x="21" y="23"/>
                  </a:lnTo>
                  <a:lnTo>
                    <a:pt x="24" y="12"/>
                  </a:lnTo>
                  <a:lnTo>
                    <a:pt x="27" y="2"/>
                  </a:lnTo>
                  <a:lnTo>
                    <a:pt x="15" y="0"/>
                  </a:lnTo>
                  <a:lnTo>
                    <a:pt x="12" y="10"/>
                  </a:lnTo>
                  <a:lnTo>
                    <a:pt x="9" y="21"/>
                  </a:lnTo>
                  <a:lnTo>
                    <a:pt x="6" y="30"/>
                  </a:lnTo>
                  <a:lnTo>
                    <a:pt x="3" y="40"/>
                  </a:lnTo>
                  <a:lnTo>
                    <a:pt x="1" y="51"/>
                  </a:lnTo>
                  <a:lnTo>
                    <a:pt x="0" y="62"/>
                  </a:lnTo>
                  <a:lnTo>
                    <a:pt x="0" y="71"/>
                  </a:lnTo>
                  <a:lnTo>
                    <a:pt x="0" y="82"/>
                  </a:lnTo>
                  <a:lnTo>
                    <a:pt x="12"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2" name="Freeform 1915"/>
            <p:cNvSpPr>
              <a:spLocks/>
            </p:cNvSpPr>
            <p:nvPr/>
          </p:nvSpPr>
          <p:spPr bwMode="auto">
            <a:xfrm>
              <a:off x="1158" y="2419"/>
              <a:ext cx="4" cy="2"/>
            </a:xfrm>
            <a:custGeom>
              <a:avLst/>
              <a:gdLst>
                <a:gd name="T0" fmla="*/ 0 w 12"/>
                <a:gd name="T1" fmla="*/ 0 h 4"/>
                <a:gd name="T2" fmla="*/ 0 w 12"/>
                <a:gd name="T3" fmla="*/ 1 h 4"/>
                <a:gd name="T4" fmla="*/ 0 w 12"/>
                <a:gd name="T5" fmla="*/ 1 h 4"/>
                <a:gd name="T6" fmla="*/ 0 w 12"/>
                <a:gd name="T7" fmla="*/ 1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1" y="3"/>
                  </a:lnTo>
                  <a:lnTo>
                    <a:pt x="6" y="4"/>
                  </a:lnTo>
                  <a:lnTo>
                    <a:pt x="10" y="3"/>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3" name="Freeform 1916"/>
            <p:cNvSpPr>
              <a:spLocks/>
            </p:cNvSpPr>
            <p:nvPr/>
          </p:nvSpPr>
          <p:spPr bwMode="auto">
            <a:xfrm>
              <a:off x="1133" y="2331"/>
              <a:ext cx="4" cy="4"/>
            </a:xfrm>
            <a:custGeom>
              <a:avLst/>
              <a:gdLst>
                <a:gd name="T0" fmla="*/ 0 w 11"/>
                <a:gd name="T1" fmla="*/ 1 h 8"/>
                <a:gd name="T2" fmla="*/ 0 w 11"/>
                <a:gd name="T3" fmla="*/ 0 h 8"/>
                <a:gd name="T4" fmla="*/ 0 w 11"/>
                <a:gd name="T5" fmla="*/ 1 h 8"/>
                <a:gd name="T6" fmla="*/ 0 w 11"/>
                <a:gd name="T7" fmla="*/ 1 h 8"/>
                <a:gd name="T8" fmla="*/ 0 w 11"/>
                <a:gd name="T9" fmla="*/ 1 h 8"/>
                <a:gd name="T10" fmla="*/ 0 w 11"/>
                <a:gd name="T11" fmla="*/ 1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11" y="1"/>
                  </a:moveTo>
                  <a:lnTo>
                    <a:pt x="6" y="0"/>
                  </a:lnTo>
                  <a:lnTo>
                    <a:pt x="2" y="1"/>
                  </a:lnTo>
                  <a:lnTo>
                    <a:pt x="0" y="4"/>
                  </a:lnTo>
                  <a:lnTo>
                    <a:pt x="2" y="8"/>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 name="Freeform 1917"/>
            <p:cNvSpPr>
              <a:spLocks/>
            </p:cNvSpPr>
            <p:nvPr/>
          </p:nvSpPr>
          <p:spPr bwMode="auto">
            <a:xfrm>
              <a:off x="1134" y="2332"/>
              <a:ext cx="14" cy="24"/>
            </a:xfrm>
            <a:custGeom>
              <a:avLst/>
              <a:gdLst>
                <a:gd name="T0" fmla="*/ 0 w 42"/>
                <a:gd name="T1" fmla="*/ 0 h 49"/>
                <a:gd name="T2" fmla="*/ 0 w 42"/>
                <a:gd name="T3" fmla="*/ 0 h 49"/>
                <a:gd name="T4" fmla="*/ 0 w 42"/>
                <a:gd name="T5" fmla="*/ 0 h 49"/>
                <a:gd name="T6" fmla="*/ 0 w 42"/>
                <a:gd name="T7" fmla="*/ 0 h 49"/>
                <a:gd name="T8" fmla="*/ 0 w 42"/>
                <a:gd name="T9" fmla="*/ 0 h 49"/>
                <a:gd name="T10" fmla="*/ 0 w 42"/>
                <a:gd name="T11" fmla="*/ 0 h 49"/>
                <a:gd name="T12" fmla="*/ 0 w 42"/>
                <a:gd name="T13" fmla="*/ 0 h 49"/>
                <a:gd name="T14" fmla="*/ 0 w 42"/>
                <a:gd name="T15" fmla="*/ 0 h 49"/>
                <a:gd name="T16" fmla="*/ 0 w 42"/>
                <a:gd name="T17" fmla="*/ 0 h 49"/>
                <a:gd name="T18" fmla="*/ 0 w 42"/>
                <a:gd name="T19" fmla="*/ 0 h 49"/>
                <a:gd name="T20" fmla="*/ 0 w 42"/>
                <a:gd name="T21" fmla="*/ 0 h 49"/>
                <a:gd name="T22" fmla="*/ 0 w 42"/>
                <a:gd name="T23" fmla="*/ 0 h 49"/>
                <a:gd name="T24" fmla="*/ 0 w 42"/>
                <a:gd name="T25" fmla="*/ 0 h 49"/>
                <a:gd name="T26" fmla="*/ 0 w 42"/>
                <a:gd name="T27" fmla="*/ 0 h 49"/>
                <a:gd name="T28" fmla="*/ 0 w 42"/>
                <a:gd name="T29" fmla="*/ 0 h 49"/>
                <a:gd name="T30" fmla="*/ 0 w 42"/>
                <a:gd name="T31" fmla="*/ 0 h 49"/>
                <a:gd name="T32" fmla="*/ 0 w 42"/>
                <a:gd name="T33" fmla="*/ 0 h 49"/>
                <a:gd name="T34" fmla="*/ 0 w 42"/>
                <a:gd name="T35" fmla="*/ 0 h 49"/>
                <a:gd name="T36" fmla="*/ 0 w 42"/>
                <a:gd name="T37" fmla="*/ 0 h 49"/>
                <a:gd name="T38" fmla="*/ 0 w 42"/>
                <a:gd name="T39" fmla="*/ 0 h 49"/>
                <a:gd name="T40" fmla="*/ 0 w 42"/>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49"/>
                <a:gd name="T65" fmla="*/ 42 w 42"/>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49">
                  <a:moveTo>
                    <a:pt x="42" y="47"/>
                  </a:moveTo>
                  <a:lnTo>
                    <a:pt x="42" y="47"/>
                  </a:lnTo>
                  <a:lnTo>
                    <a:pt x="39" y="40"/>
                  </a:lnTo>
                  <a:lnTo>
                    <a:pt x="36" y="35"/>
                  </a:lnTo>
                  <a:lnTo>
                    <a:pt x="33" y="28"/>
                  </a:lnTo>
                  <a:lnTo>
                    <a:pt x="30" y="22"/>
                  </a:lnTo>
                  <a:lnTo>
                    <a:pt x="24" y="16"/>
                  </a:lnTo>
                  <a:lnTo>
                    <a:pt x="19" y="11"/>
                  </a:lnTo>
                  <a:lnTo>
                    <a:pt x="15" y="7"/>
                  </a:lnTo>
                  <a:lnTo>
                    <a:pt x="9" y="0"/>
                  </a:lnTo>
                  <a:lnTo>
                    <a:pt x="0" y="7"/>
                  </a:lnTo>
                  <a:lnTo>
                    <a:pt x="6" y="11"/>
                  </a:lnTo>
                  <a:lnTo>
                    <a:pt x="10" y="15"/>
                  </a:lnTo>
                  <a:lnTo>
                    <a:pt x="15" y="21"/>
                  </a:lnTo>
                  <a:lnTo>
                    <a:pt x="18" y="26"/>
                  </a:lnTo>
                  <a:lnTo>
                    <a:pt x="21" y="31"/>
                  </a:lnTo>
                  <a:lnTo>
                    <a:pt x="24" y="37"/>
                  </a:lnTo>
                  <a:lnTo>
                    <a:pt x="27" y="42"/>
                  </a:lnTo>
                  <a:lnTo>
                    <a:pt x="30" y="49"/>
                  </a:lnTo>
                  <a:lnTo>
                    <a:pt x="42"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 name="Freeform 1918"/>
            <p:cNvSpPr>
              <a:spLocks/>
            </p:cNvSpPr>
            <p:nvPr/>
          </p:nvSpPr>
          <p:spPr bwMode="auto">
            <a:xfrm>
              <a:off x="1144" y="2355"/>
              <a:ext cx="20" cy="27"/>
            </a:xfrm>
            <a:custGeom>
              <a:avLst/>
              <a:gdLst>
                <a:gd name="T0" fmla="*/ 0 w 60"/>
                <a:gd name="T1" fmla="*/ 0 h 55"/>
                <a:gd name="T2" fmla="*/ 0 w 60"/>
                <a:gd name="T3" fmla="*/ 0 h 55"/>
                <a:gd name="T4" fmla="*/ 0 w 60"/>
                <a:gd name="T5" fmla="*/ 0 h 55"/>
                <a:gd name="T6" fmla="*/ 0 w 60"/>
                <a:gd name="T7" fmla="*/ 0 h 55"/>
                <a:gd name="T8" fmla="*/ 0 w 60"/>
                <a:gd name="T9" fmla="*/ 0 h 55"/>
                <a:gd name="T10" fmla="*/ 0 w 60"/>
                <a:gd name="T11" fmla="*/ 0 h 55"/>
                <a:gd name="T12" fmla="*/ 0 w 60"/>
                <a:gd name="T13" fmla="*/ 0 h 55"/>
                <a:gd name="T14" fmla="*/ 0 w 60"/>
                <a:gd name="T15" fmla="*/ 0 h 55"/>
                <a:gd name="T16" fmla="*/ 0 w 60"/>
                <a:gd name="T17" fmla="*/ 0 h 55"/>
                <a:gd name="T18" fmla="*/ 0 w 60"/>
                <a:gd name="T19" fmla="*/ 0 h 55"/>
                <a:gd name="T20" fmla="*/ 0 w 60"/>
                <a:gd name="T21" fmla="*/ 0 h 55"/>
                <a:gd name="T22" fmla="*/ 0 w 60"/>
                <a:gd name="T23" fmla="*/ 0 h 55"/>
                <a:gd name="T24" fmla="*/ 0 w 60"/>
                <a:gd name="T25" fmla="*/ 0 h 55"/>
                <a:gd name="T26" fmla="*/ 0 w 60"/>
                <a:gd name="T27" fmla="*/ 0 h 55"/>
                <a:gd name="T28" fmla="*/ 0 w 60"/>
                <a:gd name="T29" fmla="*/ 0 h 55"/>
                <a:gd name="T30" fmla="*/ 0 w 60"/>
                <a:gd name="T31" fmla="*/ 0 h 55"/>
                <a:gd name="T32" fmla="*/ 0 w 60"/>
                <a:gd name="T33" fmla="*/ 0 h 55"/>
                <a:gd name="T34" fmla="*/ 0 w 60"/>
                <a:gd name="T35" fmla="*/ 0 h 55"/>
                <a:gd name="T36" fmla="*/ 0 w 60"/>
                <a:gd name="T37" fmla="*/ 0 h 55"/>
                <a:gd name="T38" fmla="*/ 0 w 60"/>
                <a:gd name="T39" fmla="*/ 0 h 55"/>
                <a:gd name="T40" fmla="*/ 0 w 60"/>
                <a:gd name="T41" fmla="*/ 0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55"/>
                <a:gd name="T65" fmla="*/ 60 w 60"/>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55">
                  <a:moveTo>
                    <a:pt x="60" y="53"/>
                  </a:moveTo>
                  <a:lnTo>
                    <a:pt x="60" y="53"/>
                  </a:lnTo>
                  <a:lnTo>
                    <a:pt x="54" y="45"/>
                  </a:lnTo>
                  <a:lnTo>
                    <a:pt x="48" y="39"/>
                  </a:lnTo>
                  <a:lnTo>
                    <a:pt x="40" y="31"/>
                  </a:lnTo>
                  <a:lnTo>
                    <a:pt x="33" y="25"/>
                  </a:lnTo>
                  <a:lnTo>
                    <a:pt x="25" y="19"/>
                  </a:lnTo>
                  <a:lnTo>
                    <a:pt x="19" y="14"/>
                  </a:lnTo>
                  <a:lnTo>
                    <a:pt x="15" y="6"/>
                  </a:lnTo>
                  <a:lnTo>
                    <a:pt x="12" y="0"/>
                  </a:lnTo>
                  <a:lnTo>
                    <a:pt x="0" y="2"/>
                  </a:lnTo>
                  <a:lnTo>
                    <a:pt x="3" y="11"/>
                  </a:lnTo>
                  <a:lnTo>
                    <a:pt x="10" y="18"/>
                  </a:lnTo>
                  <a:lnTo>
                    <a:pt x="16" y="26"/>
                  </a:lnTo>
                  <a:lnTo>
                    <a:pt x="24" y="31"/>
                  </a:lnTo>
                  <a:lnTo>
                    <a:pt x="31" y="38"/>
                  </a:lnTo>
                  <a:lnTo>
                    <a:pt x="39" y="43"/>
                  </a:lnTo>
                  <a:lnTo>
                    <a:pt x="45" y="49"/>
                  </a:lnTo>
                  <a:lnTo>
                    <a:pt x="48" y="55"/>
                  </a:lnTo>
                  <a:lnTo>
                    <a:pt x="6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 name="Freeform 1919"/>
            <p:cNvSpPr>
              <a:spLocks/>
            </p:cNvSpPr>
            <p:nvPr/>
          </p:nvSpPr>
          <p:spPr bwMode="auto">
            <a:xfrm>
              <a:off x="1159" y="2381"/>
              <a:ext cx="5" cy="18"/>
            </a:xfrm>
            <a:custGeom>
              <a:avLst/>
              <a:gdLst>
                <a:gd name="T0" fmla="*/ 0 w 16"/>
                <a:gd name="T1" fmla="*/ 1 h 35"/>
                <a:gd name="T2" fmla="*/ 0 w 16"/>
                <a:gd name="T3" fmla="*/ 1 h 35"/>
                <a:gd name="T4" fmla="*/ 0 w 16"/>
                <a:gd name="T5" fmla="*/ 1 h 35"/>
                <a:gd name="T6" fmla="*/ 0 w 16"/>
                <a:gd name="T7" fmla="*/ 1 h 35"/>
                <a:gd name="T8" fmla="*/ 0 w 16"/>
                <a:gd name="T9" fmla="*/ 1 h 35"/>
                <a:gd name="T10" fmla="*/ 0 w 16"/>
                <a:gd name="T11" fmla="*/ 1 h 35"/>
                <a:gd name="T12" fmla="*/ 0 w 16"/>
                <a:gd name="T13" fmla="*/ 1 h 35"/>
                <a:gd name="T14" fmla="*/ 0 w 16"/>
                <a:gd name="T15" fmla="*/ 1 h 35"/>
                <a:gd name="T16" fmla="*/ 0 w 16"/>
                <a:gd name="T17" fmla="*/ 0 h 35"/>
                <a:gd name="T18" fmla="*/ 0 w 16"/>
                <a:gd name="T19" fmla="*/ 1 h 35"/>
                <a:gd name="T20" fmla="*/ 0 w 16"/>
                <a:gd name="T21" fmla="*/ 1 h 35"/>
                <a:gd name="T22" fmla="*/ 0 w 16"/>
                <a:gd name="T23" fmla="*/ 1 h 35"/>
                <a:gd name="T24" fmla="*/ 0 w 16"/>
                <a:gd name="T25" fmla="*/ 1 h 35"/>
                <a:gd name="T26" fmla="*/ 0 w 16"/>
                <a:gd name="T27" fmla="*/ 1 h 35"/>
                <a:gd name="T28" fmla="*/ 0 w 16"/>
                <a:gd name="T29" fmla="*/ 1 h 35"/>
                <a:gd name="T30" fmla="*/ 0 w 16"/>
                <a:gd name="T31" fmla="*/ 1 h 35"/>
                <a:gd name="T32" fmla="*/ 0 w 16"/>
                <a:gd name="T33" fmla="*/ 1 h 35"/>
                <a:gd name="T34" fmla="*/ 0 w 16"/>
                <a:gd name="T35" fmla="*/ 1 h 35"/>
                <a:gd name="T36" fmla="*/ 0 w 16"/>
                <a:gd name="T37" fmla="*/ 1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5"/>
                <a:gd name="T59" fmla="*/ 16 w 16"/>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5">
                  <a:moveTo>
                    <a:pt x="12" y="35"/>
                  </a:moveTo>
                  <a:lnTo>
                    <a:pt x="12" y="31"/>
                  </a:lnTo>
                  <a:lnTo>
                    <a:pt x="12" y="27"/>
                  </a:lnTo>
                  <a:lnTo>
                    <a:pt x="13" y="23"/>
                  </a:lnTo>
                  <a:lnTo>
                    <a:pt x="15" y="18"/>
                  </a:lnTo>
                  <a:lnTo>
                    <a:pt x="15" y="14"/>
                  </a:lnTo>
                  <a:lnTo>
                    <a:pt x="16" y="9"/>
                  </a:lnTo>
                  <a:lnTo>
                    <a:pt x="16" y="5"/>
                  </a:lnTo>
                  <a:lnTo>
                    <a:pt x="15" y="0"/>
                  </a:lnTo>
                  <a:lnTo>
                    <a:pt x="3" y="2"/>
                  </a:lnTo>
                  <a:lnTo>
                    <a:pt x="4" y="5"/>
                  </a:lnTo>
                  <a:lnTo>
                    <a:pt x="4" y="9"/>
                  </a:lnTo>
                  <a:lnTo>
                    <a:pt x="3" y="14"/>
                  </a:lnTo>
                  <a:lnTo>
                    <a:pt x="3" y="18"/>
                  </a:lnTo>
                  <a:lnTo>
                    <a:pt x="1" y="21"/>
                  </a:lnTo>
                  <a:lnTo>
                    <a:pt x="0" y="27"/>
                  </a:lnTo>
                  <a:lnTo>
                    <a:pt x="0" y="31"/>
                  </a:lnTo>
                  <a:lnTo>
                    <a:pt x="0" y="35"/>
                  </a:lnTo>
                  <a:lnTo>
                    <a:pt x="12"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 name="Freeform 1920"/>
            <p:cNvSpPr>
              <a:spLocks/>
            </p:cNvSpPr>
            <p:nvPr/>
          </p:nvSpPr>
          <p:spPr bwMode="auto">
            <a:xfrm>
              <a:off x="1159" y="2399"/>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1" y="4"/>
                  </a:lnTo>
                  <a:lnTo>
                    <a:pt x="6" y="5"/>
                  </a:lnTo>
                  <a:lnTo>
                    <a:pt x="10" y="4"/>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 name="Freeform 1921"/>
            <p:cNvSpPr>
              <a:spLocks/>
            </p:cNvSpPr>
            <p:nvPr/>
          </p:nvSpPr>
          <p:spPr bwMode="auto">
            <a:xfrm>
              <a:off x="1155" y="2302"/>
              <a:ext cx="4" cy="3"/>
            </a:xfrm>
            <a:custGeom>
              <a:avLst/>
              <a:gdLst>
                <a:gd name="T0" fmla="*/ 0 w 12"/>
                <a:gd name="T1" fmla="*/ 2 h 4"/>
                <a:gd name="T2" fmla="*/ 0 w 12"/>
                <a:gd name="T3" fmla="*/ 1 h 4"/>
                <a:gd name="T4" fmla="*/ 0 w 12"/>
                <a:gd name="T5" fmla="*/ 0 h 4"/>
                <a:gd name="T6" fmla="*/ 0 w 12"/>
                <a:gd name="T7" fmla="*/ 1 h 4"/>
                <a:gd name="T8" fmla="*/ 0 w 12"/>
                <a:gd name="T9" fmla="*/ 2 h 4"/>
                <a:gd name="T10" fmla="*/ 0 w 12"/>
                <a:gd name="T11" fmla="*/ 2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1" y="1"/>
                  </a:lnTo>
                  <a:lnTo>
                    <a:pt x="6" y="0"/>
                  </a:lnTo>
                  <a:lnTo>
                    <a:pt x="2" y="1"/>
                  </a:lnTo>
                  <a:lnTo>
                    <a:pt x="0" y="4"/>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9" name="Freeform 1922"/>
            <p:cNvSpPr>
              <a:spLocks/>
            </p:cNvSpPr>
            <p:nvPr/>
          </p:nvSpPr>
          <p:spPr bwMode="auto">
            <a:xfrm>
              <a:off x="1155" y="2305"/>
              <a:ext cx="6" cy="61"/>
            </a:xfrm>
            <a:custGeom>
              <a:avLst/>
              <a:gdLst>
                <a:gd name="T0" fmla="*/ 0 w 19"/>
                <a:gd name="T1" fmla="*/ 1 h 122"/>
                <a:gd name="T2" fmla="*/ 0 w 19"/>
                <a:gd name="T3" fmla="*/ 1 h 122"/>
                <a:gd name="T4" fmla="*/ 0 w 19"/>
                <a:gd name="T5" fmla="*/ 1 h 122"/>
                <a:gd name="T6" fmla="*/ 0 w 19"/>
                <a:gd name="T7" fmla="*/ 1 h 122"/>
                <a:gd name="T8" fmla="*/ 0 w 19"/>
                <a:gd name="T9" fmla="*/ 1 h 122"/>
                <a:gd name="T10" fmla="*/ 0 w 19"/>
                <a:gd name="T11" fmla="*/ 1 h 122"/>
                <a:gd name="T12" fmla="*/ 0 w 19"/>
                <a:gd name="T13" fmla="*/ 1 h 122"/>
                <a:gd name="T14" fmla="*/ 0 w 19"/>
                <a:gd name="T15" fmla="*/ 1 h 122"/>
                <a:gd name="T16" fmla="*/ 0 w 19"/>
                <a:gd name="T17" fmla="*/ 1 h 122"/>
                <a:gd name="T18" fmla="*/ 0 w 19"/>
                <a:gd name="T19" fmla="*/ 0 h 122"/>
                <a:gd name="T20" fmla="*/ 0 w 19"/>
                <a:gd name="T21" fmla="*/ 0 h 122"/>
                <a:gd name="T22" fmla="*/ 0 w 19"/>
                <a:gd name="T23" fmla="*/ 1 h 122"/>
                <a:gd name="T24" fmla="*/ 0 w 19"/>
                <a:gd name="T25" fmla="*/ 1 h 122"/>
                <a:gd name="T26" fmla="*/ 0 w 19"/>
                <a:gd name="T27" fmla="*/ 1 h 122"/>
                <a:gd name="T28" fmla="*/ 0 w 19"/>
                <a:gd name="T29" fmla="*/ 1 h 122"/>
                <a:gd name="T30" fmla="*/ 0 w 19"/>
                <a:gd name="T31" fmla="*/ 1 h 122"/>
                <a:gd name="T32" fmla="*/ 0 w 19"/>
                <a:gd name="T33" fmla="*/ 1 h 122"/>
                <a:gd name="T34" fmla="*/ 0 w 19"/>
                <a:gd name="T35" fmla="*/ 1 h 122"/>
                <a:gd name="T36" fmla="*/ 0 w 19"/>
                <a:gd name="T37" fmla="*/ 1 h 122"/>
                <a:gd name="T38" fmla="*/ 0 w 19"/>
                <a:gd name="T39" fmla="*/ 1 h 122"/>
                <a:gd name="T40" fmla="*/ 0 w 19"/>
                <a:gd name="T41" fmla="*/ 1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22"/>
                <a:gd name="T65" fmla="*/ 19 w 19"/>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22">
                  <a:moveTo>
                    <a:pt x="19" y="120"/>
                  </a:moveTo>
                  <a:lnTo>
                    <a:pt x="19" y="121"/>
                  </a:lnTo>
                  <a:lnTo>
                    <a:pt x="18" y="106"/>
                  </a:lnTo>
                  <a:lnTo>
                    <a:pt x="18" y="91"/>
                  </a:lnTo>
                  <a:lnTo>
                    <a:pt x="16" y="76"/>
                  </a:lnTo>
                  <a:lnTo>
                    <a:pt x="15" y="61"/>
                  </a:lnTo>
                  <a:lnTo>
                    <a:pt x="13" y="46"/>
                  </a:lnTo>
                  <a:lnTo>
                    <a:pt x="12" y="30"/>
                  </a:lnTo>
                  <a:lnTo>
                    <a:pt x="12" y="15"/>
                  </a:lnTo>
                  <a:lnTo>
                    <a:pt x="13" y="0"/>
                  </a:lnTo>
                  <a:lnTo>
                    <a:pt x="1" y="0"/>
                  </a:lnTo>
                  <a:lnTo>
                    <a:pt x="0" y="15"/>
                  </a:lnTo>
                  <a:lnTo>
                    <a:pt x="0" y="30"/>
                  </a:lnTo>
                  <a:lnTo>
                    <a:pt x="1" y="46"/>
                  </a:lnTo>
                  <a:lnTo>
                    <a:pt x="3" y="61"/>
                  </a:lnTo>
                  <a:lnTo>
                    <a:pt x="4" y="76"/>
                  </a:lnTo>
                  <a:lnTo>
                    <a:pt x="6" y="91"/>
                  </a:lnTo>
                  <a:lnTo>
                    <a:pt x="6" y="106"/>
                  </a:lnTo>
                  <a:lnTo>
                    <a:pt x="7" y="121"/>
                  </a:lnTo>
                  <a:lnTo>
                    <a:pt x="7" y="122"/>
                  </a:lnTo>
                  <a:lnTo>
                    <a:pt x="19"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0" name="Freeform 1923"/>
            <p:cNvSpPr>
              <a:spLocks/>
            </p:cNvSpPr>
            <p:nvPr/>
          </p:nvSpPr>
          <p:spPr bwMode="auto">
            <a:xfrm>
              <a:off x="1157" y="2365"/>
              <a:ext cx="7" cy="7"/>
            </a:xfrm>
            <a:custGeom>
              <a:avLst/>
              <a:gdLst>
                <a:gd name="T0" fmla="*/ 0 w 20"/>
                <a:gd name="T1" fmla="*/ 0 h 15"/>
                <a:gd name="T2" fmla="*/ 0 w 20"/>
                <a:gd name="T3" fmla="*/ 0 h 15"/>
                <a:gd name="T4" fmla="*/ 0 w 20"/>
                <a:gd name="T5" fmla="*/ 0 h 15"/>
                <a:gd name="T6" fmla="*/ 0 w 20"/>
                <a:gd name="T7" fmla="*/ 0 h 15"/>
                <a:gd name="T8" fmla="*/ 0 w 20"/>
                <a:gd name="T9" fmla="*/ 0 h 15"/>
                <a:gd name="T10" fmla="*/ 0 w 20"/>
                <a:gd name="T11" fmla="*/ 0 h 15"/>
                <a:gd name="T12" fmla="*/ 0 w 20"/>
                <a:gd name="T13" fmla="*/ 0 h 15"/>
                <a:gd name="T14" fmla="*/ 0 w 20"/>
                <a:gd name="T15" fmla="*/ 0 h 15"/>
                <a:gd name="T16" fmla="*/ 0 w 20"/>
                <a:gd name="T17" fmla="*/ 0 h 15"/>
                <a:gd name="T18" fmla="*/ 0 w 20"/>
                <a:gd name="T19" fmla="*/ 0 h 15"/>
                <a:gd name="T20" fmla="*/ 0 w 20"/>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5"/>
                <a:gd name="T35" fmla="*/ 20 w 20"/>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5">
                  <a:moveTo>
                    <a:pt x="20" y="11"/>
                  </a:moveTo>
                  <a:lnTo>
                    <a:pt x="18" y="8"/>
                  </a:lnTo>
                  <a:lnTo>
                    <a:pt x="15" y="4"/>
                  </a:lnTo>
                  <a:lnTo>
                    <a:pt x="14" y="2"/>
                  </a:lnTo>
                  <a:lnTo>
                    <a:pt x="12" y="0"/>
                  </a:lnTo>
                  <a:lnTo>
                    <a:pt x="0" y="2"/>
                  </a:lnTo>
                  <a:lnTo>
                    <a:pt x="2" y="4"/>
                  </a:lnTo>
                  <a:lnTo>
                    <a:pt x="3" y="9"/>
                  </a:lnTo>
                  <a:lnTo>
                    <a:pt x="6" y="12"/>
                  </a:lnTo>
                  <a:lnTo>
                    <a:pt x="8" y="15"/>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1" name="Freeform 1924"/>
            <p:cNvSpPr>
              <a:spLocks/>
            </p:cNvSpPr>
            <p:nvPr/>
          </p:nvSpPr>
          <p:spPr bwMode="auto">
            <a:xfrm>
              <a:off x="1160" y="2370"/>
              <a:ext cx="4" cy="3"/>
            </a:xfrm>
            <a:custGeom>
              <a:avLst/>
              <a:gdLst>
                <a:gd name="T0" fmla="*/ 0 w 12"/>
                <a:gd name="T1" fmla="*/ 1 h 6"/>
                <a:gd name="T2" fmla="*/ 0 w 12"/>
                <a:gd name="T3" fmla="*/ 1 h 6"/>
                <a:gd name="T4" fmla="*/ 0 w 12"/>
                <a:gd name="T5" fmla="*/ 1 h 6"/>
                <a:gd name="T6" fmla="*/ 0 w 12"/>
                <a:gd name="T7" fmla="*/ 1 h 6"/>
                <a:gd name="T8" fmla="*/ 0 w 12"/>
                <a:gd name="T9" fmla="*/ 0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4"/>
                  </a:moveTo>
                  <a:lnTo>
                    <a:pt x="3" y="6"/>
                  </a:lnTo>
                  <a:lnTo>
                    <a:pt x="9" y="6"/>
                  </a:lnTo>
                  <a:lnTo>
                    <a:pt x="12" y="3"/>
                  </a:lnTo>
                  <a:lnTo>
                    <a:pt x="12"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2" name="Freeform 1925"/>
            <p:cNvSpPr>
              <a:spLocks/>
            </p:cNvSpPr>
            <p:nvPr/>
          </p:nvSpPr>
          <p:spPr bwMode="auto">
            <a:xfrm>
              <a:off x="1083" y="2341"/>
              <a:ext cx="57" cy="107"/>
            </a:xfrm>
            <a:custGeom>
              <a:avLst/>
              <a:gdLst>
                <a:gd name="T0" fmla="*/ 0 w 171"/>
                <a:gd name="T1" fmla="*/ 1 h 213"/>
                <a:gd name="T2" fmla="*/ 0 w 171"/>
                <a:gd name="T3" fmla="*/ 1 h 213"/>
                <a:gd name="T4" fmla="*/ 0 w 171"/>
                <a:gd name="T5" fmla="*/ 1 h 213"/>
                <a:gd name="T6" fmla="*/ 0 w 171"/>
                <a:gd name="T7" fmla="*/ 1 h 213"/>
                <a:gd name="T8" fmla="*/ 0 w 171"/>
                <a:gd name="T9" fmla="*/ 1 h 213"/>
                <a:gd name="T10" fmla="*/ 0 w 171"/>
                <a:gd name="T11" fmla="*/ 1 h 213"/>
                <a:gd name="T12" fmla="*/ 0 w 171"/>
                <a:gd name="T13" fmla="*/ 1 h 213"/>
                <a:gd name="T14" fmla="*/ 0 w 171"/>
                <a:gd name="T15" fmla="*/ 1 h 213"/>
                <a:gd name="T16" fmla="*/ 0 w 171"/>
                <a:gd name="T17" fmla="*/ 1 h 213"/>
                <a:gd name="T18" fmla="*/ 0 w 171"/>
                <a:gd name="T19" fmla="*/ 1 h 213"/>
                <a:gd name="T20" fmla="*/ 0 w 171"/>
                <a:gd name="T21" fmla="*/ 1 h 213"/>
                <a:gd name="T22" fmla="*/ 0 w 171"/>
                <a:gd name="T23" fmla="*/ 1 h 213"/>
                <a:gd name="T24" fmla="*/ 0 w 171"/>
                <a:gd name="T25" fmla="*/ 1 h 213"/>
                <a:gd name="T26" fmla="*/ 0 w 171"/>
                <a:gd name="T27" fmla="*/ 1 h 213"/>
                <a:gd name="T28" fmla="*/ 0 w 171"/>
                <a:gd name="T29" fmla="*/ 1 h 213"/>
                <a:gd name="T30" fmla="*/ 0 w 171"/>
                <a:gd name="T31" fmla="*/ 1 h 213"/>
                <a:gd name="T32" fmla="*/ 0 w 171"/>
                <a:gd name="T33" fmla="*/ 0 h 213"/>
                <a:gd name="T34" fmla="*/ 0 w 171"/>
                <a:gd name="T35" fmla="*/ 1 h 213"/>
                <a:gd name="T36" fmla="*/ 0 w 171"/>
                <a:gd name="T37" fmla="*/ 1 h 213"/>
                <a:gd name="T38" fmla="*/ 0 w 171"/>
                <a:gd name="T39" fmla="*/ 1 h 213"/>
                <a:gd name="T40" fmla="*/ 0 w 171"/>
                <a:gd name="T41" fmla="*/ 1 h 213"/>
                <a:gd name="T42" fmla="*/ 0 w 171"/>
                <a:gd name="T43" fmla="*/ 1 h 213"/>
                <a:gd name="T44" fmla="*/ 0 w 171"/>
                <a:gd name="T45" fmla="*/ 1 h 213"/>
                <a:gd name="T46" fmla="*/ 0 w 171"/>
                <a:gd name="T47" fmla="*/ 1 h 213"/>
                <a:gd name="T48" fmla="*/ 0 w 171"/>
                <a:gd name="T49" fmla="*/ 1 h 213"/>
                <a:gd name="T50" fmla="*/ 0 w 171"/>
                <a:gd name="T51" fmla="*/ 1 h 213"/>
                <a:gd name="T52" fmla="*/ 0 w 171"/>
                <a:gd name="T53" fmla="*/ 1 h 213"/>
                <a:gd name="T54" fmla="*/ 0 w 171"/>
                <a:gd name="T55" fmla="*/ 1 h 213"/>
                <a:gd name="T56" fmla="*/ 0 w 171"/>
                <a:gd name="T57" fmla="*/ 1 h 213"/>
                <a:gd name="T58" fmla="*/ 0 w 171"/>
                <a:gd name="T59" fmla="*/ 1 h 213"/>
                <a:gd name="T60" fmla="*/ 0 w 171"/>
                <a:gd name="T61" fmla="*/ 1 h 213"/>
                <a:gd name="T62" fmla="*/ 0 w 171"/>
                <a:gd name="T63" fmla="*/ 1 h 213"/>
                <a:gd name="T64" fmla="*/ 0 w 171"/>
                <a:gd name="T65" fmla="*/ 1 h 213"/>
                <a:gd name="T66" fmla="*/ 0 w 171"/>
                <a:gd name="T67" fmla="*/ 1 h 213"/>
                <a:gd name="T68" fmla="*/ 0 w 171"/>
                <a:gd name="T69" fmla="*/ 1 h 213"/>
                <a:gd name="T70" fmla="*/ 0 w 171"/>
                <a:gd name="T71" fmla="*/ 1 h 213"/>
                <a:gd name="T72" fmla="*/ 0 w 171"/>
                <a:gd name="T73" fmla="*/ 1 h 213"/>
                <a:gd name="T74" fmla="*/ 0 w 171"/>
                <a:gd name="T75" fmla="*/ 1 h 213"/>
                <a:gd name="T76" fmla="*/ 0 w 171"/>
                <a:gd name="T77" fmla="*/ 1 h 213"/>
                <a:gd name="T78" fmla="*/ 0 w 171"/>
                <a:gd name="T79" fmla="*/ 1 h 213"/>
                <a:gd name="T80" fmla="*/ 0 w 171"/>
                <a:gd name="T81" fmla="*/ 1 h 213"/>
                <a:gd name="T82" fmla="*/ 0 w 171"/>
                <a:gd name="T83" fmla="*/ 1 h 213"/>
                <a:gd name="T84" fmla="*/ 0 w 171"/>
                <a:gd name="T85" fmla="*/ 1 h 213"/>
                <a:gd name="T86" fmla="*/ 0 w 171"/>
                <a:gd name="T87" fmla="*/ 1 h 213"/>
                <a:gd name="T88" fmla="*/ 0 w 171"/>
                <a:gd name="T89" fmla="*/ 1 h 213"/>
                <a:gd name="T90" fmla="*/ 0 w 171"/>
                <a:gd name="T91" fmla="*/ 1 h 213"/>
                <a:gd name="T92" fmla="*/ 0 w 171"/>
                <a:gd name="T93" fmla="*/ 1 h 213"/>
                <a:gd name="T94" fmla="*/ 0 w 171"/>
                <a:gd name="T95" fmla="*/ 1 h 213"/>
                <a:gd name="T96" fmla="*/ 0 w 171"/>
                <a:gd name="T97" fmla="*/ 1 h 213"/>
                <a:gd name="T98" fmla="*/ 0 w 171"/>
                <a:gd name="T99" fmla="*/ 1 h 213"/>
                <a:gd name="T100" fmla="*/ 0 w 171"/>
                <a:gd name="T101" fmla="*/ 1 h 213"/>
                <a:gd name="T102" fmla="*/ 0 w 171"/>
                <a:gd name="T103" fmla="*/ 1 h 213"/>
                <a:gd name="T104" fmla="*/ 0 w 171"/>
                <a:gd name="T105" fmla="*/ 1 h 213"/>
                <a:gd name="T106" fmla="*/ 0 w 171"/>
                <a:gd name="T107" fmla="*/ 1 h 213"/>
                <a:gd name="T108" fmla="*/ 0 w 171"/>
                <a:gd name="T109" fmla="*/ 1 h 213"/>
                <a:gd name="T110" fmla="*/ 0 w 171"/>
                <a:gd name="T111" fmla="*/ 1 h 213"/>
                <a:gd name="T112" fmla="*/ 0 w 171"/>
                <a:gd name="T113" fmla="*/ 1 h 213"/>
                <a:gd name="T114" fmla="*/ 0 w 171"/>
                <a:gd name="T115" fmla="*/ 1 h 213"/>
                <a:gd name="T116" fmla="*/ 0 w 171"/>
                <a:gd name="T117" fmla="*/ 1 h 213"/>
                <a:gd name="T118" fmla="*/ 0 w 171"/>
                <a:gd name="T119" fmla="*/ 1 h 213"/>
                <a:gd name="T120" fmla="*/ 0 w 171"/>
                <a:gd name="T121" fmla="*/ 1 h 2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1"/>
                <a:gd name="T184" fmla="*/ 0 h 213"/>
                <a:gd name="T185" fmla="*/ 171 w 171"/>
                <a:gd name="T186" fmla="*/ 213 h 21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1" h="213">
                  <a:moveTo>
                    <a:pt x="5" y="213"/>
                  </a:moveTo>
                  <a:lnTo>
                    <a:pt x="0" y="209"/>
                  </a:lnTo>
                  <a:lnTo>
                    <a:pt x="0" y="202"/>
                  </a:lnTo>
                  <a:lnTo>
                    <a:pt x="2" y="191"/>
                  </a:lnTo>
                  <a:lnTo>
                    <a:pt x="6" y="177"/>
                  </a:lnTo>
                  <a:lnTo>
                    <a:pt x="12" y="162"/>
                  </a:lnTo>
                  <a:lnTo>
                    <a:pt x="18" y="147"/>
                  </a:lnTo>
                  <a:lnTo>
                    <a:pt x="24" y="131"/>
                  </a:lnTo>
                  <a:lnTo>
                    <a:pt x="30" y="120"/>
                  </a:lnTo>
                  <a:lnTo>
                    <a:pt x="38" y="106"/>
                  </a:lnTo>
                  <a:lnTo>
                    <a:pt x="47" y="92"/>
                  </a:lnTo>
                  <a:lnTo>
                    <a:pt x="56" y="76"/>
                  </a:lnTo>
                  <a:lnTo>
                    <a:pt x="66" y="61"/>
                  </a:lnTo>
                  <a:lnTo>
                    <a:pt x="75" y="45"/>
                  </a:lnTo>
                  <a:lnTo>
                    <a:pt x="84" y="30"/>
                  </a:lnTo>
                  <a:lnTo>
                    <a:pt x="93" y="15"/>
                  </a:lnTo>
                  <a:lnTo>
                    <a:pt x="99" y="0"/>
                  </a:lnTo>
                  <a:lnTo>
                    <a:pt x="97" y="6"/>
                  </a:lnTo>
                  <a:lnTo>
                    <a:pt x="99" y="13"/>
                  </a:lnTo>
                  <a:lnTo>
                    <a:pt x="100" y="19"/>
                  </a:lnTo>
                  <a:lnTo>
                    <a:pt x="103" y="27"/>
                  </a:lnTo>
                  <a:lnTo>
                    <a:pt x="105" y="33"/>
                  </a:lnTo>
                  <a:lnTo>
                    <a:pt x="108" y="41"/>
                  </a:lnTo>
                  <a:lnTo>
                    <a:pt x="108" y="48"/>
                  </a:lnTo>
                  <a:lnTo>
                    <a:pt x="108" y="55"/>
                  </a:lnTo>
                  <a:lnTo>
                    <a:pt x="105" y="63"/>
                  </a:lnTo>
                  <a:lnTo>
                    <a:pt x="103" y="73"/>
                  </a:lnTo>
                  <a:lnTo>
                    <a:pt x="100" y="82"/>
                  </a:lnTo>
                  <a:lnTo>
                    <a:pt x="99" y="90"/>
                  </a:lnTo>
                  <a:lnTo>
                    <a:pt x="96" y="99"/>
                  </a:lnTo>
                  <a:lnTo>
                    <a:pt x="95" y="108"/>
                  </a:lnTo>
                  <a:lnTo>
                    <a:pt x="93" y="117"/>
                  </a:lnTo>
                  <a:lnTo>
                    <a:pt x="92" y="126"/>
                  </a:lnTo>
                  <a:lnTo>
                    <a:pt x="89" y="135"/>
                  </a:lnTo>
                  <a:lnTo>
                    <a:pt x="84" y="143"/>
                  </a:lnTo>
                  <a:lnTo>
                    <a:pt x="81" y="152"/>
                  </a:lnTo>
                  <a:lnTo>
                    <a:pt x="78" y="161"/>
                  </a:lnTo>
                  <a:lnTo>
                    <a:pt x="78" y="168"/>
                  </a:lnTo>
                  <a:lnTo>
                    <a:pt x="80" y="175"/>
                  </a:lnTo>
                  <a:lnTo>
                    <a:pt x="86" y="180"/>
                  </a:lnTo>
                  <a:lnTo>
                    <a:pt x="97" y="184"/>
                  </a:lnTo>
                  <a:lnTo>
                    <a:pt x="103" y="186"/>
                  </a:lnTo>
                  <a:lnTo>
                    <a:pt x="111" y="186"/>
                  </a:lnTo>
                  <a:lnTo>
                    <a:pt x="117" y="186"/>
                  </a:lnTo>
                  <a:lnTo>
                    <a:pt x="124" y="186"/>
                  </a:lnTo>
                  <a:lnTo>
                    <a:pt x="130" y="186"/>
                  </a:lnTo>
                  <a:lnTo>
                    <a:pt x="136" y="184"/>
                  </a:lnTo>
                  <a:lnTo>
                    <a:pt x="144" y="184"/>
                  </a:lnTo>
                  <a:lnTo>
                    <a:pt x="150" y="184"/>
                  </a:lnTo>
                  <a:lnTo>
                    <a:pt x="159" y="188"/>
                  </a:lnTo>
                  <a:lnTo>
                    <a:pt x="166" y="193"/>
                  </a:lnTo>
                  <a:lnTo>
                    <a:pt x="171" y="198"/>
                  </a:lnTo>
                  <a:lnTo>
                    <a:pt x="165" y="201"/>
                  </a:lnTo>
                  <a:lnTo>
                    <a:pt x="145" y="201"/>
                  </a:lnTo>
                  <a:lnTo>
                    <a:pt x="124" y="202"/>
                  </a:lnTo>
                  <a:lnTo>
                    <a:pt x="105" y="204"/>
                  </a:lnTo>
                  <a:lnTo>
                    <a:pt x="84" y="206"/>
                  </a:lnTo>
                  <a:lnTo>
                    <a:pt x="65" y="209"/>
                  </a:lnTo>
                  <a:lnTo>
                    <a:pt x="44" y="211"/>
                  </a:lnTo>
                  <a:lnTo>
                    <a:pt x="24" y="213"/>
                  </a:lnTo>
                  <a:lnTo>
                    <a:pt x="5" y="2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3" name="Freeform 1926"/>
            <p:cNvSpPr>
              <a:spLocks/>
            </p:cNvSpPr>
            <p:nvPr/>
          </p:nvSpPr>
          <p:spPr bwMode="auto">
            <a:xfrm>
              <a:off x="1101" y="2213"/>
              <a:ext cx="4" cy="4"/>
            </a:xfrm>
            <a:custGeom>
              <a:avLst/>
              <a:gdLst>
                <a:gd name="T0" fmla="*/ 0 w 10"/>
                <a:gd name="T1" fmla="*/ 1 h 7"/>
                <a:gd name="T2" fmla="*/ 0 w 10"/>
                <a:gd name="T3" fmla="*/ 0 h 7"/>
                <a:gd name="T4" fmla="*/ 0 w 10"/>
                <a:gd name="T5" fmla="*/ 1 h 7"/>
                <a:gd name="T6" fmla="*/ 0 w 10"/>
                <a:gd name="T7" fmla="*/ 1 h 7"/>
                <a:gd name="T8" fmla="*/ 0 w 10"/>
                <a:gd name="T9" fmla="*/ 1 h 7"/>
                <a:gd name="T10" fmla="*/ 0 w 10"/>
                <a:gd name="T11" fmla="*/ 1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10" y="1"/>
                  </a:moveTo>
                  <a:lnTo>
                    <a:pt x="6" y="0"/>
                  </a:lnTo>
                  <a:lnTo>
                    <a:pt x="1" y="1"/>
                  </a:lnTo>
                  <a:lnTo>
                    <a:pt x="0" y="4"/>
                  </a:lnTo>
                  <a:lnTo>
                    <a:pt x="1" y="7"/>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 name="Freeform 1927"/>
            <p:cNvSpPr>
              <a:spLocks/>
            </p:cNvSpPr>
            <p:nvPr/>
          </p:nvSpPr>
          <p:spPr bwMode="auto">
            <a:xfrm>
              <a:off x="1102" y="2213"/>
              <a:ext cx="23" cy="82"/>
            </a:xfrm>
            <a:custGeom>
              <a:avLst/>
              <a:gdLst>
                <a:gd name="T0" fmla="*/ 0 w 69"/>
                <a:gd name="T1" fmla="*/ 1 h 163"/>
                <a:gd name="T2" fmla="*/ 0 w 69"/>
                <a:gd name="T3" fmla="*/ 1 h 163"/>
                <a:gd name="T4" fmla="*/ 0 w 69"/>
                <a:gd name="T5" fmla="*/ 1 h 163"/>
                <a:gd name="T6" fmla="*/ 0 w 69"/>
                <a:gd name="T7" fmla="*/ 1 h 163"/>
                <a:gd name="T8" fmla="*/ 0 w 69"/>
                <a:gd name="T9" fmla="*/ 1 h 163"/>
                <a:gd name="T10" fmla="*/ 0 w 69"/>
                <a:gd name="T11" fmla="*/ 1 h 163"/>
                <a:gd name="T12" fmla="*/ 0 w 69"/>
                <a:gd name="T13" fmla="*/ 1 h 163"/>
                <a:gd name="T14" fmla="*/ 0 w 69"/>
                <a:gd name="T15" fmla="*/ 1 h 163"/>
                <a:gd name="T16" fmla="*/ 0 w 69"/>
                <a:gd name="T17" fmla="*/ 1 h 163"/>
                <a:gd name="T18" fmla="*/ 0 w 69"/>
                <a:gd name="T19" fmla="*/ 0 h 163"/>
                <a:gd name="T20" fmla="*/ 0 w 69"/>
                <a:gd name="T21" fmla="*/ 1 h 163"/>
                <a:gd name="T22" fmla="*/ 0 w 69"/>
                <a:gd name="T23" fmla="*/ 1 h 163"/>
                <a:gd name="T24" fmla="*/ 0 w 69"/>
                <a:gd name="T25" fmla="*/ 1 h 163"/>
                <a:gd name="T26" fmla="*/ 0 w 69"/>
                <a:gd name="T27" fmla="*/ 1 h 163"/>
                <a:gd name="T28" fmla="*/ 0 w 69"/>
                <a:gd name="T29" fmla="*/ 1 h 163"/>
                <a:gd name="T30" fmla="*/ 0 w 69"/>
                <a:gd name="T31" fmla="*/ 1 h 163"/>
                <a:gd name="T32" fmla="*/ 0 w 69"/>
                <a:gd name="T33" fmla="*/ 1 h 163"/>
                <a:gd name="T34" fmla="*/ 0 w 69"/>
                <a:gd name="T35" fmla="*/ 1 h 163"/>
                <a:gd name="T36" fmla="*/ 0 w 69"/>
                <a:gd name="T37" fmla="*/ 1 h 163"/>
                <a:gd name="T38" fmla="*/ 0 w 69"/>
                <a:gd name="T39" fmla="*/ 1 h 163"/>
                <a:gd name="T40" fmla="*/ 0 w 69"/>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63"/>
                <a:gd name="T65" fmla="*/ 69 w 69"/>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63">
                  <a:moveTo>
                    <a:pt x="54" y="163"/>
                  </a:moveTo>
                  <a:lnTo>
                    <a:pt x="54" y="163"/>
                  </a:lnTo>
                  <a:lnTo>
                    <a:pt x="64" y="152"/>
                  </a:lnTo>
                  <a:lnTo>
                    <a:pt x="69" y="135"/>
                  </a:lnTo>
                  <a:lnTo>
                    <a:pt x="69" y="114"/>
                  </a:lnTo>
                  <a:lnTo>
                    <a:pt x="64" y="89"/>
                  </a:lnTo>
                  <a:lnTo>
                    <a:pt x="55" y="63"/>
                  </a:lnTo>
                  <a:lnTo>
                    <a:pt x="45" y="39"/>
                  </a:lnTo>
                  <a:lnTo>
                    <a:pt x="27" y="17"/>
                  </a:lnTo>
                  <a:lnTo>
                    <a:pt x="9" y="0"/>
                  </a:lnTo>
                  <a:lnTo>
                    <a:pt x="0" y="6"/>
                  </a:lnTo>
                  <a:lnTo>
                    <a:pt x="18" y="21"/>
                  </a:lnTo>
                  <a:lnTo>
                    <a:pt x="33" y="43"/>
                  </a:lnTo>
                  <a:lnTo>
                    <a:pt x="43" y="66"/>
                  </a:lnTo>
                  <a:lnTo>
                    <a:pt x="52" y="92"/>
                  </a:lnTo>
                  <a:lnTo>
                    <a:pt x="57" y="114"/>
                  </a:lnTo>
                  <a:lnTo>
                    <a:pt x="57" y="135"/>
                  </a:lnTo>
                  <a:lnTo>
                    <a:pt x="52" y="150"/>
                  </a:lnTo>
                  <a:lnTo>
                    <a:pt x="48" y="154"/>
                  </a:lnTo>
                  <a:lnTo>
                    <a:pt x="54"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 name="Freeform 1928"/>
            <p:cNvSpPr>
              <a:spLocks/>
            </p:cNvSpPr>
            <p:nvPr/>
          </p:nvSpPr>
          <p:spPr bwMode="auto">
            <a:xfrm>
              <a:off x="1100" y="2291"/>
              <a:ext cx="20" cy="7"/>
            </a:xfrm>
            <a:custGeom>
              <a:avLst/>
              <a:gdLst>
                <a:gd name="T0" fmla="*/ 0 w 58"/>
                <a:gd name="T1" fmla="*/ 1 h 14"/>
                <a:gd name="T2" fmla="*/ 0 w 58"/>
                <a:gd name="T3" fmla="*/ 1 h 14"/>
                <a:gd name="T4" fmla="*/ 0 w 58"/>
                <a:gd name="T5" fmla="*/ 1 h 14"/>
                <a:gd name="T6" fmla="*/ 0 w 58"/>
                <a:gd name="T7" fmla="*/ 1 h 14"/>
                <a:gd name="T8" fmla="*/ 0 w 58"/>
                <a:gd name="T9" fmla="*/ 1 h 14"/>
                <a:gd name="T10" fmla="*/ 0 w 58"/>
                <a:gd name="T11" fmla="*/ 1 h 14"/>
                <a:gd name="T12" fmla="*/ 0 w 58"/>
                <a:gd name="T13" fmla="*/ 0 h 14"/>
                <a:gd name="T14" fmla="*/ 0 w 58"/>
                <a:gd name="T15" fmla="*/ 1 h 14"/>
                <a:gd name="T16" fmla="*/ 0 w 58"/>
                <a:gd name="T17" fmla="*/ 1 h 14"/>
                <a:gd name="T18" fmla="*/ 0 w 58"/>
                <a:gd name="T19" fmla="*/ 1 h 14"/>
                <a:gd name="T20" fmla="*/ 0 w 58"/>
                <a:gd name="T21" fmla="*/ 1 h 14"/>
                <a:gd name="T22" fmla="*/ 0 w 58"/>
                <a:gd name="T23" fmla="*/ 1 h 14"/>
                <a:gd name="T24" fmla="*/ 0 w 58"/>
                <a:gd name="T25" fmla="*/ 1 h 14"/>
                <a:gd name="T26" fmla="*/ 0 w 58"/>
                <a:gd name="T27" fmla="*/ 1 h 14"/>
                <a:gd name="T28" fmla="*/ 0 w 58"/>
                <a:gd name="T29" fmla="*/ 1 h 14"/>
                <a:gd name="T30" fmla="*/ 0 w 58"/>
                <a:gd name="T31" fmla="*/ 1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4"/>
                <a:gd name="T50" fmla="*/ 58 w 58"/>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4">
                  <a:moveTo>
                    <a:pt x="18" y="7"/>
                  </a:moveTo>
                  <a:lnTo>
                    <a:pt x="16" y="14"/>
                  </a:lnTo>
                  <a:lnTo>
                    <a:pt x="30" y="12"/>
                  </a:lnTo>
                  <a:lnTo>
                    <a:pt x="39" y="11"/>
                  </a:lnTo>
                  <a:lnTo>
                    <a:pt x="49" y="11"/>
                  </a:lnTo>
                  <a:lnTo>
                    <a:pt x="58" y="9"/>
                  </a:lnTo>
                  <a:lnTo>
                    <a:pt x="52" y="0"/>
                  </a:lnTo>
                  <a:lnTo>
                    <a:pt x="46" y="2"/>
                  </a:lnTo>
                  <a:lnTo>
                    <a:pt x="39" y="2"/>
                  </a:lnTo>
                  <a:lnTo>
                    <a:pt x="27" y="3"/>
                  </a:lnTo>
                  <a:lnTo>
                    <a:pt x="13" y="6"/>
                  </a:lnTo>
                  <a:lnTo>
                    <a:pt x="12" y="13"/>
                  </a:lnTo>
                  <a:lnTo>
                    <a:pt x="13" y="6"/>
                  </a:lnTo>
                  <a:lnTo>
                    <a:pt x="0" y="8"/>
                  </a:lnTo>
                  <a:lnTo>
                    <a:pt x="12" y="13"/>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6" name="Freeform 1929"/>
            <p:cNvSpPr>
              <a:spLocks/>
            </p:cNvSpPr>
            <p:nvPr/>
          </p:nvSpPr>
          <p:spPr bwMode="auto">
            <a:xfrm>
              <a:off x="1104" y="2294"/>
              <a:ext cx="21" cy="45"/>
            </a:xfrm>
            <a:custGeom>
              <a:avLst/>
              <a:gdLst>
                <a:gd name="T0" fmla="*/ 0 w 62"/>
                <a:gd name="T1" fmla="*/ 1 h 89"/>
                <a:gd name="T2" fmla="*/ 0 w 62"/>
                <a:gd name="T3" fmla="*/ 1 h 89"/>
                <a:gd name="T4" fmla="*/ 0 w 62"/>
                <a:gd name="T5" fmla="*/ 1 h 89"/>
                <a:gd name="T6" fmla="*/ 0 w 62"/>
                <a:gd name="T7" fmla="*/ 1 h 89"/>
                <a:gd name="T8" fmla="*/ 0 w 62"/>
                <a:gd name="T9" fmla="*/ 1 h 89"/>
                <a:gd name="T10" fmla="*/ 0 w 62"/>
                <a:gd name="T11" fmla="*/ 1 h 89"/>
                <a:gd name="T12" fmla="*/ 0 w 62"/>
                <a:gd name="T13" fmla="*/ 1 h 89"/>
                <a:gd name="T14" fmla="*/ 0 w 62"/>
                <a:gd name="T15" fmla="*/ 1 h 89"/>
                <a:gd name="T16" fmla="*/ 0 w 62"/>
                <a:gd name="T17" fmla="*/ 1 h 89"/>
                <a:gd name="T18" fmla="*/ 0 w 62"/>
                <a:gd name="T19" fmla="*/ 0 h 89"/>
                <a:gd name="T20" fmla="*/ 0 w 62"/>
                <a:gd name="T21" fmla="*/ 1 h 89"/>
                <a:gd name="T22" fmla="*/ 0 w 62"/>
                <a:gd name="T23" fmla="*/ 1 h 89"/>
                <a:gd name="T24" fmla="*/ 0 w 62"/>
                <a:gd name="T25" fmla="*/ 1 h 89"/>
                <a:gd name="T26" fmla="*/ 0 w 62"/>
                <a:gd name="T27" fmla="*/ 1 h 89"/>
                <a:gd name="T28" fmla="*/ 0 w 62"/>
                <a:gd name="T29" fmla="*/ 1 h 89"/>
                <a:gd name="T30" fmla="*/ 0 w 62"/>
                <a:gd name="T31" fmla="*/ 1 h 89"/>
                <a:gd name="T32" fmla="*/ 0 w 62"/>
                <a:gd name="T33" fmla="*/ 1 h 89"/>
                <a:gd name="T34" fmla="*/ 0 w 62"/>
                <a:gd name="T35" fmla="*/ 1 h 89"/>
                <a:gd name="T36" fmla="*/ 0 w 62"/>
                <a:gd name="T37" fmla="*/ 1 h 89"/>
                <a:gd name="T38" fmla="*/ 0 w 62"/>
                <a:gd name="T39" fmla="*/ 1 h 89"/>
                <a:gd name="T40" fmla="*/ 0 w 62"/>
                <a:gd name="T41" fmla="*/ 1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89"/>
                <a:gd name="T65" fmla="*/ 62 w 62"/>
                <a:gd name="T66" fmla="*/ 89 h 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89">
                  <a:moveTo>
                    <a:pt x="41" y="89"/>
                  </a:moveTo>
                  <a:lnTo>
                    <a:pt x="41" y="89"/>
                  </a:lnTo>
                  <a:lnTo>
                    <a:pt x="49" y="74"/>
                  </a:lnTo>
                  <a:lnTo>
                    <a:pt x="56" y="61"/>
                  </a:lnTo>
                  <a:lnTo>
                    <a:pt x="61" y="51"/>
                  </a:lnTo>
                  <a:lnTo>
                    <a:pt x="62" y="42"/>
                  </a:lnTo>
                  <a:lnTo>
                    <a:pt x="59" y="31"/>
                  </a:lnTo>
                  <a:lnTo>
                    <a:pt x="49" y="21"/>
                  </a:lnTo>
                  <a:lnTo>
                    <a:pt x="31" y="12"/>
                  </a:lnTo>
                  <a:lnTo>
                    <a:pt x="6" y="0"/>
                  </a:lnTo>
                  <a:lnTo>
                    <a:pt x="0" y="6"/>
                  </a:lnTo>
                  <a:lnTo>
                    <a:pt x="25" y="18"/>
                  </a:lnTo>
                  <a:lnTo>
                    <a:pt x="40" y="28"/>
                  </a:lnTo>
                  <a:lnTo>
                    <a:pt x="47" y="35"/>
                  </a:lnTo>
                  <a:lnTo>
                    <a:pt x="50" y="42"/>
                  </a:lnTo>
                  <a:lnTo>
                    <a:pt x="49" y="49"/>
                  </a:lnTo>
                  <a:lnTo>
                    <a:pt x="44" y="59"/>
                  </a:lnTo>
                  <a:lnTo>
                    <a:pt x="37" y="72"/>
                  </a:lnTo>
                  <a:lnTo>
                    <a:pt x="30" y="87"/>
                  </a:lnTo>
                  <a:lnTo>
                    <a:pt x="41"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7" name="Freeform 1930"/>
            <p:cNvSpPr>
              <a:spLocks/>
            </p:cNvSpPr>
            <p:nvPr/>
          </p:nvSpPr>
          <p:spPr bwMode="auto">
            <a:xfrm>
              <a:off x="1091" y="2338"/>
              <a:ext cx="27" cy="64"/>
            </a:xfrm>
            <a:custGeom>
              <a:avLst/>
              <a:gdLst>
                <a:gd name="T0" fmla="*/ 0 w 82"/>
                <a:gd name="T1" fmla="*/ 0 h 129"/>
                <a:gd name="T2" fmla="*/ 0 w 82"/>
                <a:gd name="T3" fmla="*/ 0 h 129"/>
                <a:gd name="T4" fmla="*/ 0 w 82"/>
                <a:gd name="T5" fmla="*/ 0 h 129"/>
                <a:gd name="T6" fmla="*/ 0 w 82"/>
                <a:gd name="T7" fmla="*/ 0 h 129"/>
                <a:gd name="T8" fmla="*/ 0 w 82"/>
                <a:gd name="T9" fmla="*/ 0 h 129"/>
                <a:gd name="T10" fmla="*/ 0 w 82"/>
                <a:gd name="T11" fmla="*/ 0 h 129"/>
                <a:gd name="T12" fmla="*/ 0 w 82"/>
                <a:gd name="T13" fmla="*/ 0 h 129"/>
                <a:gd name="T14" fmla="*/ 0 w 82"/>
                <a:gd name="T15" fmla="*/ 0 h 129"/>
                <a:gd name="T16" fmla="*/ 0 w 82"/>
                <a:gd name="T17" fmla="*/ 0 h 129"/>
                <a:gd name="T18" fmla="*/ 0 w 82"/>
                <a:gd name="T19" fmla="*/ 0 h 129"/>
                <a:gd name="T20" fmla="*/ 0 w 82"/>
                <a:gd name="T21" fmla="*/ 0 h 129"/>
                <a:gd name="T22" fmla="*/ 0 w 82"/>
                <a:gd name="T23" fmla="*/ 0 h 129"/>
                <a:gd name="T24" fmla="*/ 0 w 82"/>
                <a:gd name="T25" fmla="*/ 0 h 129"/>
                <a:gd name="T26" fmla="*/ 0 w 82"/>
                <a:gd name="T27" fmla="*/ 0 h 129"/>
                <a:gd name="T28" fmla="*/ 0 w 82"/>
                <a:gd name="T29" fmla="*/ 0 h 129"/>
                <a:gd name="T30" fmla="*/ 0 w 82"/>
                <a:gd name="T31" fmla="*/ 0 h 129"/>
                <a:gd name="T32" fmla="*/ 0 w 82"/>
                <a:gd name="T33" fmla="*/ 0 h 129"/>
                <a:gd name="T34" fmla="*/ 0 w 82"/>
                <a:gd name="T35" fmla="*/ 0 h 129"/>
                <a:gd name="T36" fmla="*/ 0 w 82"/>
                <a:gd name="T37" fmla="*/ 0 h 129"/>
                <a:gd name="T38" fmla="*/ 0 w 82"/>
                <a:gd name="T39" fmla="*/ 0 h 129"/>
                <a:gd name="T40" fmla="*/ 0 w 82"/>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129"/>
                <a:gd name="T65" fmla="*/ 82 w 82"/>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129">
                  <a:moveTo>
                    <a:pt x="12" y="129"/>
                  </a:moveTo>
                  <a:lnTo>
                    <a:pt x="12" y="129"/>
                  </a:lnTo>
                  <a:lnTo>
                    <a:pt x="20" y="114"/>
                  </a:lnTo>
                  <a:lnTo>
                    <a:pt x="29" y="100"/>
                  </a:lnTo>
                  <a:lnTo>
                    <a:pt x="38" y="83"/>
                  </a:lnTo>
                  <a:lnTo>
                    <a:pt x="48" y="68"/>
                  </a:lnTo>
                  <a:lnTo>
                    <a:pt x="57" y="51"/>
                  </a:lnTo>
                  <a:lnTo>
                    <a:pt x="66" y="35"/>
                  </a:lnTo>
                  <a:lnTo>
                    <a:pt x="75" y="19"/>
                  </a:lnTo>
                  <a:lnTo>
                    <a:pt x="82" y="2"/>
                  </a:lnTo>
                  <a:lnTo>
                    <a:pt x="71" y="0"/>
                  </a:lnTo>
                  <a:lnTo>
                    <a:pt x="63" y="16"/>
                  </a:lnTo>
                  <a:lnTo>
                    <a:pt x="54" y="33"/>
                  </a:lnTo>
                  <a:lnTo>
                    <a:pt x="45" y="49"/>
                  </a:lnTo>
                  <a:lnTo>
                    <a:pt x="36" y="64"/>
                  </a:lnTo>
                  <a:lnTo>
                    <a:pt x="26" y="79"/>
                  </a:lnTo>
                  <a:lnTo>
                    <a:pt x="17" y="95"/>
                  </a:lnTo>
                  <a:lnTo>
                    <a:pt x="8" y="111"/>
                  </a:lnTo>
                  <a:lnTo>
                    <a:pt x="0" y="127"/>
                  </a:lnTo>
                  <a:lnTo>
                    <a:pt x="12"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8" name="Freeform 1931"/>
            <p:cNvSpPr>
              <a:spLocks/>
            </p:cNvSpPr>
            <p:nvPr/>
          </p:nvSpPr>
          <p:spPr bwMode="auto">
            <a:xfrm>
              <a:off x="1082" y="2401"/>
              <a:ext cx="13" cy="47"/>
            </a:xfrm>
            <a:custGeom>
              <a:avLst/>
              <a:gdLst>
                <a:gd name="T0" fmla="*/ 0 w 39"/>
                <a:gd name="T1" fmla="*/ 0 h 95"/>
                <a:gd name="T2" fmla="*/ 0 w 39"/>
                <a:gd name="T3" fmla="*/ 0 h 95"/>
                <a:gd name="T4" fmla="*/ 0 w 39"/>
                <a:gd name="T5" fmla="*/ 0 h 95"/>
                <a:gd name="T6" fmla="*/ 0 w 39"/>
                <a:gd name="T7" fmla="*/ 0 h 95"/>
                <a:gd name="T8" fmla="*/ 0 w 39"/>
                <a:gd name="T9" fmla="*/ 0 h 95"/>
                <a:gd name="T10" fmla="*/ 0 w 39"/>
                <a:gd name="T11" fmla="*/ 0 h 95"/>
                <a:gd name="T12" fmla="*/ 0 w 39"/>
                <a:gd name="T13" fmla="*/ 0 h 95"/>
                <a:gd name="T14" fmla="*/ 0 w 39"/>
                <a:gd name="T15" fmla="*/ 0 h 95"/>
                <a:gd name="T16" fmla="*/ 0 w 39"/>
                <a:gd name="T17" fmla="*/ 0 h 95"/>
                <a:gd name="T18" fmla="*/ 0 w 39"/>
                <a:gd name="T19" fmla="*/ 0 h 95"/>
                <a:gd name="T20" fmla="*/ 0 w 39"/>
                <a:gd name="T21" fmla="*/ 0 h 95"/>
                <a:gd name="T22" fmla="*/ 0 w 39"/>
                <a:gd name="T23" fmla="*/ 0 h 95"/>
                <a:gd name="T24" fmla="*/ 0 w 39"/>
                <a:gd name="T25" fmla="*/ 0 h 95"/>
                <a:gd name="T26" fmla="*/ 0 w 39"/>
                <a:gd name="T27" fmla="*/ 0 h 95"/>
                <a:gd name="T28" fmla="*/ 0 w 39"/>
                <a:gd name="T29" fmla="*/ 0 h 95"/>
                <a:gd name="T30" fmla="*/ 0 w 39"/>
                <a:gd name="T31" fmla="*/ 0 h 95"/>
                <a:gd name="T32" fmla="*/ 0 w 39"/>
                <a:gd name="T33" fmla="*/ 0 h 95"/>
                <a:gd name="T34" fmla="*/ 0 w 39"/>
                <a:gd name="T35" fmla="*/ 0 h 95"/>
                <a:gd name="T36" fmla="*/ 0 w 39"/>
                <a:gd name="T37" fmla="*/ 0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95"/>
                <a:gd name="T59" fmla="*/ 39 w 39"/>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95">
                  <a:moveTo>
                    <a:pt x="14" y="92"/>
                  </a:moveTo>
                  <a:lnTo>
                    <a:pt x="12" y="82"/>
                  </a:lnTo>
                  <a:lnTo>
                    <a:pt x="14" y="70"/>
                  </a:lnTo>
                  <a:lnTo>
                    <a:pt x="15" y="59"/>
                  </a:lnTo>
                  <a:lnTo>
                    <a:pt x="18" y="47"/>
                  </a:lnTo>
                  <a:lnTo>
                    <a:pt x="23" y="35"/>
                  </a:lnTo>
                  <a:lnTo>
                    <a:pt x="29" y="24"/>
                  </a:lnTo>
                  <a:lnTo>
                    <a:pt x="33" y="12"/>
                  </a:lnTo>
                  <a:lnTo>
                    <a:pt x="39" y="2"/>
                  </a:lnTo>
                  <a:lnTo>
                    <a:pt x="27" y="0"/>
                  </a:lnTo>
                  <a:lnTo>
                    <a:pt x="21" y="10"/>
                  </a:lnTo>
                  <a:lnTo>
                    <a:pt x="17" y="22"/>
                  </a:lnTo>
                  <a:lnTo>
                    <a:pt x="11" y="33"/>
                  </a:lnTo>
                  <a:lnTo>
                    <a:pt x="6" y="45"/>
                  </a:lnTo>
                  <a:lnTo>
                    <a:pt x="3" y="57"/>
                  </a:lnTo>
                  <a:lnTo>
                    <a:pt x="2" y="70"/>
                  </a:lnTo>
                  <a:lnTo>
                    <a:pt x="0" y="82"/>
                  </a:lnTo>
                  <a:lnTo>
                    <a:pt x="2" y="95"/>
                  </a:lnTo>
                  <a:lnTo>
                    <a:pt x="14"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9" name="Freeform 1932"/>
            <p:cNvSpPr>
              <a:spLocks/>
            </p:cNvSpPr>
            <p:nvPr/>
          </p:nvSpPr>
          <p:spPr bwMode="auto">
            <a:xfrm>
              <a:off x="1082" y="2447"/>
              <a:ext cx="4" cy="3"/>
            </a:xfrm>
            <a:custGeom>
              <a:avLst/>
              <a:gdLst>
                <a:gd name="T0" fmla="*/ 0 w 12"/>
                <a:gd name="T1" fmla="*/ 1 h 6"/>
                <a:gd name="T2" fmla="*/ 0 w 12"/>
                <a:gd name="T3" fmla="*/ 1 h 6"/>
                <a:gd name="T4" fmla="*/ 0 w 12"/>
                <a:gd name="T5" fmla="*/ 1 h 6"/>
                <a:gd name="T6" fmla="*/ 0 w 12"/>
                <a:gd name="T7" fmla="*/ 1 h 6"/>
                <a:gd name="T8" fmla="*/ 0 w 12"/>
                <a:gd name="T9" fmla="*/ 0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3"/>
                  </a:moveTo>
                  <a:lnTo>
                    <a:pt x="3" y="5"/>
                  </a:lnTo>
                  <a:lnTo>
                    <a:pt x="7" y="6"/>
                  </a:lnTo>
                  <a:lnTo>
                    <a:pt x="10" y="4"/>
                  </a:lnTo>
                  <a:lnTo>
                    <a:pt x="12"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0" name="Freeform 1933"/>
            <p:cNvSpPr>
              <a:spLocks/>
            </p:cNvSpPr>
            <p:nvPr/>
          </p:nvSpPr>
          <p:spPr bwMode="auto">
            <a:xfrm>
              <a:off x="1220" y="2433"/>
              <a:ext cx="3" cy="3"/>
            </a:xfrm>
            <a:custGeom>
              <a:avLst/>
              <a:gdLst>
                <a:gd name="T0" fmla="*/ 0 w 8"/>
                <a:gd name="T1" fmla="*/ 0 h 7"/>
                <a:gd name="T2" fmla="*/ 0 w 8"/>
                <a:gd name="T3" fmla="*/ 0 h 7"/>
                <a:gd name="T4" fmla="*/ 0 w 8"/>
                <a:gd name="T5" fmla="*/ 0 h 7"/>
                <a:gd name="T6" fmla="*/ 0 w 8"/>
                <a:gd name="T7" fmla="*/ 0 h 7"/>
                <a:gd name="T8" fmla="*/ 0 w 8"/>
                <a:gd name="T9" fmla="*/ 0 h 7"/>
                <a:gd name="T10" fmla="*/ 0 w 8"/>
                <a:gd name="T11" fmla="*/ 0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8" y="0"/>
                  </a:moveTo>
                  <a:lnTo>
                    <a:pt x="4" y="0"/>
                  </a:lnTo>
                  <a:lnTo>
                    <a:pt x="1" y="1"/>
                  </a:lnTo>
                  <a:lnTo>
                    <a:pt x="0" y="5"/>
                  </a:lnTo>
                  <a:lnTo>
                    <a:pt x="2" y="7"/>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1" name="Freeform 1934"/>
            <p:cNvSpPr>
              <a:spLocks/>
            </p:cNvSpPr>
            <p:nvPr/>
          </p:nvSpPr>
          <p:spPr bwMode="auto">
            <a:xfrm>
              <a:off x="1221" y="2433"/>
              <a:ext cx="17" cy="18"/>
            </a:xfrm>
            <a:custGeom>
              <a:avLst/>
              <a:gdLst>
                <a:gd name="T0" fmla="*/ 0 w 51"/>
                <a:gd name="T1" fmla="*/ 1 h 36"/>
                <a:gd name="T2" fmla="*/ 0 w 51"/>
                <a:gd name="T3" fmla="*/ 1 h 36"/>
                <a:gd name="T4" fmla="*/ 0 w 51"/>
                <a:gd name="T5" fmla="*/ 1 h 36"/>
                <a:gd name="T6" fmla="*/ 0 w 51"/>
                <a:gd name="T7" fmla="*/ 1 h 36"/>
                <a:gd name="T8" fmla="*/ 0 w 51"/>
                <a:gd name="T9" fmla="*/ 1 h 36"/>
                <a:gd name="T10" fmla="*/ 0 w 51"/>
                <a:gd name="T11" fmla="*/ 0 h 36"/>
                <a:gd name="T12" fmla="*/ 0 w 51"/>
                <a:gd name="T13" fmla="*/ 1 h 36"/>
                <a:gd name="T14" fmla="*/ 0 w 51"/>
                <a:gd name="T15" fmla="*/ 1 h 36"/>
                <a:gd name="T16" fmla="*/ 0 w 51"/>
                <a:gd name="T17" fmla="*/ 1 h 36"/>
                <a:gd name="T18" fmla="*/ 0 w 51"/>
                <a:gd name="T19" fmla="*/ 1 h 36"/>
                <a:gd name="T20" fmla="*/ 0 w 51"/>
                <a:gd name="T21" fmla="*/ 1 h 36"/>
                <a:gd name="T22" fmla="*/ 0 w 51"/>
                <a:gd name="T23" fmla="*/ 1 h 36"/>
                <a:gd name="T24" fmla="*/ 0 w 51"/>
                <a:gd name="T25" fmla="*/ 1 h 36"/>
                <a:gd name="T26" fmla="*/ 0 w 51"/>
                <a:gd name="T27" fmla="*/ 1 h 36"/>
                <a:gd name="T28" fmla="*/ 0 w 51"/>
                <a:gd name="T29" fmla="*/ 1 h 36"/>
                <a:gd name="T30" fmla="*/ 0 w 51"/>
                <a:gd name="T31" fmla="*/ 1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36"/>
                <a:gd name="T50" fmla="*/ 51 w 51"/>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36">
                  <a:moveTo>
                    <a:pt x="36" y="32"/>
                  </a:moveTo>
                  <a:lnTo>
                    <a:pt x="45" y="25"/>
                  </a:lnTo>
                  <a:lnTo>
                    <a:pt x="36" y="17"/>
                  </a:lnTo>
                  <a:lnTo>
                    <a:pt x="29" y="11"/>
                  </a:lnTo>
                  <a:lnTo>
                    <a:pt x="17" y="6"/>
                  </a:lnTo>
                  <a:lnTo>
                    <a:pt x="6" y="0"/>
                  </a:lnTo>
                  <a:lnTo>
                    <a:pt x="0" y="7"/>
                  </a:lnTo>
                  <a:lnTo>
                    <a:pt x="11" y="12"/>
                  </a:lnTo>
                  <a:lnTo>
                    <a:pt x="20" y="18"/>
                  </a:lnTo>
                  <a:lnTo>
                    <a:pt x="27" y="23"/>
                  </a:lnTo>
                  <a:lnTo>
                    <a:pt x="33" y="30"/>
                  </a:lnTo>
                  <a:lnTo>
                    <a:pt x="42" y="23"/>
                  </a:lnTo>
                  <a:lnTo>
                    <a:pt x="36" y="32"/>
                  </a:lnTo>
                  <a:lnTo>
                    <a:pt x="51" y="36"/>
                  </a:lnTo>
                  <a:lnTo>
                    <a:pt x="45" y="25"/>
                  </a:lnTo>
                  <a:lnTo>
                    <a:pt x="3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2" name="Freeform 1935"/>
            <p:cNvSpPr>
              <a:spLocks/>
            </p:cNvSpPr>
            <p:nvPr/>
          </p:nvSpPr>
          <p:spPr bwMode="auto">
            <a:xfrm>
              <a:off x="1211" y="2429"/>
              <a:ext cx="24" cy="20"/>
            </a:xfrm>
            <a:custGeom>
              <a:avLst/>
              <a:gdLst>
                <a:gd name="T0" fmla="*/ 0 w 70"/>
                <a:gd name="T1" fmla="*/ 1 h 39"/>
                <a:gd name="T2" fmla="*/ 0 w 70"/>
                <a:gd name="T3" fmla="*/ 1 h 39"/>
                <a:gd name="T4" fmla="*/ 0 w 70"/>
                <a:gd name="T5" fmla="*/ 1 h 39"/>
                <a:gd name="T6" fmla="*/ 0 w 70"/>
                <a:gd name="T7" fmla="*/ 1 h 39"/>
                <a:gd name="T8" fmla="*/ 0 w 70"/>
                <a:gd name="T9" fmla="*/ 1 h 39"/>
                <a:gd name="T10" fmla="*/ 0 w 70"/>
                <a:gd name="T11" fmla="*/ 1 h 39"/>
                <a:gd name="T12" fmla="*/ 0 w 70"/>
                <a:gd name="T13" fmla="*/ 1 h 39"/>
                <a:gd name="T14" fmla="*/ 0 w 70"/>
                <a:gd name="T15" fmla="*/ 1 h 39"/>
                <a:gd name="T16" fmla="*/ 0 w 70"/>
                <a:gd name="T17" fmla="*/ 1 h 39"/>
                <a:gd name="T18" fmla="*/ 0 w 70"/>
                <a:gd name="T19" fmla="*/ 1 h 39"/>
                <a:gd name="T20" fmla="*/ 0 w 70"/>
                <a:gd name="T21" fmla="*/ 1 h 39"/>
                <a:gd name="T22" fmla="*/ 0 w 70"/>
                <a:gd name="T23" fmla="*/ 1 h 39"/>
                <a:gd name="T24" fmla="*/ 0 w 70"/>
                <a:gd name="T25" fmla="*/ 1 h 39"/>
                <a:gd name="T26" fmla="*/ 0 w 70"/>
                <a:gd name="T27" fmla="*/ 1 h 39"/>
                <a:gd name="T28" fmla="*/ 0 w 70"/>
                <a:gd name="T29" fmla="*/ 1 h 39"/>
                <a:gd name="T30" fmla="*/ 0 w 70"/>
                <a:gd name="T31" fmla="*/ 1 h 39"/>
                <a:gd name="T32" fmla="*/ 0 w 70"/>
                <a:gd name="T33" fmla="*/ 1 h 39"/>
                <a:gd name="T34" fmla="*/ 0 w 70"/>
                <a:gd name="T35" fmla="*/ 1 h 39"/>
                <a:gd name="T36" fmla="*/ 0 w 70"/>
                <a:gd name="T37" fmla="*/ 0 h 39"/>
                <a:gd name="T38" fmla="*/ 0 w 70"/>
                <a:gd name="T39" fmla="*/ 0 h 39"/>
                <a:gd name="T40" fmla="*/ 0 w 70"/>
                <a:gd name="T41" fmla="*/ 1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39"/>
                <a:gd name="T65" fmla="*/ 70 w 70"/>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39">
                  <a:moveTo>
                    <a:pt x="0" y="8"/>
                  </a:moveTo>
                  <a:lnTo>
                    <a:pt x="0" y="8"/>
                  </a:lnTo>
                  <a:lnTo>
                    <a:pt x="9" y="11"/>
                  </a:lnTo>
                  <a:lnTo>
                    <a:pt x="17" y="15"/>
                  </a:lnTo>
                  <a:lnTo>
                    <a:pt x="26" y="19"/>
                  </a:lnTo>
                  <a:lnTo>
                    <a:pt x="33" y="22"/>
                  </a:lnTo>
                  <a:lnTo>
                    <a:pt x="40" y="27"/>
                  </a:lnTo>
                  <a:lnTo>
                    <a:pt x="48" y="31"/>
                  </a:lnTo>
                  <a:lnTo>
                    <a:pt x="57" y="35"/>
                  </a:lnTo>
                  <a:lnTo>
                    <a:pt x="64" y="39"/>
                  </a:lnTo>
                  <a:lnTo>
                    <a:pt x="70" y="30"/>
                  </a:lnTo>
                  <a:lnTo>
                    <a:pt x="63" y="27"/>
                  </a:lnTo>
                  <a:lnTo>
                    <a:pt x="54" y="25"/>
                  </a:lnTo>
                  <a:lnTo>
                    <a:pt x="46" y="20"/>
                  </a:lnTo>
                  <a:lnTo>
                    <a:pt x="39" y="16"/>
                  </a:lnTo>
                  <a:lnTo>
                    <a:pt x="31" y="13"/>
                  </a:lnTo>
                  <a:lnTo>
                    <a:pt x="23" y="8"/>
                  </a:lnTo>
                  <a:lnTo>
                    <a:pt x="15" y="4"/>
                  </a:lnTo>
                  <a:lnTo>
                    <a:pt x="6"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3" name="Freeform 1936"/>
            <p:cNvSpPr>
              <a:spLocks/>
            </p:cNvSpPr>
            <p:nvPr/>
          </p:nvSpPr>
          <p:spPr bwMode="auto">
            <a:xfrm>
              <a:off x="1158" y="2415"/>
              <a:ext cx="55" cy="19"/>
            </a:xfrm>
            <a:custGeom>
              <a:avLst/>
              <a:gdLst>
                <a:gd name="T0" fmla="*/ 0 w 166"/>
                <a:gd name="T1" fmla="*/ 1 h 36"/>
                <a:gd name="T2" fmla="*/ 0 w 166"/>
                <a:gd name="T3" fmla="*/ 1 h 36"/>
                <a:gd name="T4" fmla="*/ 0 w 166"/>
                <a:gd name="T5" fmla="*/ 1 h 36"/>
                <a:gd name="T6" fmla="*/ 0 w 166"/>
                <a:gd name="T7" fmla="*/ 1 h 36"/>
                <a:gd name="T8" fmla="*/ 0 w 166"/>
                <a:gd name="T9" fmla="*/ 1 h 36"/>
                <a:gd name="T10" fmla="*/ 0 w 166"/>
                <a:gd name="T11" fmla="*/ 1 h 36"/>
                <a:gd name="T12" fmla="*/ 0 w 166"/>
                <a:gd name="T13" fmla="*/ 1 h 36"/>
                <a:gd name="T14" fmla="*/ 0 w 166"/>
                <a:gd name="T15" fmla="*/ 1 h 36"/>
                <a:gd name="T16" fmla="*/ 0 w 166"/>
                <a:gd name="T17" fmla="*/ 1 h 36"/>
                <a:gd name="T18" fmla="*/ 0 w 166"/>
                <a:gd name="T19" fmla="*/ 1 h 36"/>
                <a:gd name="T20" fmla="*/ 0 w 166"/>
                <a:gd name="T21" fmla="*/ 1 h 36"/>
                <a:gd name="T22" fmla="*/ 0 w 166"/>
                <a:gd name="T23" fmla="*/ 1 h 36"/>
                <a:gd name="T24" fmla="*/ 0 w 166"/>
                <a:gd name="T25" fmla="*/ 1 h 36"/>
                <a:gd name="T26" fmla="*/ 0 w 166"/>
                <a:gd name="T27" fmla="*/ 1 h 36"/>
                <a:gd name="T28" fmla="*/ 0 w 166"/>
                <a:gd name="T29" fmla="*/ 1 h 36"/>
                <a:gd name="T30" fmla="*/ 0 w 166"/>
                <a:gd name="T31" fmla="*/ 1 h 36"/>
                <a:gd name="T32" fmla="*/ 0 w 166"/>
                <a:gd name="T33" fmla="*/ 1 h 36"/>
                <a:gd name="T34" fmla="*/ 0 w 166"/>
                <a:gd name="T35" fmla="*/ 0 h 36"/>
                <a:gd name="T36" fmla="*/ 0 w 166"/>
                <a:gd name="T37" fmla="*/ 1 h 36"/>
                <a:gd name="T38" fmla="*/ 0 w 166"/>
                <a:gd name="T39" fmla="*/ 1 h 36"/>
                <a:gd name="T40" fmla="*/ 0 w 166"/>
                <a:gd name="T41" fmla="*/ 1 h 36"/>
                <a:gd name="T42" fmla="*/ 0 w 166"/>
                <a:gd name="T43" fmla="*/ 1 h 36"/>
                <a:gd name="T44" fmla="*/ 0 w 166"/>
                <a:gd name="T45" fmla="*/ 1 h 36"/>
                <a:gd name="T46" fmla="*/ 0 w 166"/>
                <a:gd name="T47" fmla="*/ 1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36"/>
                <a:gd name="T74" fmla="*/ 166 w 166"/>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36">
                  <a:moveTo>
                    <a:pt x="12" y="5"/>
                  </a:moveTo>
                  <a:lnTo>
                    <a:pt x="6" y="9"/>
                  </a:lnTo>
                  <a:lnTo>
                    <a:pt x="26" y="8"/>
                  </a:lnTo>
                  <a:lnTo>
                    <a:pt x="46" y="9"/>
                  </a:lnTo>
                  <a:lnTo>
                    <a:pt x="64" y="12"/>
                  </a:lnTo>
                  <a:lnTo>
                    <a:pt x="85" y="16"/>
                  </a:lnTo>
                  <a:lnTo>
                    <a:pt x="105" y="20"/>
                  </a:lnTo>
                  <a:lnTo>
                    <a:pt x="124" y="26"/>
                  </a:lnTo>
                  <a:lnTo>
                    <a:pt x="144" y="31"/>
                  </a:lnTo>
                  <a:lnTo>
                    <a:pt x="160" y="36"/>
                  </a:lnTo>
                  <a:lnTo>
                    <a:pt x="166" y="28"/>
                  </a:lnTo>
                  <a:lnTo>
                    <a:pt x="147" y="22"/>
                  </a:lnTo>
                  <a:lnTo>
                    <a:pt x="127" y="17"/>
                  </a:lnTo>
                  <a:lnTo>
                    <a:pt x="108" y="12"/>
                  </a:lnTo>
                  <a:lnTo>
                    <a:pt x="88" y="7"/>
                  </a:lnTo>
                  <a:lnTo>
                    <a:pt x="67" y="3"/>
                  </a:lnTo>
                  <a:lnTo>
                    <a:pt x="46" y="1"/>
                  </a:lnTo>
                  <a:lnTo>
                    <a:pt x="26" y="0"/>
                  </a:lnTo>
                  <a:lnTo>
                    <a:pt x="6" y="1"/>
                  </a:lnTo>
                  <a:lnTo>
                    <a:pt x="0" y="5"/>
                  </a:lnTo>
                  <a:lnTo>
                    <a:pt x="6" y="1"/>
                  </a:lnTo>
                  <a:lnTo>
                    <a:pt x="0" y="1"/>
                  </a:lnTo>
                  <a:lnTo>
                    <a:pt x="0" y="5"/>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 name="Freeform 1937"/>
            <p:cNvSpPr>
              <a:spLocks/>
            </p:cNvSpPr>
            <p:nvPr/>
          </p:nvSpPr>
          <p:spPr bwMode="auto">
            <a:xfrm>
              <a:off x="1158" y="2418"/>
              <a:ext cx="4" cy="6"/>
            </a:xfrm>
            <a:custGeom>
              <a:avLst/>
              <a:gdLst>
                <a:gd name="T0" fmla="*/ 0 w 13"/>
                <a:gd name="T1" fmla="*/ 1 h 12"/>
                <a:gd name="T2" fmla="*/ 0 w 13"/>
                <a:gd name="T3" fmla="*/ 1 h 12"/>
                <a:gd name="T4" fmla="*/ 0 w 13"/>
                <a:gd name="T5" fmla="*/ 0 h 12"/>
                <a:gd name="T6" fmla="*/ 0 w 13"/>
                <a:gd name="T7" fmla="*/ 0 h 12"/>
                <a:gd name="T8" fmla="*/ 0 w 13"/>
                <a:gd name="T9" fmla="*/ 1 h 12"/>
                <a:gd name="T10" fmla="*/ 0 w 13"/>
                <a:gd name="T11" fmla="*/ 1 h 12"/>
                <a:gd name="T12" fmla="*/ 0 w 13"/>
                <a:gd name="T13" fmla="*/ 1 h 12"/>
                <a:gd name="T14" fmla="*/ 0 w 13"/>
                <a:gd name="T15" fmla="*/ 1 h 12"/>
                <a:gd name="T16" fmla="*/ 0 w 13"/>
                <a:gd name="T17" fmla="*/ 1 h 12"/>
                <a:gd name="T18" fmla="*/ 0 w 13"/>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2"/>
                <a:gd name="T32" fmla="*/ 13 w 13"/>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2">
                  <a:moveTo>
                    <a:pt x="10" y="12"/>
                  </a:moveTo>
                  <a:lnTo>
                    <a:pt x="12" y="9"/>
                  </a:lnTo>
                  <a:lnTo>
                    <a:pt x="13" y="0"/>
                  </a:lnTo>
                  <a:lnTo>
                    <a:pt x="1" y="0"/>
                  </a:lnTo>
                  <a:lnTo>
                    <a:pt x="0" y="9"/>
                  </a:lnTo>
                  <a:lnTo>
                    <a:pt x="1" y="5"/>
                  </a:lnTo>
                  <a:lnTo>
                    <a:pt x="10" y="12"/>
                  </a:lnTo>
                  <a:lnTo>
                    <a:pt x="12" y="11"/>
                  </a:lnTo>
                  <a:lnTo>
                    <a:pt x="12" y="9"/>
                  </a:lnTo>
                  <a:lnTo>
                    <a:pt x="1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 name="Freeform 1938"/>
            <p:cNvSpPr>
              <a:spLocks/>
            </p:cNvSpPr>
            <p:nvPr/>
          </p:nvSpPr>
          <p:spPr bwMode="auto">
            <a:xfrm>
              <a:off x="1114" y="2421"/>
              <a:ext cx="47" cy="26"/>
            </a:xfrm>
            <a:custGeom>
              <a:avLst/>
              <a:gdLst>
                <a:gd name="T0" fmla="*/ 0 w 140"/>
                <a:gd name="T1" fmla="*/ 0 h 53"/>
                <a:gd name="T2" fmla="*/ 0 w 140"/>
                <a:gd name="T3" fmla="*/ 0 h 53"/>
                <a:gd name="T4" fmla="*/ 0 w 140"/>
                <a:gd name="T5" fmla="*/ 0 h 53"/>
                <a:gd name="T6" fmla="*/ 0 w 140"/>
                <a:gd name="T7" fmla="*/ 0 h 53"/>
                <a:gd name="T8" fmla="*/ 0 w 140"/>
                <a:gd name="T9" fmla="*/ 0 h 53"/>
                <a:gd name="T10" fmla="*/ 0 w 140"/>
                <a:gd name="T11" fmla="*/ 0 h 53"/>
                <a:gd name="T12" fmla="*/ 0 w 140"/>
                <a:gd name="T13" fmla="*/ 0 h 53"/>
                <a:gd name="T14" fmla="*/ 0 w 140"/>
                <a:gd name="T15" fmla="*/ 0 h 53"/>
                <a:gd name="T16" fmla="*/ 0 w 140"/>
                <a:gd name="T17" fmla="*/ 0 h 53"/>
                <a:gd name="T18" fmla="*/ 0 w 140"/>
                <a:gd name="T19" fmla="*/ 0 h 53"/>
                <a:gd name="T20" fmla="*/ 0 w 140"/>
                <a:gd name="T21" fmla="*/ 0 h 53"/>
                <a:gd name="T22" fmla="*/ 0 w 140"/>
                <a:gd name="T23" fmla="*/ 0 h 53"/>
                <a:gd name="T24" fmla="*/ 0 w 140"/>
                <a:gd name="T25" fmla="*/ 0 h 53"/>
                <a:gd name="T26" fmla="*/ 0 w 140"/>
                <a:gd name="T27" fmla="*/ 0 h 53"/>
                <a:gd name="T28" fmla="*/ 0 w 140"/>
                <a:gd name="T29" fmla="*/ 0 h 53"/>
                <a:gd name="T30" fmla="*/ 0 w 140"/>
                <a:gd name="T31" fmla="*/ 0 h 53"/>
                <a:gd name="T32" fmla="*/ 0 w 140"/>
                <a:gd name="T33" fmla="*/ 0 h 53"/>
                <a:gd name="T34" fmla="*/ 0 w 140"/>
                <a:gd name="T35" fmla="*/ 0 h 53"/>
                <a:gd name="T36" fmla="*/ 0 w 140"/>
                <a:gd name="T37" fmla="*/ 0 h 53"/>
                <a:gd name="T38" fmla="*/ 0 w 140"/>
                <a:gd name="T39" fmla="*/ 0 h 53"/>
                <a:gd name="T40" fmla="*/ 0 w 140"/>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53"/>
                <a:gd name="T65" fmla="*/ 140 w 140"/>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53">
                  <a:moveTo>
                    <a:pt x="1" y="53"/>
                  </a:moveTo>
                  <a:lnTo>
                    <a:pt x="2" y="53"/>
                  </a:lnTo>
                  <a:lnTo>
                    <a:pt x="31" y="50"/>
                  </a:lnTo>
                  <a:lnTo>
                    <a:pt x="50" y="48"/>
                  </a:lnTo>
                  <a:lnTo>
                    <a:pt x="65" y="45"/>
                  </a:lnTo>
                  <a:lnTo>
                    <a:pt x="79" y="42"/>
                  </a:lnTo>
                  <a:lnTo>
                    <a:pt x="89" y="36"/>
                  </a:lnTo>
                  <a:lnTo>
                    <a:pt x="103" y="30"/>
                  </a:lnTo>
                  <a:lnTo>
                    <a:pt x="118" y="20"/>
                  </a:lnTo>
                  <a:lnTo>
                    <a:pt x="140" y="7"/>
                  </a:lnTo>
                  <a:lnTo>
                    <a:pt x="131" y="0"/>
                  </a:lnTo>
                  <a:lnTo>
                    <a:pt x="109" y="13"/>
                  </a:lnTo>
                  <a:lnTo>
                    <a:pt x="94" y="23"/>
                  </a:lnTo>
                  <a:lnTo>
                    <a:pt x="83" y="30"/>
                  </a:lnTo>
                  <a:lnTo>
                    <a:pt x="73" y="33"/>
                  </a:lnTo>
                  <a:lnTo>
                    <a:pt x="62" y="36"/>
                  </a:lnTo>
                  <a:lnTo>
                    <a:pt x="47" y="39"/>
                  </a:lnTo>
                  <a:lnTo>
                    <a:pt x="28" y="42"/>
                  </a:lnTo>
                  <a:lnTo>
                    <a:pt x="0" y="45"/>
                  </a:lnTo>
                  <a:lnTo>
                    <a:pt x="1" y="45"/>
                  </a:lnTo>
                  <a:lnTo>
                    <a:pt x="1"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6" name="Freeform 1939"/>
            <p:cNvSpPr>
              <a:spLocks/>
            </p:cNvSpPr>
            <p:nvPr/>
          </p:nvSpPr>
          <p:spPr bwMode="auto">
            <a:xfrm>
              <a:off x="1064" y="2443"/>
              <a:ext cx="51" cy="12"/>
            </a:xfrm>
            <a:custGeom>
              <a:avLst/>
              <a:gdLst>
                <a:gd name="T0" fmla="*/ 0 w 153"/>
                <a:gd name="T1" fmla="*/ 1 h 24"/>
                <a:gd name="T2" fmla="*/ 0 w 153"/>
                <a:gd name="T3" fmla="*/ 1 h 24"/>
                <a:gd name="T4" fmla="*/ 0 w 153"/>
                <a:gd name="T5" fmla="*/ 1 h 24"/>
                <a:gd name="T6" fmla="*/ 0 w 153"/>
                <a:gd name="T7" fmla="*/ 1 h 24"/>
                <a:gd name="T8" fmla="*/ 0 w 153"/>
                <a:gd name="T9" fmla="*/ 1 h 24"/>
                <a:gd name="T10" fmla="*/ 0 w 153"/>
                <a:gd name="T11" fmla="*/ 1 h 24"/>
                <a:gd name="T12" fmla="*/ 0 w 153"/>
                <a:gd name="T13" fmla="*/ 1 h 24"/>
                <a:gd name="T14" fmla="*/ 0 w 153"/>
                <a:gd name="T15" fmla="*/ 1 h 24"/>
                <a:gd name="T16" fmla="*/ 0 w 153"/>
                <a:gd name="T17" fmla="*/ 1 h 24"/>
                <a:gd name="T18" fmla="*/ 0 w 153"/>
                <a:gd name="T19" fmla="*/ 0 h 24"/>
                <a:gd name="T20" fmla="*/ 0 w 153"/>
                <a:gd name="T21" fmla="*/ 1 h 24"/>
                <a:gd name="T22" fmla="*/ 0 w 153"/>
                <a:gd name="T23" fmla="*/ 1 h 24"/>
                <a:gd name="T24" fmla="*/ 0 w 153"/>
                <a:gd name="T25" fmla="*/ 1 h 24"/>
                <a:gd name="T26" fmla="*/ 0 w 153"/>
                <a:gd name="T27" fmla="*/ 1 h 24"/>
                <a:gd name="T28" fmla="*/ 0 w 153"/>
                <a:gd name="T29" fmla="*/ 1 h 24"/>
                <a:gd name="T30" fmla="*/ 0 w 153"/>
                <a:gd name="T31" fmla="*/ 1 h 24"/>
                <a:gd name="T32" fmla="*/ 0 w 153"/>
                <a:gd name="T33" fmla="*/ 1 h 24"/>
                <a:gd name="T34" fmla="*/ 0 w 153"/>
                <a:gd name="T35" fmla="*/ 1 h 24"/>
                <a:gd name="T36" fmla="*/ 0 w 153"/>
                <a:gd name="T37" fmla="*/ 1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3"/>
                <a:gd name="T58" fmla="*/ 0 h 24"/>
                <a:gd name="T59" fmla="*/ 153 w 153"/>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3" h="24">
                  <a:moveTo>
                    <a:pt x="6" y="24"/>
                  </a:moveTo>
                  <a:lnTo>
                    <a:pt x="14" y="22"/>
                  </a:lnTo>
                  <a:lnTo>
                    <a:pt x="30" y="20"/>
                  </a:lnTo>
                  <a:lnTo>
                    <a:pt x="54" y="17"/>
                  </a:lnTo>
                  <a:lnTo>
                    <a:pt x="78" y="15"/>
                  </a:lnTo>
                  <a:lnTo>
                    <a:pt x="104" y="13"/>
                  </a:lnTo>
                  <a:lnTo>
                    <a:pt x="126" y="11"/>
                  </a:lnTo>
                  <a:lnTo>
                    <a:pt x="144" y="10"/>
                  </a:lnTo>
                  <a:lnTo>
                    <a:pt x="153" y="8"/>
                  </a:lnTo>
                  <a:lnTo>
                    <a:pt x="153" y="0"/>
                  </a:lnTo>
                  <a:lnTo>
                    <a:pt x="144" y="1"/>
                  </a:lnTo>
                  <a:lnTo>
                    <a:pt x="126" y="2"/>
                  </a:lnTo>
                  <a:lnTo>
                    <a:pt x="104" y="4"/>
                  </a:lnTo>
                  <a:lnTo>
                    <a:pt x="78" y="6"/>
                  </a:lnTo>
                  <a:lnTo>
                    <a:pt x="51" y="8"/>
                  </a:lnTo>
                  <a:lnTo>
                    <a:pt x="27" y="12"/>
                  </a:lnTo>
                  <a:lnTo>
                    <a:pt x="11" y="14"/>
                  </a:lnTo>
                  <a:lnTo>
                    <a:pt x="0" y="17"/>
                  </a:lnTo>
                  <a:lnTo>
                    <a:pt x="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7" name="Freeform 1940"/>
            <p:cNvSpPr>
              <a:spLocks/>
            </p:cNvSpPr>
            <p:nvPr/>
          </p:nvSpPr>
          <p:spPr bwMode="auto">
            <a:xfrm>
              <a:off x="1063" y="2452"/>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3" y="0"/>
                  </a:moveTo>
                  <a:lnTo>
                    <a:pt x="0" y="2"/>
                  </a:lnTo>
                  <a:lnTo>
                    <a:pt x="2" y="4"/>
                  </a:lnTo>
                  <a:lnTo>
                    <a:pt x="5" y="7"/>
                  </a:lnTo>
                  <a:lnTo>
                    <a:pt x="9" y="7"/>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8" name="Freeform 1941"/>
            <p:cNvSpPr>
              <a:spLocks/>
            </p:cNvSpPr>
            <p:nvPr/>
          </p:nvSpPr>
          <p:spPr bwMode="auto">
            <a:xfrm>
              <a:off x="1134" y="2513"/>
              <a:ext cx="149" cy="283"/>
            </a:xfrm>
            <a:custGeom>
              <a:avLst/>
              <a:gdLst>
                <a:gd name="T0" fmla="*/ 0 w 448"/>
                <a:gd name="T1" fmla="*/ 1 h 565"/>
                <a:gd name="T2" fmla="*/ 0 w 448"/>
                <a:gd name="T3" fmla="*/ 1 h 565"/>
                <a:gd name="T4" fmla="*/ 0 w 448"/>
                <a:gd name="T5" fmla="*/ 1 h 565"/>
                <a:gd name="T6" fmla="*/ 0 w 448"/>
                <a:gd name="T7" fmla="*/ 1 h 565"/>
                <a:gd name="T8" fmla="*/ 0 w 448"/>
                <a:gd name="T9" fmla="*/ 1 h 565"/>
                <a:gd name="T10" fmla="*/ 0 w 448"/>
                <a:gd name="T11" fmla="*/ 1 h 565"/>
                <a:gd name="T12" fmla="*/ 0 w 448"/>
                <a:gd name="T13" fmla="*/ 1 h 565"/>
                <a:gd name="T14" fmla="*/ 0 w 448"/>
                <a:gd name="T15" fmla="*/ 1 h 565"/>
                <a:gd name="T16" fmla="*/ 0 w 448"/>
                <a:gd name="T17" fmla="*/ 1 h 565"/>
                <a:gd name="T18" fmla="*/ 0 w 448"/>
                <a:gd name="T19" fmla="*/ 1 h 565"/>
                <a:gd name="T20" fmla="*/ 0 w 448"/>
                <a:gd name="T21" fmla="*/ 1 h 565"/>
                <a:gd name="T22" fmla="*/ 0 w 448"/>
                <a:gd name="T23" fmla="*/ 1 h 565"/>
                <a:gd name="T24" fmla="*/ 0 w 448"/>
                <a:gd name="T25" fmla="*/ 1 h 565"/>
                <a:gd name="T26" fmla="*/ 0 w 448"/>
                <a:gd name="T27" fmla="*/ 1 h 565"/>
                <a:gd name="T28" fmla="*/ 0 w 448"/>
                <a:gd name="T29" fmla="*/ 1 h 565"/>
                <a:gd name="T30" fmla="*/ 0 w 448"/>
                <a:gd name="T31" fmla="*/ 1 h 565"/>
                <a:gd name="T32" fmla="*/ 0 w 448"/>
                <a:gd name="T33" fmla="*/ 1 h 565"/>
                <a:gd name="T34" fmla="*/ 0 w 448"/>
                <a:gd name="T35" fmla="*/ 1 h 565"/>
                <a:gd name="T36" fmla="*/ 0 w 448"/>
                <a:gd name="T37" fmla="*/ 1 h 565"/>
                <a:gd name="T38" fmla="*/ 0 w 448"/>
                <a:gd name="T39" fmla="*/ 1 h 565"/>
                <a:gd name="T40" fmla="*/ 0 w 448"/>
                <a:gd name="T41" fmla="*/ 1 h 565"/>
                <a:gd name="T42" fmla="*/ 0 w 448"/>
                <a:gd name="T43" fmla="*/ 1 h 565"/>
                <a:gd name="T44" fmla="*/ 0 w 448"/>
                <a:gd name="T45" fmla="*/ 1 h 565"/>
                <a:gd name="T46" fmla="*/ 0 w 448"/>
                <a:gd name="T47" fmla="*/ 1 h 565"/>
                <a:gd name="T48" fmla="*/ 0 w 448"/>
                <a:gd name="T49" fmla="*/ 1 h 565"/>
                <a:gd name="T50" fmla="*/ 0 w 448"/>
                <a:gd name="T51" fmla="*/ 1 h 565"/>
                <a:gd name="T52" fmla="*/ 0 w 448"/>
                <a:gd name="T53" fmla="*/ 1 h 565"/>
                <a:gd name="T54" fmla="*/ 0 w 448"/>
                <a:gd name="T55" fmla="*/ 1 h 565"/>
                <a:gd name="T56" fmla="*/ 0 w 448"/>
                <a:gd name="T57" fmla="*/ 1 h 565"/>
                <a:gd name="T58" fmla="*/ 0 w 448"/>
                <a:gd name="T59" fmla="*/ 1 h 565"/>
                <a:gd name="T60" fmla="*/ 0 w 448"/>
                <a:gd name="T61" fmla="*/ 1 h 565"/>
                <a:gd name="T62" fmla="*/ 0 w 448"/>
                <a:gd name="T63" fmla="*/ 1 h 565"/>
                <a:gd name="T64" fmla="*/ 0 w 448"/>
                <a:gd name="T65" fmla="*/ 1 h 565"/>
                <a:gd name="T66" fmla="*/ 0 w 448"/>
                <a:gd name="T67" fmla="*/ 1 h 565"/>
                <a:gd name="T68" fmla="*/ 0 w 448"/>
                <a:gd name="T69" fmla="*/ 1 h 565"/>
                <a:gd name="T70" fmla="*/ 0 w 448"/>
                <a:gd name="T71" fmla="*/ 1 h 565"/>
                <a:gd name="T72" fmla="*/ 0 w 448"/>
                <a:gd name="T73" fmla="*/ 1 h 565"/>
                <a:gd name="T74" fmla="*/ 0 w 448"/>
                <a:gd name="T75" fmla="*/ 1 h 565"/>
                <a:gd name="T76" fmla="*/ 0 w 448"/>
                <a:gd name="T77" fmla="*/ 1 h 565"/>
                <a:gd name="T78" fmla="*/ 0 w 448"/>
                <a:gd name="T79" fmla="*/ 1 h 565"/>
                <a:gd name="T80" fmla="*/ 0 w 448"/>
                <a:gd name="T81" fmla="*/ 1 h 565"/>
                <a:gd name="T82" fmla="*/ 0 w 448"/>
                <a:gd name="T83" fmla="*/ 1 h 565"/>
                <a:gd name="T84" fmla="*/ 0 w 448"/>
                <a:gd name="T85" fmla="*/ 1 h 565"/>
                <a:gd name="T86" fmla="*/ 0 w 448"/>
                <a:gd name="T87" fmla="*/ 1 h 565"/>
                <a:gd name="T88" fmla="*/ 0 w 448"/>
                <a:gd name="T89" fmla="*/ 1 h 565"/>
                <a:gd name="T90" fmla="*/ 0 w 448"/>
                <a:gd name="T91" fmla="*/ 1 h 565"/>
                <a:gd name="T92" fmla="*/ 0 w 448"/>
                <a:gd name="T93" fmla="*/ 1 h 565"/>
                <a:gd name="T94" fmla="*/ 0 w 448"/>
                <a:gd name="T95" fmla="*/ 1 h 565"/>
                <a:gd name="T96" fmla="*/ 0 w 448"/>
                <a:gd name="T97" fmla="*/ 1 h 565"/>
                <a:gd name="T98" fmla="*/ 0 w 448"/>
                <a:gd name="T99" fmla="*/ 1 h 565"/>
                <a:gd name="T100" fmla="*/ 0 w 448"/>
                <a:gd name="T101" fmla="*/ 1 h 565"/>
                <a:gd name="T102" fmla="*/ 0 w 448"/>
                <a:gd name="T103" fmla="*/ 1 h 565"/>
                <a:gd name="T104" fmla="*/ 0 w 448"/>
                <a:gd name="T105" fmla="*/ 1 h 565"/>
                <a:gd name="T106" fmla="*/ 0 w 448"/>
                <a:gd name="T107" fmla="*/ 1 h 565"/>
                <a:gd name="T108" fmla="*/ 0 w 448"/>
                <a:gd name="T109" fmla="*/ 1 h 565"/>
                <a:gd name="T110" fmla="*/ 0 w 448"/>
                <a:gd name="T111" fmla="*/ 1 h 565"/>
                <a:gd name="T112" fmla="*/ 0 w 448"/>
                <a:gd name="T113" fmla="*/ 1 h 565"/>
                <a:gd name="T114" fmla="*/ 0 w 448"/>
                <a:gd name="T115" fmla="*/ 1 h 565"/>
                <a:gd name="T116" fmla="*/ 0 w 448"/>
                <a:gd name="T117" fmla="*/ 1 h 565"/>
                <a:gd name="T118" fmla="*/ 0 w 448"/>
                <a:gd name="T119" fmla="*/ 1 h 565"/>
                <a:gd name="T120" fmla="*/ 0 w 448"/>
                <a:gd name="T121" fmla="*/ 1 h 5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8"/>
                <a:gd name="T184" fmla="*/ 0 h 565"/>
                <a:gd name="T185" fmla="*/ 448 w 448"/>
                <a:gd name="T186" fmla="*/ 565 h 5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8" h="565">
                  <a:moveTo>
                    <a:pt x="0" y="126"/>
                  </a:moveTo>
                  <a:lnTo>
                    <a:pt x="0" y="131"/>
                  </a:lnTo>
                  <a:lnTo>
                    <a:pt x="0" y="137"/>
                  </a:lnTo>
                  <a:lnTo>
                    <a:pt x="1" y="146"/>
                  </a:lnTo>
                  <a:lnTo>
                    <a:pt x="3" y="155"/>
                  </a:lnTo>
                  <a:lnTo>
                    <a:pt x="4" y="164"/>
                  </a:lnTo>
                  <a:lnTo>
                    <a:pt x="7" y="173"/>
                  </a:lnTo>
                  <a:lnTo>
                    <a:pt x="9" y="182"/>
                  </a:lnTo>
                  <a:lnTo>
                    <a:pt x="12" y="190"/>
                  </a:lnTo>
                  <a:lnTo>
                    <a:pt x="12" y="196"/>
                  </a:lnTo>
                  <a:lnTo>
                    <a:pt x="13" y="203"/>
                  </a:lnTo>
                  <a:lnTo>
                    <a:pt x="13" y="213"/>
                  </a:lnTo>
                  <a:lnTo>
                    <a:pt x="15" y="223"/>
                  </a:lnTo>
                  <a:lnTo>
                    <a:pt x="16" y="232"/>
                  </a:lnTo>
                  <a:lnTo>
                    <a:pt x="18" y="242"/>
                  </a:lnTo>
                  <a:lnTo>
                    <a:pt x="21" y="250"/>
                  </a:lnTo>
                  <a:lnTo>
                    <a:pt x="24" y="254"/>
                  </a:lnTo>
                  <a:lnTo>
                    <a:pt x="33" y="263"/>
                  </a:lnTo>
                  <a:lnTo>
                    <a:pt x="39" y="268"/>
                  </a:lnTo>
                  <a:lnTo>
                    <a:pt x="40" y="272"/>
                  </a:lnTo>
                  <a:lnTo>
                    <a:pt x="42" y="278"/>
                  </a:lnTo>
                  <a:lnTo>
                    <a:pt x="40" y="283"/>
                  </a:lnTo>
                  <a:lnTo>
                    <a:pt x="40" y="292"/>
                  </a:lnTo>
                  <a:lnTo>
                    <a:pt x="40" y="304"/>
                  </a:lnTo>
                  <a:lnTo>
                    <a:pt x="42" y="321"/>
                  </a:lnTo>
                  <a:lnTo>
                    <a:pt x="43" y="326"/>
                  </a:lnTo>
                  <a:lnTo>
                    <a:pt x="45" y="331"/>
                  </a:lnTo>
                  <a:lnTo>
                    <a:pt x="48" y="336"/>
                  </a:lnTo>
                  <a:lnTo>
                    <a:pt x="52" y="342"/>
                  </a:lnTo>
                  <a:lnTo>
                    <a:pt x="55" y="347"/>
                  </a:lnTo>
                  <a:lnTo>
                    <a:pt x="60" y="353"/>
                  </a:lnTo>
                  <a:lnTo>
                    <a:pt x="63" y="359"/>
                  </a:lnTo>
                  <a:lnTo>
                    <a:pt x="64" y="364"/>
                  </a:lnTo>
                  <a:lnTo>
                    <a:pt x="67" y="374"/>
                  </a:lnTo>
                  <a:lnTo>
                    <a:pt x="67" y="385"/>
                  </a:lnTo>
                  <a:lnTo>
                    <a:pt x="67" y="396"/>
                  </a:lnTo>
                  <a:lnTo>
                    <a:pt x="66" y="406"/>
                  </a:lnTo>
                  <a:lnTo>
                    <a:pt x="63" y="417"/>
                  </a:lnTo>
                  <a:lnTo>
                    <a:pt x="58" y="429"/>
                  </a:lnTo>
                  <a:lnTo>
                    <a:pt x="55" y="441"/>
                  </a:lnTo>
                  <a:lnTo>
                    <a:pt x="51" y="452"/>
                  </a:lnTo>
                  <a:lnTo>
                    <a:pt x="46" y="464"/>
                  </a:lnTo>
                  <a:lnTo>
                    <a:pt x="43" y="476"/>
                  </a:lnTo>
                  <a:lnTo>
                    <a:pt x="39" y="487"/>
                  </a:lnTo>
                  <a:lnTo>
                    <a:pt x="36" y="498"/>
                  </a:lnTo>
                  <a:lnTo>
                    <a:pt x="34" y="509"/>
                  </a:lnTo>
                  <a:lnTo>
                    <a:pt x="34" y="520"/>
                  </a:lnTo>
                  <a:lnTo>
                    <a:pt x="34" y="531"/>
                  </a:lnTo>
                  <a:lnTo>
                    <a:pt x="37" y="540"/>
                  </a:lnTo>
                  <a:lnTo>
                    <a:pt x="42" y="549"/>
                  </a:lnTo>
                  <a:lnTo>
                    <a:pt x="49" y="555"/>
                  </a:lnTo>
                  <a:lnTo>
                    <a:pt x="60" y="561"/>
                  </a:lnTo>
                  <a:lnTo>
                    <a:pt x="73" y="564"/>
                  </a:lnTo>
                  <a:lnTo>
                    <a:pt x="88" y="565"/>
                  </a:lnTo>
                  <a:lnTo>
                    <a:pt x="106" y="565"/>
                  </a:lnTo>
                  <a:lnTo>
                    <a:pt x="124" y="564"/>
                  </a:lnTo>
                  <a:lnTo>
                    <a:pt x="143" y="561"/>
                  </a:lnTo>
                  <a:lnTo>
                    <a:pt x="164" y="555"/>
                  </a:lnTo>
                  <a:lnTo>
                    <a:pt x="187" y="550"/>
                  </a:lnTo>
                  <a:lnTo>
                    <a:pt x="208" y="542"/>
                  </a:lnTo>
                  <a:lnTo>
                    <a:pt x="230" y="533"/>
                  </a:lnTo>
                  <a:lnTo>
                    <a:pt x="251" y="523"/>
                  </a:lnTo>
                  <a:lnTo>
                    <a:pt x="273" y="511"/>
                  </a:lnTo>
                  <a:lnTo>
                    <a:pt x="293" y="498"/>
                  </a:lnTo>
                  <a:lnTo>
                    <a:pt x="312" y="484"/>
                  </a:lnTo>
                  <a:lnTo>
                    <a:pt x="318" y="478"/>
                  </a:lnTo>
                  <a:lnTo>
                    <a:pt x="326" y="470"/>
                  </a:lnTo>
                  <a:lnTo>
                    <a:pt x="332" y="460"/>
                  </a:lnTo>
                  <a:lnTo>
                    <a:pt x="339" y="449"/>
                  </a:lnTo>
                  <a:lnTo>
                    <a:pt x="348" y="438"/>
                  </a:lnTo>
                  <a:lnTo>
                    <a:pt x="357" y="426"/>
                  </a:lnTo>
                  <a:lnTo>
                    <a:pt x="368" y="414"/>
                  </a:lnTo>
                  <a:lnTo>
                    <a:pt x="381" y="403"/>
                  </a:lnTo>
                  <a:lnTo>
                    <a:pt x="401" y="390"/>
                  </a:lnTo>
                  <a:lnTo>
                    <a:pt x="416" y="379"/>
                  </a:lnTo>
                  <a:lnTo>
                    <a:pt x="427" y="372"/>
                  </a:lnTo>
                  <a:lnTo>
                    <a:pt x="436" y="366"/>
                  </a:lnTo>
                  <a:lnTo>
                    <a:pt x="442" y="362"/>
                  </a:lnTo>
                  <a:lnTo>
                    <a:pt x="447" y="358"/>
                  </a:lnTo>
                  <a:lnTo>
                    <a:pt x="448" y="355"/>
                  </a:lnTo>
                  <a:lnTo>
                    <a:pt x="448" y="350"/>
                  </a:lnTo>
                  <a:lnTo>
                    <a:pt x="447" y="336"/>
                  </a:lnTo>
                  <a:lnTo>
                    <a:pt x="444" y="322"/>
                  </a:lnTo>
                  <a:lnTo>
                    <a:pt x="439" y="309"/>
                  </a:lnTo>
                  <a:lnTo>
                    <a:pt x="435" y="296"/>
                  </a:lnTo>
                  <a:lnTo>
                    <a:pt x="429" y="283"/>
                  </a:lnTo>
                  <a:lnTo>
                    <a:pt x="423" y="271"/>
                  </a:lnTo>
                  <a:lnTo>
                    <a:pt x="417" y="259"/>
                  </a:lnTo>
                  <a:lnTo>
                    <a:pt x="413" y="248"/>
                  </a:lnTo>
                  <a:lnTo>
                    <a:pt x="407" y="237"/>
                  </a:lnTo>
                  <a:lnTo>
                    <a:pt x="401" y="226"/>
                  </a:lnTo>
                  <a:lnTo>
                    <a:pt x="396" y="214"/>
                  </a:lnTo>
                  <a:lnTo>
                    <a:pt x="392" y="203"/>
                  </a:lnTo>
                  <a:lnTo>
                    <a:pt x="387" y="191"/>
                  </a:lnTo>
                  <a:lnTo>
                    <a:pt x="386" y="180"/>
                  </a:lnTo>
                  <a:lnTo>
                    <a:pt x="384" y="168"/>
                  </a:lnTo>
                  <a:lnTo>
                    <a:pt x="384" y="156"/>
                  </a:lnTo>
                  <a:lnTo>
                    <a:pt x="383" y="136"/>
                  </a:lnTo>
                  <a:lnTo>
                    <a:pt x="378" y="118"/>
                  </a:lnTo>
                  <a:lnTo>
                    <a:pt x="371" y="99"/>
                  </a:lnTo>
                  <a:lnTo>
                    <a:pt x="362" y="79"/>
                  </a:lnTo>
                  <a:lnTo>
                    <a:pt x="353" y="60"/>
                  </a:lnTo>
                  <a:lnTo>
                    <a:pt x="345" y="40"/>
                  </a:lnTo>
                  <a:lnTo>
                    <a:pt x="339" y="20"/>
                  </a:lnTo>
                  <a:lnTo>
                    <a:pt x="338" y="0"/>
                  </a:lnTo>
                  <a:lnTo>
                    <a:pt x="320" y="24"/>
                  </a:lnTo>
                  <a:lnTo>
                    <a:pt x="296" y="42"/>
                  </a:lnTo>
                  <a:lnTo>
                    <a:pt x="267" y="56"/>
                  </a:lnTo>
                  <a:lnTo>
                    <a:pt x="238" y="66"/>
                  </a:lnTo>
                  <a:lnTo>
                    <a:pt x="205" y="75"/>
                  </a:lnTo>
                  <a:lnTo>
                    <a:pt x="173" y="81"/>
                  </a:lnTo>
                  <a:lnTo>
                    <a:pt x="143" y="88"/>
                  </a:lnTo>
                  <a:lnTo>
                    <a:pt x="118" y="95"/>
                  </a:lnTo>
                  <a:lnTo>
                    <a:pt x="104" y="99"/>
                  </a:lnTo>
                  <a:lnTo>
                    <a:pt x="91" y="101"/>
                  </a:lnTo>
                  <a:lnTo>
                    <a:pt x="76" y="101"/>
                  </a:lnTo>
                  <a:lnTo>
                    <a:pt x="60" y="101"/>
                  </a:lnTo>
                  <a:lnTo>
                    <a:pt x="43" y="100"/>
                  </a:lnTo>
                  <a:lnTo>
                    <a:pt x="28" y="97"/>
                  </a:lnTo>
                  <a:lnTo>
                    <a:pt x="13" y="96"/>
                  </a:lnTo>
                  <a:lnTo>
                    <a:pt x="0" y="94"/>
                  </a:lnTo>
                  <a:lnTo>
                    <a:pt x="0"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9" name="Freeform 1942"/>
            <p:cNvSpPr>
              <a:spLocks/>
            </p:cNvSpPr>
            <p:nvPr/>
          </p:nvSpPr>
          <p:spPr bwMode="auto">
            <a:xfrm>
              <a:off x="1255" y="2436"/>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1" y="2"/>
                  </a:lnTo>
                  <a:lnTo>
                    <a:pt x="8"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0" name="Freeform 1943"/>
            <p:cNvSpPr>
              <a:spLocks/>
            </p:cNvSpPr>
            <p:nvPr/>
          </p:nvSpPr>
          <p:spPr bwMode="auto">
            <a:xfrm>
              <a:off x="1245" y="2438"/>
              <a:ext cx="14" cy="32"/>
            </a:xfrm>
            <a:custGeom>
              <a:avLst/>
              <a:gdLst>
                <a:gd name="T0" fmla="*/ 0 w 40"/>
                <a:gd name="T1" fmla="*/ 1 h 64"/>
                <a:gd name="T2" fmla="*/ 0 w 40"/>
                <a:gd name="T3" fmla="*/ 1 h 64"/>
                <a:gd name="T4" fmla="*/ 0 w 40"/>
                <a:gd name="T5" fmla="*/ 1 h 64"/>
                <a:gd name="T6" fmla="*/ 0 w 40"/>
                <a:gd name="T7" fmla="*/ 1 h 64"/>
                <a:gd name="T8" fmla="*/ 0 w 40"/>
                <a:gd name="T9" fmla="*/ 1 h 64"/>
                <a:gd name="T10" fmla="*/ 0 w 40"/>
                <a:gd name="T11" fmla="*/ 1 h 64"/>
                <a:gd name="T12" fmla="*/ 0 w 40"/>
                <a:gd name="T13" fmla="*/ 1 h 64"/>
                <a:gd name="T14" fmla="*/ 0 w 40"/>
                <a:gd name="T15" fmla="*/ 1 h 64"/>
                <a:gd name="T16" fmla="*/ 0 w 40"/>
                <a:gd name="T17" fmla="*/ 1 h 64"/>
                <a:gd name="T18" fmla="*/ 0 w 40"/>
                <a:gd name="T19" fmla="*/ 1 h 64"/>
                <a:gd name="T20" fmla="*/ 0 w 40"/>
                <a:gd name="T21" fmla="*/ 0 h 64"/>
                <a:gd name="T22" fmla="*/ 0 w 40"/>
                <a:gd name="T23" fmla="*/ 1 h 64"/>
                <a:gd name="T24" fmla="*/ 0 w 40"/>
                <a:gd name="T25" fmla="*/ 1 h 64"/>
                <a:gd name="T26" fmla="*/ 0 w 40"/>
                <a:gd name="T27" fmla="*/ 1 h 64"/>
                <a:gd name="T28" fmla="*/ 0 w 40"/>
                <a:gd name="T29" fmla="*/ 1 h 64"/>
                <a:gd name="T30" fmla="*/ 0 w 40"/>
                <a:gd name="T31" fmla="*/ 1 h 64"/>
                <a:gd name="T32" fmla="*/ 0 w 40"/>
                <a:gd name="T33" fmla="*/ 1 h 64"/>
                <a:gd name="T34" fmla="*/ 0 w 40"/>
                <a:gd name="T35" fmla="*/ 1 h 64"/>
                <a:gd name="T36" fmla="*/ 0 w 40"/>
                <a:gd name="T37" fmla="*/ 1 h 64"/>
                <a:gd name="T38" fmla="*/ 0 w 40"/>
                <a:gd name="T39" fmla="*/ 1 h 64"/>
                <a:gd name="T40" fmla="*/ 0 w 40"/>
                <a:gd name="T41" fmla="*/ 1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64"/>
                <a:gd name="T65" fmla="*/ 40 w 4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64">
                  <a:moveTo>
                    <a:pt x="12" y="64"/>
                  </a:moveTo>
                  <a:lnTo>
                    <a:pt x="12" y="64"/>
                  </a:lnTo>
                  <a:lnTo>
                    <a:pt x="16" y="56"/>
                  </a:lnTo>
                  <a:lnTo>
                    <a:pt x="21" y="49"/>
                  </a:lnTo>
                  <a:lnTo>
                    <a:pt x="25" y="40"/>
                  </a:lnTo>
                  <a:lnTo>
                    <a:pt x="28" y="32"/>
                  </a:lnTo>
                  <a:lnTo>
                    <a:pt x="31" y="25"/>
                  </a:lnTo>
                  <a:lnTo>
                    <a:pt x="34" y="18"/>
                  </a:lnTo>
                  <a:lnTo>
                    <a:pt x="37" y="10"/>
                  </a:lnTo>
                  <a:lnTo>
                    <a:pt x="40" y="2"/>
                  </a:lnTo>
                  <a:lnTo>
                    <a:pt x="28" y="0"/>
                  </a:lnTo>
                  <a:lnTo>
                    <a:pt x="25" y="8"/>
                  </a:lnTo>
                  <a:lnTo>
                    <a:pt x="22" y="16"/>
                  </a:lnTo>
                  <a:lnTo>
                    <a:pt x="19" y="23"/>
                  </a:lnTo>
                  <a:lnTo>
                    <a:pt x="16" y="30"/>
                  </a:lnTo>
                  <a:lnTo>
                    <a:pt x="13" y="38"/>
                  </a:lnTo>
                  <a:lnTo>
                    <a:pt x="9" y="44"/>
                  </a:lnTo>
                  <a:lnTo>
                    <a:pt x="4" y="52"/>
                  </a:lnTo>
                  <a:lnTo>
                    <a:pt x="0" y="59"/>
                  </a:lnTo>
                  <a:lnTo>
                    <a:pt x="12"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1" name="Freeform 1944"/>
            <p:cNvSpPr>
              <a:spLocks/>
            </p:cNvSpPr>
            <p:nvPr/>
          </p:nvSpPr>
          <p:spPr bwMode="auto">
            <a:xfrm>
              <a:off x="1243" y="2468"/>
              <a:ext cx="6" cy="11"/>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w 20"/>
                <a:gd name="T11" fmla="*/ 0 h 23"/>
                <a:gd name="T12" fmla="*/ 0 w 20"/>
                <a:gd name="T13" fmla="*/ 0 h 23"/>
                <a:gd name="T14" fmla="*/ 0 w 20"/>
                <a:gd name="T15" fmla="*/ 0 h 23"/>
                <a:gd name="T16" fmla="*/ 0 w 20"/>
                <a:gd name="T17" fmla="*/ 0 h 23"/>
                <a:gd name="T18" fmla="*/ 0 w 20"/>
                <a:gd name="T19" fmla="*/ 0 h 23"/>
                <a:gd name="T20" fmla="*/ 0 w 20"/>
                <a:gd name="T21" fmla="*/ 0 h 23"/>
                <a:gd name="T22" fmla="*/ 0 w 20"/>
                <a:gd name="T23" fmla="*/ 0 h 23"/>
                <a:gd name="T24" fmla="*/ 0 w 20"/>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3"/>
                <a:gd name="T41" fmla="*/ 20 w 2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3">
                  <a:moveTo>
                    <a:pt x="12" y="23"/>
                  </a:moveTo>
                  <a:lnTo>
                    <a:pt x="12" y="23"/>
                  </a:lnTo>
                  <a:lnTo>
                    <a:pt x="14" y="18"/>
                  </a:lnTo>
                  <a:lnTo>
                    <a:pt x="15" y="13"/>
                  </a:lnTo>
                  <a:lnTo>
                    <a:pt x="17" y="8"/>
                  </a:lnTo>
                  <a:lnTo>
                    <a:pt x="20" y="5"/>
                  </a:lnTo>
                  <a:lnTo>
                    <a:pt x="8" y="0"/>
                  </a:lnTo>
                  <a:lnTo>
                    <a:pt x="5" y="6"/>
                  </a:lnTo>
                  <a:lnTo>
                    <a:pt x="3" y="11"/>
                  </a:lnTo>
                  <a:lnTo>
                    <a:pt x="2" y="16"/>
                  </a:lnTo>
                  <a:lnTo>
                    <a:pt x="0" y="21"/>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2" name="Freeform 1945"/>
            <p:cNvSpPr>
              <a:spLocks/>
            </p:cNvSpPr>
            <p:nvPr/>
          </p:nvSpPr>
          <p:spPr bwMode="auto">
            <a:xfrm>
              <a:off x="1226" y="2478"/>
              <a:ext cx="21" cy="42"/>
            </a:xfrm>
            <a:custGeom>
              <a:avLst/>
              <a:gdLst>
                <a:gd name="T0" fmla="*/ 0 w 63"/>
                <a:gd name="T1" fmla="*/ 1 h 83"/>
                <a:gd name="T2" fmla="*/ 0 w 63"/>
                <a:gd name="T3" fmla="*/ 1 h 83"/>
                <a:gd name="T4" fmla="*/ 0 w 63"/>
                <a:gd name="T5" fmla="*/ 1 h 83"/>
                <a:gd name="T6" fmla="*/ 0 w 63"/>
                <a:gd name="T7" fmla="*/ 1 h 83"/>
                <a:gd name="T8" fmla="*/ 0 w 63"/>
                <a:gd name="T9" fmla="*/ 1 h 83"/>
                <a:gd name="T10" fmla="*/ 0 w 63"/>
                <a:gd name="T11" fmla="*/ 1 h 83"/>
                <a:gd name="T12" fmla="*/ 0 w 63"/>
                <a:gd name="T13" fmla="*/ 1 h 83"/>
                <a:gd name="T14" fmla="*/ 0 w 63"/>
                <a:gd name="T15" fmla="*/ 1 h 83"/>
                <a:gd name="T16" fmla="*/ 0 w 63"/>
                <a:gd name="T17" fmla="*/ 1 h 83"/>
                <a:gd name="T18" fmla="*/ 0 w 63"/>
                <a:gd name="T19" fmla="*/ 1 h 83"/>
                <a:gd name="T20" fmla="*/ 0 w 63"/>
                <a:gd name="T21" fmla="*/ 0 h 83"/>
                <a:gd name="T22" fmla="*/ 0 w 63"/>
                <a:gd name="T23" fmla="*/ 1 h 83"/>
                <a:gd name="T24" fmla="*/ 0 w 63"/>
                <a:gd name="T25" fmla="*/ 1 h 83"/>
                <a:gd name="T26" fmla="*/ 0 w 63"/>
                <a:gd name="T27" fmla="*/ 1 h 83"/>
                <a:gd name="T28" fmla="*/ 0 w 63"/>
                <a:gd name="T29" fmla="*/ 1 h 83"/>
                <a:gd name="T30" fmla="*/ 0 w 63"/>
                <a:gd name="T31" fmla="*/ 1 h 83"/>
                <a:gd name="T32" fmla="*/ 0 w 63"/>
                <a:gd name="T33" fmla="*/ 1 h 83"/>
                <a:gd name="T34" fmla="*/ 0 w 63"/>
                <a:gd name="T35" fmla="*/ 1 h 83"/>
                <a:gd name="T36" fmla="*/ 0 w 63"/>
                <a:gd name="T37" fmla="*/ 1 h 83"/>
                <a:gd name="T38" fmla="*/ 0 w 63"/>
                <a:gd name="T39" fmla="*/ 1 h 83"/>
                <a:gd name="T40" fmla="*/ 0 w 63"/>
                <a:gd name="T41" fmla="*/ 1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3"/>
                <a:gd name="T65" fmla="*/ 63 w 63"/>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3">
                  <a:moveTo>
                    <a:pt x="9" y="83"/>
                  </a:moveTo>
                  <a:lnTo>
                    <a:pt x="9" y="83"/>
                  </a:lnTo>
                  <a:lnTo>
                    <a:pt x="18" y="73"/>
                  </a:lnTo>
                  <a:lnTo>
                    <a:pt x="26" y="64"/>
                  </a:lnTo>
                  <a:lnTo>
                    <a:pt x="33" y="54"/>
                  </a:lnTo>
                  <a:lnTo>
                    <a:pt x="39" y="44"/>
                  </a:lnTo>
                  <a:lnTo>
                    <a:pt x="45" y="35"/>
                  </a:lnTo>
                  <a:lnTo>
                    <a:pt x="51" y="24"/>
                  </a:lnTo>
                  <a:lnTo>
                    <a:pt x="57" y="14"/>
                  </a:lnTo>
                  <a:lnTo>
                    <a:pt x="63" y="2"/>
                  </a:lnTo>
                  <a:lnTo>
                    <a:pt x="51" y="0"/>
                  </a:lnTo>
                  <a:lnTo>
                    <a:pt x="45" y="10"/>
                  </a:lnTo>
                  <a:lnTo>
                    <a:pt x="39" y="19"/>
                  </a:lnTo>
                  <a:lnTo>
                    <a:pt x="33" y="30"/>
                  </a:lnTo>
                  <a:lnTo>
                    <a:pt x="27" y="40"/>
                  </a:lnTo>
                  <a:lnTo>
                    <a:pt x="21" y="50"/>
                  </a:lnTo>
                  <a:lnTo>
                    <a:pt x="14" y="59"/>
                  </a:lnTo>
                  <a:lnTo>
                    <a:pt x="6" y="69"/>
                  </a:lnTo>
                  <a:lnTo>
                    <a:pt x="0" y="79"/>
                  </a:lnTo>
                  <a:lnTo>
                    <a:pt x="9"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3" name="Freeform 1946"/>
            <p:cNvSpPr>
              <a:spLocks/>
            </p:cNvSpPr>
            <p:nvPr/>
          </p:nvSpPr>
          <p:spPr bwMode="auto">
            <a:xfrm>
              <a:off x="1215" y="2517"/>
              <a:ext cx="14" cy="9"/>
            </a:xfrm>
            <a:custGeom>
              <a:avLst/>
              <a:gdLst>
                <a:gd name="T0" fmla="*/ 0 w 41"/>
                <a:gd name="T1" fmla="*/ 1 h 17"/>
                <a:gd name="T2" fmla="*/ 0 w 41"/>
                <a:gd name="T3" fmla="*/ 1 h 17"/>
                <a:gd name="T4" fmla="*/ 0 w 41"/>
                <a:gd name="T5" fmla="*/ 1 h 17"/>
                <a:gd name="T6" fmla="*/ 0 w 41"/>
                <a:gd name="T7" fmla="*/ 1 h 17"/>
                <a:gd name="T8" fmla="*/ 0 w 41"/>
                <a:gd name="T9" fmla="*/ 1 h 17"/>
                <a:gd name="T10" fmla="*/ 0 w 41"/>
                <a:gd name="T11" fmla="*/ 1 h 17"/>
                <a:gd name="T12" fmla="*/ 0 w 41"/>
                <a:gd name="T13" fmla="*/ 0 h 17"/>
                <a:gd name="T14" fmla="*/ 0 w 41"/>
                <a:gd name="T15" fmla="*/ 1 h 17"/>
                <a:gd name="T16" fmla="*/ 0 w 41"/>
                <a:gd name="T17" fmla="*/ 1 h 17"/>
                <a:gd name="T18" fmla="*/ 0 w 41"/>
                <a:gd name="T19" fmla="*/ 1 h 17"/>
                <a:gd name="T20" fmla="*/ 0 w 41"/>
                <a:gd name="T21" fmla="*/ 1 h 17"/>
                <a:gd name="T22" fmla="*/ 0 w 41"/>
                <a:gd name="T23" fmla="*/ 1 h 17"/>
                <a:gd name="T24" fmla="*/ 0 w 41"/>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17"/>
                <a:gd name="T41" fmla="*/ 41 w 4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17">
                  <a:moveTo>
                    <a:pt x="3" y="17"/>
                  </a:moveTo>
                  <a:lnTo>
                    <a:pt x="3" y="17"/>
                  </a:lnTo>
                  <a:lnTo>
                    <a:pt x="13" y="15"/>
                  </a:lnTo>
                  <a:lnTo>
                    <a:pt x="23" y="13"/>
                  </a:lnTo>
                  <a:lnTo>
                    <a:pt x="34" y="8"/>
                  </a:lnTo>
                  <a:lnTo>
                    <a:pt x="41" y="4"/>
                  </a:lnTo>
                  <a:lnTo>
                    <a:pt x="32" y="0"/>
                  </a:lnTo>
                  <a:lnTo>
                    <a:pt x="28" y="2"/>
                  </a:lnTo>
                  <a:lnTo>
                    <a:pt x="20" y="4"/>
                  </a:lnTo>
                  <a:lnTo>
                    <a:pt x="10" y="6"/>
                  </a:lnTo>
                  <a:lnTo>
                    <a:pt x="0" y="8"/>
                  </a:lnTo>
                  <a:lnTo>
                    <a:pt x="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4" name="Freeform 1947"/>
            <p:cNvSpPr>
              <a:spLocks/>
            </p:cNvSpPr>
            <p:nvPr/>
          </p:nvSpPr>
          <p:spPr bwMode="auto">
            <a:xfrm>
              <a:off x="1161" y="2522"/>
              <a:ext cx="55" cy="18"/>
            </a:xfrm>
            <a:custGeom>
              <a:avLst/>
              <a:gdLst>
                <a:gd name="T0" fmla="*/ 0 w 166"/>
                <a:gd name="T1" fmla="*/ 0 h 37"/>
                <a:gd name="T2" fmla="*/ 0 w 166"/>
                <a:gd name="T3" fmla="*/ 0 h 37"/>
                <a:gd name="T4" fmla="*/ 0 w 166"/>
                <a:gd name="T5" fmla="*/ 0 h 37"/>
                <a:gd name="T6" fmla="*/ 0 w 166"/>
                <a:gd name="T7" fmla="*/ 0 h 37"/>
                <a:gd name="T8" fmla="*/ 0 w 166"/>
                <a:gd name="T9" fmla="*/ 0 h 37"/>
                <a:gd name="T10" fmla="*/ 0 w 166"/>
                <a:gd name="T11" fmla="*/ 0 h 37"/>
                <a:gd name="T12" fmla="*/ 0 w 166"/>
                <a:gd name="T13" fmla="*/ 0 h 37"/>
                <a:gd name="T14" fmla="*/ 0 w 166"/>
                <a:gd name="T15" fmla="*/ 0 h 37"/>
                <a:gd name="T16" fmla="*/ 0 w 166"/>
                <a:gd name="T17" fmla="*/ 0 h 37"/>
                <a:gd name="T18" fmla="*/ 0 w 166"/>
                <a:gd name="T19" fmla="*/ 0 h 37"/>
                <a:gd name="T20" fmla="*/ 0 w 166"/>
                <a:gd name="T21" fmla="*/ 0 h 37"/>
                <a:gd name="T22" fmla="*/ 0 w 166"/>
                <a:gd name="T23" fmla="*/ 0 h 37"/>
                <a:gd name="T24" fmla="*/ 0 w 166"/>
                <a:gd name="T25" fmla="*/ 0 h 37"/>
                <a:gd name="T26" fmla="*/ 0 w 166"/>
                <a:gd name="T27" fmla="*/ 0 h 37"/>
                <a:gd name="T28" fmla="*/ 0 w 166"/>
                <a:gd name="T29" fmla="*/ 0 h 37"/>
                <a:gd name="T30" fmla="*/ 0 w 166"/>
                <a:gd name="T31" fmla="*/ 0 h 37"/>
                <a:gd name="T32" fmla="*/ 0 w 166"/>
                <a:gd name="T33" fmla="*/ 0 h 37"/>
                <a:gd name="T34" fmla="*/ 0 w 166"/>
                <a:gd name="T35" fmla="*/ 0 h 37"/>
                <a:gd name="T36" fmla="*/ 0 w 166"/>
                <a:gd name="T37" fmla="*/ 0 h 37"/>
                <a:gd name="T38" fmla="*/ 0 w 166"/>
                <a:gd name="T39" fmla="*/ 0 h 37"/>
                <a:gd name="T40" fmla="*/ 0 w 166"/>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6"/>
                <a:gd name="T64" fmla="*/ 0 h 37"/>
                <a:gd name="T65" fmla="*/ 166 w 166"/>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6" h="37">
                  <a:moveTo>
                    <a:pt x="3" y="37"/>
                  </a:moveTo>
                  <a:lnTo>
                    <a:pt x="3" y="37"/>
                  </a:lnTo>
                  <a:lnTo>
                    <a:pt x="22" y="33"/>
                  </a:lnTo>
                  <a:lnTo>
                    <a:pt x="41" y="29"/>
                  </a:lnTo>
                  <a:lnTo>
                    <a:pt x="62" y="25"/>
                  </a:lnTo>
                  <a:lnTo>
                    <a:pt x="82" y="22"/>
                  </a:lnTo>
                  <a:lnTo>
                    <a:pt x="103" y="19"/>
                  </a:lnTo>
                  <a:lnTo>
                    <a:pt x="124" y="16"/>
                  </a:lnTo>
                  <a:lnTo>
                    <a:pt x="145" y="12"/>
                  </a:lnTo>
                  <a:lnTo>
                    <a:pt x="166" y="9"/>
                  </a:lnTo>
                  <a:lnTo>
                    <a:pt x="163" y="0"/>
                  </a:lnTo>
                  <a:lnTo>
                    <a:pt x="142" y="4"/>
                  </a:lnTo>
                  <a:lnTo>
                    <a:pt x="121" y="7"/>
                  </a:lnTo>
                  <a:lnTo>
                    <a:pt x="100" y="10"/>
                  </a:lnTo>
                  <a:lnTo>
                    <a:pt x="79" y="13"/>
                  </a:lnTo>
                  <a:lnTo>
                    <a:pt x="59" y="17"/>
                  </a:lnTo>
                  <a:lnTo>
                    <a:pt x="38" y="20"/>
                  </a:lnTo>
                  <a:lnTo>
                    <a:pt x="19" y="24"/>
                  </a:lnTo>
                  <a:lnTo>
                    <a:pt x="0" y="29"/>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5" name="Freeform 1948"/>
            <p:cNvSpPr>
              <a:spLocks/>
            </p:cNvSpPr>
            <p:nvPr/>
          </p:nvSpPr>
          <p:spPr bwMode="auto">
            <a:xfrm>
              <a:off x="1119" y="2536"/>
              <a:ext cx="43" cy="15"/>
            </a:xfrm>
            <a:custGeom>
              <a:avLst/>
              <a:gdLst>
                <a:gd name="T0" fmla="*/ 0 w 129"/>
                <a:gd name="T1" fmla="*/ 1 h 30"/>
                <a:gd name="T2" fmla="*/ 0 w 129"/>
                <a:gd name="T3" fmla="*/ 1 h 30"/>
                <a:gd name="T4" fmla="*/ 0 w 129"/>
                <a:gd name="T5" fmla="*/ 1 h 30"/>
                <a:gd name="T6" fmla="*/ 0 w 129"/>
                <a:gd name="T7" fmla="*/ 1 h 30"/>
                <a:gd name="T8" fmla="*/ 0 w 129"/>
                <a:gd name="T9" fmla="*/ 1 h 30"/>
                <a:gd name="T10" fmla="*/ 0 w 129"/>
                <a:gd name="T11" fmla="*/ 1 h 30"/>
                <a:gd name="T12" fmla="*/ 0 w 129"/>
                <a:gd name="T13" fmla="*/ 1 h 30"/>
                <a:gd name="T14" fmla="*/ 0 w 129"/>
                <a:gd name="T15" fmla="*/ 1 h 30"/>
                <a:gd name="T16" fmla="*/ 0 w 129"/>
                <a:gd name="T17" fmla="*/ 1 h 30"/>
                <a:gd name="T18" fmla="*/ 0 w 129"/>
                <a:gd name="T19" fmla="*/ 1 h 30"/>
                <a:gd name="T20" fmla="*/ 0 w 129"/>
                <a:gd name="T21" fmla="*/ 0 h 30"/>
                <a:gd name="T22" fmla="*/ 0 w 129"/>
                <a:gd name="T23" fmla="*/ 1 h 30"/>
                <a:gd name="T24" fmla="*/ 0 w 129"/>
                <a:gd name="T25" fmla="*/ 1 h 30"/>
                <a:gd name="T26" fmla="*/ 0 w 129"/>
                <a:gd name="T27" fmla="*/ 1 h 30"/>
                <a:gd name="T28" fmla="*/ 0 w 129"/>
                <a:gd name="T29" fmla="*/ 1 h 30"/>
                <a:gd name="T30" fmla="*/ 0 w 129"/>
                <a:gd name="T31" fmla="*/ 1 h 30"/>
                <a:gd name="T32" fmla="*/ 0 w 129"/>
                <a:gd name="T33" fmla="*/ 1 h 30"/>
                <a:gd name="T34" fmla="*/ 0 w 129"/>
                <a:gd name="T35" fmla="*/ 1 h 30"/>
                <a:gd name="T36" fmla="*/ 0 w 129"/>
                <a:gd name="T37" fmla="*/ 1 h 30"/>
                <a:gd name="T38" fmla="*/ 0 w 129"/>
                <a:gd name="T39" fmla="*/ 1 h 30"/>
                <a:gd name="T40" fmla="*/ 0 w 129"/>
                <a:gd name="T41" fmla="*/ 1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9"/>
                <a:gd name="T64" fmla="*/ 0 h 30"/>
                <a:gd name="T65" fmla="*/ 129 w 129"/>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9" h="30">
                  <a:moveTo>
                    <a:pt x="3" y="30"/>
                  </a:moveTo>
                  <a:lnTo>
                    <a:pt x="3" y="30"/>
                  </a:lnTo>
                  <a:lnTo>
                    <a:pt x="19" y="26"/>
                  </a:lnTo>
                  <a:lnTo>
                    <a:pt x="36" y="22"/>
                  </a:lnTo>
                  <a:lnTo>
                    <a:pt x="51" y="20"/>
                  </a:lnTo>
                  <a:lnTo>
                    <a:pt x="66" y="18"/>
                  </a:lnTo>
                  <a:lnTo>
                    <a:pt x="82" y="16"/>
                  </a:lnTo>
                  <a:lnTo>
                    <a:pt x="97" y="14"/>
                  </a:lnTo>
                  <a:lnTo>
                    <a:pt x="112" y="11"/>
                  </a:lnTo>
                  <a:lnTo>
                    <a:pt x="129" y="8"/>
                  </a:lnTo>
                  <a:lnTo>
                    <a:pt x="126" y="0"/>
                  </a:lnTo>
                  <a:lnTo>
                    <a:pt x="109" y="3"/>
                  </a:lnTo>
                  <a:lnTo>
                    <a:pt x="94" y="5"/>
                  </a:lnTo>
                  <a:lnTo>
                    <a:pt x="79" y="7"/>
                  </a:lnTo>
                  <a:lnTo>
                    <a:pt x="63" y="9"/>
                  </a:lnTo>
                  <a:lnTo>
                    <a:pt x="48" y="11"/>
                  </a:lnTo>
                  <a:lnTo>
                    <a:pt x="33" y="14"/>
                  </a:lnTo>
                  <a:lnTo>
                    <a:pt x="16" y="17"/>
                  </a:lnTo>
                  <a:lnTo>
                    <a:pt x="0" y="21"/>
                  </a:lnTo>
                  <a:lnTo>
                    <a:pt x="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6" name="Freeform 1949"/>
            <p:cNvSpPr>
              <a:spLocks/>
            </p:cNvSpPr>
            <p:nvPr/>
          </p:nvSpPr>
          <p:spPr bwMode="auto">
            <a:xfrm>
              <a:off x="1106" y="2545"/>
              <a:ext cx="14" cy="6"/>
            </a:xfrm>
            <a:custGeom>
              <a:avLst/>
              <a:gdLst>
                <a:gd name="T0" fmla="*/ 0 w 42"/>
                <a:gd name="T1" fmla="*/ 0 h 13"/>
                <a:gd name="T2" fmla="*/ 0 w 42"/>
                <a:gd name="T3" fmla="*/ 0 h 13"/>
                <a:gd name="T4" fmla="*/ 0 w 42"/>
                <a:gd name="T5" fmla="*/ 0 h 13"/>
                <a:gd name="T6" fmla="*/ 0 w 42"/>
                <a:gd name="T7" fmla="*/ 0 h 13"/>
                <a:gd name="T8" fmla="*/ 0 w 42"/>
                <a:gd name="T9" fmla="*/ 0 h 13"/>
                <a:gd name="T10" fmla="*/ 0 w 42"/>
                <a:gd name="T11" fmla="*/ 0 h 13"/>
                <a:gd name="T12" fmla="*/ 0 w 42"/>
                <a:gd name="T13" fmla="*/ 0 h 13"/>
                <a:gd name="T14" fmla="*/ 0 w 42"/>
                <a:gd name="T15" fmla="*/ 0 h 13"/>
                <a:gd name="T16" fmla="*/ 0 w 42"/>
                <a:gd name="T17" fmla="*/ 0 h 13"/>
                <a:gd name="T18" fmla="*/ 0 w 42"/>
                <a:gd name="T19" fmla="*/ 0 h 13"/>
                <a:gd name="T20" fmla="*/ 0 w 42"/>
                <a:gd name="T21" fmla="*/ 0 h 13"/>
                <a:gd name="T22" fmla="*/ 0 w 42"/>
                <a:gd name="T23" fmla="*/ 0 h 13"/>
                <a:gd name="T24" fmla="*/ 0 w 42"/>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13"/>
                <a:gd name="T41" fmla="*/ 42 w 42"/>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13">
                  <a:moveTo>
                    <a:pt x="0" y="9"/>
                  </a:moveTo>
                  <a:lnTo>
                    <a:pt x="2" y="9"/>
                  </a:lnTo>
                  <a:lnTo>
                    <a:pt x="11" y="10"/>
                  </a:lnTo>
                  <a:lnTo>
                    <a:pt x="20" y="12"/>
                  </a:lnTo>
                  <a:lnTo>
                    <a:pt x="30" y="13"/>
                  </a:lnTo>
                  <a:lnTo>
                    <a:pt x="42" y="12"/>
                  </a:lnTo>
                  <a:lnTo>
                    <a:pt x="39" y="3"/>
                  </a:lnTo>
                  <a:lnTo>
                    <a:pt x="30" y="4"/>
                  </a:lnTo>
                  <a:lnTo>
                    <a:pt x="23" y="3"/>
                  </a:lnTo>
                  <a:lnTo>
                    <a:pt x="14" y="1"/>
                  </a:lnTo>
                  <a:lnTo>
                    <a:pt x="2" y="0"/>
                  </a:lnTo>
                  <a:lnTo>
                    <a:pt x="3"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7" name="Freeform 1950"/>
            <p:cNvSpPr>
              <a:spLocks/>
            </p:cNvSpPr>
            <p:nvPr/>
          </p:nvSpPr>
          <p:spPr bwMode="auto">
            <a:xfrm>
              <a:off x="1091" y="2534"/>
              <a:ext cx="16" cy="15"/>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w 46"/>
                <a:gd name="T17" fmla="*/ 0 h 31"/>
                <a:gd name="T18" fmla="*/ 0 w 46"/>
                <a:gd name="T19" fmla="*/ 0 h 31"/>
                <a:gd name="T20" fmla="*/ 0 w 46"/>
                <a:gd name="T21" fmla="*/ 0 h 31"/>
                <a:gd name="T22" fmla="*/ 0 w 46"/>
                <a:gd name="T23" fmla="*/ 0 h 31"/>
                <a:gd name="T24" fmla="*/ 0 w 46"/>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31"/>
                <a:gd name="T41" fmla="*/ 46 w 46"/>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31">
                  <a:moveTo>
                    <a:pt x="0" y="7"/>
                  </a:moveTo>
                  <a:lnTo>
                    <a:pt x="0" y="6"/>
                  </a:lnTo>
                  <a:lnTo>
                    <a:pt x="7" y="14"/>
                  </a:lnTo>
                  <a:lnTo>
                    <a:pt x="19" y="21"/>
                  </a:lnTo>
                  <a:lnTo>
                    <a:pt x="30" y="27"/>
                  </a:lnTo>
                  <a:lnTo>
                    <a:pt x="43" y="31"/>
                  </a:lnTo>
                  <a:lnTo>
                    <a:pt x="46" y="22"/>
                  </a:lnTo>
                  <a:lnTo>
                    <a:pt x="36" y="19"/>
                  </a:lnTo>
                  <a:lnTo>
                    <a:pt x="25" y="14"/>
                  </a:lnTo>
                  <a:lnTo>
                    <a:pt x="16" y="8"/>
                  </a:lnTo>
                  <a:lnTo>
                    <a:pt x="9" y="1"/>
                  </a:lnTo>
                  <a:lnTo>
                    <a:pt x="9"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8" name="Freeform 1951"/>
            <p:cNvSpPr>
              <a:spLocks/>
            </p:cNvSpPr>
            <p:nvPr/>
          </p:nvSpPr>
          <p:spPr bwMode="auto">
            <a:xfrm>
              <a:off x="1069" y="2508"/>
              <a:ext cx="25" cy="29"/>
            </a:xfrm>
            <a:custGeom>
              <a:avLst/>
              <a:gdLst>
                <a:gd name="T0" fmla="*/ 0 w 75"/>
                <a:gd name="T1" fmla="*/ 0 h 59"/>
                <a:gd name="T2" fmla="*/ 0 w 75"/>
                <a:gd name="T3" fmla="*/ 0 h 59"/>
                <a:gd name="T4" fmla="*/ 0 w 75"/>
                <a:gd name="T5" fmla="*/ 0 h 59"/>
                <a:gd name="T6" fmla="*/ 0 w 75"/>
                <a:gd name="T7" fmla="*/ 0 h 59"/>
                <a:gd name="T8" fmla="*/ 0 w 75"/>
                <a:gd name="T9" fmla="*/ 0 h 59"/>
                <a:gd name="T10" fmla="*/ 0 w 75"/>
                <a:gd name="T11" fmla="*/ 0 h 59"/>
                <a:gd name="T12" fmla="*/ 0 w 75"/>
                <a:gd name="T13" fmla="*/ 0 h 59"/>
                <a:gd name="T14" fmla="*/ 0 w 75"/>
                <a:gd name="T15" fmla="*/ 0 h 59"/>
                <a:gd name="T16" fmla="*/ 0 w 75"/>
                <a:gd name="T17" fmla="*/ 0 h 59"/>
                <a:gd name="T18" fmla="*/ 0 w 75"/>
                <a:gd name="T19" fmla="*/ 0 h 59"/>
                <a:gd name="T20" fmla="*/ 0 w 75"/>
                <a:gd name="T21" fmla="*/ 0 h 59"/>
                <a:gd name="T22" fmla="*/ 0 w 75"/>
                <a:gd name="T23" fmla="*/ 0 h 59"/>
                <a:gd name="T24" fmla="*/ 0 w 75"/>
                <a:gd name="T25" fmla="*/ 0 h 59"/>
                <a:gd name="T26" fmla="*/ 0 w 75"/>
                <a:gd name="T27" fmla="*/ 0 h 59"/>
                <a:gd name="T28" fmla="*/ 0 w 75"/>
                <a:gd name="T29" fmla="*/ 0 h 59"/>
                <a:gd name="T30" fmla="*/ 0 w 75"/>
                <a:gd name="T31" fmla="*/ 0 h 59"/>
                <a:gd name="T32" fmla="*/ 0 w 75"/>
                <a:gd name="T33" fmla="*/ 0 h 59"/>
                <a:gd name="T34" fmla="*/ 0 w 75"/>
                <a:gd name="T35" fmla="*/ 0 h 59"/>
                <a:gd name="T36" fmla="*/ 0 w 75"/>
                <a:gd name="T37" fmla="*/ 0 h 59"/>
                <a:gd name="T38" fmla="*/ 0 w 75"/>
                <a:gd name="T39" fmla="*/ 0 h 59"/>
                <a:gd name="T40" fmla="*/ 0 w 75"/>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59"/>
                <a:gd name="T65" fmla="*/ 75 w 75"/>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59">
                  <a:moveTo>
                    <a:pt x="12" y="0"/>
                  </a:moveTo>
                  <a:lnTo>
                    <a:pt x="0" y="0"/>
                  </a:lnTo>
                  <a:lnTo>
                    <a:pt x="1" y="10"/>
                  </a:lnTo>
                  <a:lnTo>
                    <a:pt x="9" y="19"/>
                  </a:lnTo>
                  <a:lnTo>
                    <a:pt x="16" y="27"/>
                  </a:lnTo>
                  <a:lnTo>
                    <a:pt x="25" y="34"/>
                  </a:lnTo>
                  <a:lnTo>
                    <a:pt x="37" y="39"/>
                  </a:lnTo>
                  <a:lnTo>
                    <a:pt x="46" y="46"/>
                  </a:lnTo>
                  <a:lnTo>
                    <a:pt x="57" y="52"/>
                  </a:lnTo>
                  <a:lnTo>
                    <a:pt x="66" y="59"/>
                  </a:lnTo>
                  <a:lnTo>
                    <a:pt x="75" y="52"/>
                  </a:lnTo>
                  <a:lnTo>
                    <a:pt x="66" y="46"/>
                  </a:lnTo>
                  <a:lnTo>
                    <a:pt x="55" y="39"/>
                  </a:lnTo>
                  <a:lnTo>
                    <a:pt x="43" y="33"/>
                  </a:lnTo>
                  <a:lnTo>
                    <a:pt x="34" y="27"/>
                  </a:lnTo>
                  <a:lnTo>
                    <a:pt x="25" y="21"/>
                  </a:lnTo>
                  <a:lnTo>
                    <a:pt x="18" y="15"/>
                  </a:lnTo>
                  <a:lnTo>
                    <a:pt x="13" y="8"/>
                  </a:lnTo>
                  <a:lnTo>
                    <a:pt x="12" y="0"/>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9" name="Freeform 1952"/>
            <p:cNvSpPr>
              <a:spLocks/>
            </p:cNvSpPr>
            <p:nvPr/>
          </p:nvSpPr>
          <p:spPr bwMode="auto">
            <a:xfrm>
              <a:off x="1069" y="2508"/>
              <a:ext cx="44" cy="196"/>
            </a:xfrm>
            <a:custGeom>
              <a:avLst/>
              <a:gdLst>
                <a:gd name="T0" fmla="*/ 0 w 132"/>
                <a:gd name="T1" fmla="*/ 0 h 393"/>
                <a:gd name="T2" fmla="*/ 0 w 132"/>
                <a:gd name="T3" fmla="*/ 0 h 393"/>
                <a:gd name="T4" fmla="*/ 0 w 132"/>
                <a:gd name="T5" fmla="*/ 0 h 393"/>
                <a:gd name="T6" fmla="*/ 0 w 132"/>
                <a:gd name="T7" fmla="*/ 0 h 393"/>
                <a:gd name="T8" fmla="*/ 0 w 132"/>
                <a:gd name="T9" fmla="*/ 0 h 393"/>
                <a:gd name="T10" fmla="*/ 0 w 132"/>
                <a:gd name="T11" fmla="*/ 0 h 393"/>
                <a:gd name="T12" fmla="*/ 0 w 132"/>
                <a:gd name="T13" fmla="*/ 0 h 393"/>
                <a:gd name="T14" fmla="*/ 0 w 132"/>
                <a:gd name="T15" fmla="*/ 0 h 393"/>
                <a:gd name="T16" fmla="*/ 0 w 132"/>
                <a:gd name="T17" fmla="*/ 0 h 393"/>
                <a:gd name="T18" fmla="*/ 0 w 132"/>
                <a:gd name="T19" fmla="*/ 0 h 393"/>
                <a:gd name="T20" fmla="*/ 0 w 132"/>
                <a:gd name="T21" fmla="*/ 0 h 393"/>
                <a:gd name="T22" fmla="*/ 0 w 132"/>
                <a:gd name="T23" fmla="*/ 0 h 393"/>
                <a:gd name="T24" fmla="*/ 0 w 132"/>
                <a:gd name="T25" fmla="*/ 0 h 393"/>
                <a:gd name="T26" fmla="*/ 0 w 132"/>
                <a:gd name="T27" fmla="*/ 0 h 393"/>
                <a:gd name="T28" fmla="*/ 0 w 132"/>
                <a:gd name="T29" fmla="*/ 0 h 393"/>
                <a:gd name="T30" fmla="*/ 0 w 132"/>
                <a:gd name="T31" fmla="*/ 0 h 393"/>
                <a:gd name="T32" fmla="*/ 0 w 132"/>
                <a:gd name="T33" fmla="*/ 0 h 393"/>
                <a:gd name="T34" fmla="*/ 0 w 132"/>
                <a:gd name="T35" fmla="*/ 0 h 393"/>
                <a:gd name="T36" fmla="*/ 0 w 132"/>
                <a:gd name="T37" fmla="*/ 0 h 393"/>
                <a:gd name="T38" fmla="*/ 0 w 132"/>
                <a:gd name="T39" fmla="*/ 0 h 393"/>
                <a:gd name="T40" fmla="*/ 0 w 132"/>
                <a:gd name="T41" fmla="*/ 0 h 393"/>
                <a:gd name="T42" fmla="*/ 0 w 132"/>
                <a:gd name="T43" fmla="*/ 0 h 393"/>
                <a:gd name="T44" fmla="*/ 0 w 132"/>
                <a:gd name="T45" fmla="*/ 0 h 393"/>
                <a:gd name="T46" fmla="*/ 0 w 132"/>
                <a:gd name="T47" fmla="*/ 0 h 393"/>
                <a:gd name="T48" fmla="*/ 0 w 132"/>
                <a:gd name="T49" fmla="*/ 0 h 393"/>
                <a:gd name="T50" fmla="*/ 0 w 132"/>
                <a:gd name="T51" fmla="*/ 0 h 393"/>
                <a:gd name="T52" fmla="*/ 0 w 132"/>
                <a:gd name="T53" fmla="*/ 0 h 393"/>
                <a:gd name="T54" fmla="*/ 0 w 132"/>
                <a:gd name="T55" fmla="*/ 0 h 393"/>
                <a:gd name="T56" fmla="*/ 0 w 132"/>
                <a:gd name="T57" fmla="*/ 0 h 393"/>
                <a:gd name="T58" fmla="*/ 0 w 132"/>
                <a:gd name="T59" fmla="*/ 0 h 393"/>
                <a:gd name="T60" fmla="*/ 0 w 132"/>
                <a:gd name="T61" fmla="*/ 0 h 393"/>
                <a:gd name="T62" fmla="*/ 0 w 132"/>
                <a:gd name="T63" fmla="*/ 0 h 393"/>
                <a:gd name="T64" fmla="*/ 0 w 132"/>
                <a:gd name="T65" fmla="*/ 0 h 393"/>
                <a:gd name="T66" fmla="*/ 0 w 132"/>
                <a:gd name="T67" fmla="*/ 0 h 393"/>
                <a:gd name="T68" fmla="*/ 0 w 132"/>
                <a:gd name="T69" fmla="*/ 0 h 393"/>
                <a:gd name="T70" fmla="*/ 0 w 132"/>
                <a:gd name="T71" fmla="*/ 0 h 393"/>
                <a:gd name="T72" fmla="*/ 0 w 132"/>
                <a:gd name="T73" fmla="*/ 0 h 3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393"/>
                <a:gd name="T113" fmla="*/ 132 w 132"/>
                <a:gd name="T114" fmla="*/ 393 h 3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393">
                  <a:moveTo>
                    <a:pt x="132" y="390"/>
                  </a:moveTo>
                  <a:lnTo>
                    <a:pt x="132" y="390"/>
                  </a:lnTo>
                  <a:lnTo>
                    <a:pt x="118" y="362"/>
                  </a:lnTo>
                  <a:lnTo>
                    <a:pt x="105" y="335"/>
                  </a:lnTo>
                  <a:lnTo>
                    <a:pt x="91" y="309"/>
                  </a:lnTo>
                  <a:lnTo>
                    <a:pt x="81" y="282"/>
                  </a:lnTo>
                  <a:lnTo>
                    <a:pt x="70" y="257"/>
                  </a:lnTo>
                  <a:lnTo>
                    <a:pt x="60" y="232"/>
                  </a:lnTo>
                  <a:lnTo>
                    <a:pt x="52" y="207"/>
                  </a:lnTo>
                  <a:lnTo>
                    <a:pt x="43" y="182"/>
                  </a:lnTo>
                  <a:lnTo>
                    <a:pt x="37" y="158"/>
                  </a:lnTo>
                  <a:lnTo>
                    <a:pt x="30" y="134"/>
                  </a:lnTo>
                  <a:lnTo>
                    <a:pt x="25" y="112"/>
                  </a:lnTo>
                  <a:lnTo>
                    <a:pt x="21" y="89"/>
                  </a:lnTo>
                  <a:lnTo>
                    <a:pt x="18" y="66"/>
                  </a:lnTo>
                  <a:lnTo>
                    <a:pt x="15" y="45"/>
                  </a:lnTo>
                  <a:lnTo>
                    <a:pt x="13" y="22"/>
                  </a:lnTo>
                  <a:lnTo>
                    <a:pt x="12" y="0"/>
                  </a:lnTo>
                  <a:lnTo>
                    <a:pt x="0" y="0"/>
                  </a:lnTo>
                  <a:lnTo>
                    <a:pt x="1" y="22"/>
                  </a:lnTo>
                  <a:lnTo>
                    <a:pt x="3" y="45"/>
                  </a:lnTo>
                  <a:lnTo>
                    <a:pt x="6" y="66"/>
                  </a:lnTo>
                  <a:lnTo>
                    <a:pt x="9" y="89"/>
                  </a:lnTo>
                  <a:lnTo>
                    <a:pt x="13" y="114"/>
                  </a:lnTo>
                  <a:lnTo>
                    <a:pt x="18" y="137"/>
                  </a:lnTo>
                  <a:lnTo>
                    <a:pt x="25" y="160"/>
                  </a:lnTo>
                  <a:lnTo>
                    <a:pt x="31" y="184"/>
                  </a:lnTo>
                  <a:lnTo>
                    <a:pt x="40" y="209"/>
                  </a:lnTo>
                  <a:lnTo>
                    <a:pt x="48" y="234"/>
                  </a:lnTo>
                  <a:lnTo>
                    <a:pt x="58" y="259"/>
                  </a:lnTo>
                  <a:lnTo>
                    <a:pt x="69" y="285"/>
                  </a:lnTo>
                  <a:lnTo>
                    <a:pt x="79" y="312"/>
                  </a:lnTo>
                  <a:lnTo>
                    <a:pt x="93" y="338"/>
                  </a:lnTo>
                  <a:lnTo>
                    <a:pt x="106" y="365"/>
                  </a:lnTo>
                  <a:lnTo>
                    <a:pt x="120" y="393"/>
                  </a:lnTo>
                  <a:lnTo>
                    <a:pt x="132" y="3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0" name="Freeform 1953"/>
            <p:cNvSpPr>
              <a:spLocks/>
            </p:cNvSpPr>
            <p:nvPr/>
          </p:nvSpPr>
          <p:spPr bwMode="auto">
            <a:xfrm>
              <a:off x="1109" y="2703"/>
              <a:ext cx="18" cy="62"/>
            </a:xfrm>
            <a:custGeom>
              <a:avLst/>
              <a:gdLst>
                <a:gd name="T0" fmla="*/ 0 w 52"/>
                <a:gd name="T1" fmla="*/ 1 h 124"/>
                <a:gd name="T2" fmla="*/ 0 w 52"/>
                <a:gd name="T3" fmla="*/ 1 h 124"/>
                <a:gd name="T4" fmla="*/ 0 w 52"/>
                <a:gd name="T5" fmla="*/ 1 h 124"/>
                <a:gd name="T6" fmla="*/ 0 w 52"/>
                <a:gd name="T7" fmla="*/ 1 h 124"/>
                <a:gd name="T8" fmla="*/ 0 w 52"/>
                <a:gd name="T9" fmla="*/ 1 h 124"/>
                <a:gd name="T10" fmla="*/ 0 w 52"/>
                <a:gd name="T11" fmla="*/ 1 h 124"/>
                <a:gd name="T12" fmla="*/ 0 w 52"/>
                <a:gd name="T13" fmla="*/ 1 h 124"/>
                <a:gd name="T14" fmla="*/ 0 w 52"/>
                <a:gd name="T15" fmla="*/ 1 h 124"/>
                <a:gd name="T16" fmla="*/ 0 w 52"/>
                <a:gd name="T17" fmla="*/ 1 h 124"/>
                <a:gd name="T18" fmla="*/ 0 w 52"/>
                <a:gd name="T19" fmla="*/ 0 h 124"/>
                <a:gd name="T20" fmla="*/ 0 w 52"/>
                <a:gd name="T21" fmla="*/ 1 h 124"/>
                <a:gd name="T22" fmla="*/ 0 w 52"/>
                <a:gd name="T23" fmla="*/ 1 h 124"/>
                <a:gd name="T24" fmla="*/ 0 w 52"/>
                <a:gd name="T25" fmla="*/ 1 h 124"/>
                <a:gd name="T26" fmla="*/ 0 w 52"/>
                <a:gd name="T27" fmla="*/ 1 h 124"/>
                <a:gd name="T28" fmla="*/ 0 w 52"/>
                <a:gd name="T29" fmla="*/ 1 h 124"/>
                <a:gd name="T30" fmla="*/ 0 w 52"/>
                <a:gd name="T31" fmla="*/ 1 h 124"/>
                <a:gd name="T32" fmla="*/ 0 w 52"/>
                <a:gd name="T33" fmla="*/ 1 h 124"/>
                <a:gd name="T34" fmla="*/ 0 w 52"/>
                <a:gd name="T35" fmla="*/ 1 h 124"/>
                <a:gd name="T36" fmla="*/ 0 w 52"/>
                <a:gd name="T37" fmla="*/ 1 h 124"/>
                <a:gd name="T38" fmla="*/ 0 w 52"/>
                <a:gd name="T39" fmla="*/ 1 h 124"/>
                <a:gd name="T40" fmla="*/ 0 w 52"/>
                <a:gd name="T41" fmla="*/ 1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24"/>
                <a:gd name="T65" fmla="*/ 52 w 52"/>
                <a:gd name="T66" fmla="*/ 124 h 1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24">
                  <a:moveTo>
                    <a:pt x="52" y="121"/>
                  </a:moveTo>
                  <a:lnTo>
                    <a:pt x="52" y="121"/>
                  </a:lnTo>
                  <a:lnTo>
                    <a:pt x="46" y="106"/>
                  </a:lnTo>
                  <a:lnTo>
                    <a:pt x="41" y="91"/>
                  </a:lnTo>
                  <a:lnTo>
                    <a:pt x="37" y="76"/>
                  </a:lnTo>
                  <a:lnTo>
                    <a:pt x="34" y="60"/>
                  </a:lnTo>
                  <a:lnTo>
                    <a:pt x="29" y="45"/>
                  </a:lnTo>
                  <a:lnTo>
                    <a:pt x="25" y="30"/>
                  </a:lnTo>
                  <a:lnTo>
                    <a:pt x="19" y="14"/>
                  </a:lnTo>
                  <a:lnTo>
                    <a:pt x="12" y="0"/>
                  </a:lnTo>
                  <a:lnTo>
                    <a:pt x="0" y="3"/>
                  </a:lnTo>
                  <a:lnTo>
                    <a:pt x="7" y="17"/>
                  </a:lnTo>
                  <a:lnTo>
                    <a:pt x="13" y="32"/>
                  </a:lnTo>
                  <a:lnTo>
                    <a:pt x="17" y="47"/>
                  </a:lnTo>
                  <a:lnTo>
                    <a:pt x="22" y="62"/>
                  </a:lnTo>
                  <a:lnTo>
                    <a:pt x="25" y="78"/>
                  </a:lnTo>
                  <a:lnTo>
                    <a:pt x="29" y="93"/>
                  </a:lnTo>
                  <a:lnTo>
                    <a:pt x="34" y="108"/>
                  </a:lnTo>
                  <a:lnTo>
                    <a:pt x="40" y="124"/>
                  </a:lnTo>
                  <a:lnTo>
                    <a:pt x="52"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1" name="Freeform 1954"/>
            <p:cNvSpPr>
              <a:spLocks/>
            </p:cNvSpPr>
            <p:nvPr/>
          </p:nvSpPr>
          <p:spPr bwMode="auto">
            <a:xfrm>
              <a:off x="1123" y="2764"/>
              <a:ext cx="12" cy="26"/>
            </a:xfrm>
            <a:custGeom>
              <a:avLst/>
              <a:gdLst>
                <a:gd name="T0" fmla="*/ 0 w 37"/>
                <a:gd name="T1" fmla="*/ 1 h 52"/>
                <a:gd name="T2" fmla="*/ 0 w 37"/>
                <a:gd name="T3" fmla="*/ 1 h 52"/>
                <a:gd name="T4" fmla="*/ 0 w 37"/>
                <a:gd name="T5" fmla="*/ 1 h 52"/>
                <a:gd name="T6" fmla="*/ 0 w 37"/>
                <a:gd name="T7" fmla="*/ 1 h 52"/>
                <a:gd name="T8" fmla="*/ 0 w 37"/>
                <a:gd name="T9" fmla="*/ 1 h 52"/>
                <a:gd name="T10" fmla="*/ 0 w 37"/>
                <a:gd name="T11" fmla="*/ 1 h 52"/>
                <a:gd name="T12" fmla="*/ 0 w 37"/>
                <a:gd name="T13" fmla="*/ 1 h 52"/>
                <a:gd name="T14" fmla="*/ 0 w 37"/>
                <a:gd name="T15" fmla="*/ 1 h 52"/>
                <a:gd name="T16" fmla="*/ 0 w 37"/>
                <a:gd name="T17" fmla="*/ 0 h 52"/>
                <a:gd name="T18" fmla="*/ 0 w 37"/>
                <a:gd name="T19" fmla="*/ 1 h 52"/>
                <a:gd name="T20" fmla="*/ 0 w 37"/>
                <a:gd name="T21" fmla="*/ 1 h 52"/>
                <a:gd name="T22" fmla="*/ 0 w 37"/>
                <a:gd name="T23" fmla="*/ 1 h 52"/>
                <a:gd name="T24" fmla="*/ 0 w 37"/>
                <a:gd name="T25" fmla="*/ 1 h 52"/>
                <a:gd name="T26" fmla="*/ 0 w 37"/>
                <a:gd name="T27" fmla="*/ 1 h 52"/>
                <a:gd name="T28" fmla="*/ 0 w 37"/>
                <a:gd name="T29" fmla="*/ 1 h 52"/>
                <a:gd name="T30" fmla="*/ 0 w 37"/>
                <a:gd name="T31" fmla="*/ 1 h 52"/>
                <a:gd name="T32" fmla="*/ 0 w 37"/>
                <a:gd name="T33" fmla="*/ 1 h 52"/>
                <a:gd name="T34" fmla="*/ 0 w 37"/>
                <a:gd name="T35" fmla="*/ 1 h 52"/>
                <a:gd name="T36" fmla="*/ 0 w 37"/>
                <a:gd name="T37" fmla="*/ 1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52"/>
                <a:gd name="T59" fmla="*/ 37 w 37"/>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52">
                  <a:moveTo>
                    <a:pt x="37" y="48"/>
                  </a:moveTo>
                  <a:lnTo>
                    <a:pt x="33" y="43"/>
                  </a:lnTo>
                  <a:lnTo>
                    <a:pt x="30" y="37"/>
                  </a:lnTo>
                  <a:lnTo>
                    <a:pt x="25" y="31"/>
                  </a:lnTo>
                  <a:lnTo>
                    <a:pt x="22" y="26"/>
                  </a:lnTo>
                  <a:lnTo>
                    <a:pt x="19" y="20"/>
                  </a:lnTo>
                  <a:lnTo>
                    <a:pt x="16" y="13"/>
                  </a:lnTo>
                  <a:lnTo>
                    <a:pt x="15" y="7"/>
                  </a:lnTo>
                  <a:lnTo>
                    <a:pt x="12" y="0"/>
                  </a:lnTo>
                  <a:lnTo>
                    <a:pt x="0" y="3"/>
                  </a:lnTo>
                  <a:lnTo>
                    <a:pt x="3" y="9"/>
                  </a:lnTo>
                  <a:lnTo>
                    <a:pt x="4" y="16"/>
                  </a:lnTo>
                  <a:lnTo>
                    <a:pt x="7" y="22"/>
                  </a:lnTo>
                  <a:lnTo>
                    <a:pt x="10" y="29"/>
                  </a:lnTo>
                  <a:lnTo>
                    <a:pt x="13" y="35"/>
                  </a:lnTo>
                  <a:lnTo>
                    <a:pt x="18" y="41"/>
                  </a:lnTo>
                  <a:lnTo>
                    <a:pt x="24" y="47"/>
                  </a:lnTo>
                  <a:lnTo>
                    <a:pt x="28" y="52"/>
                  </a:lnTo>
                  <a:lnTo>
                    <a:pt x="3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2" name="Freeform 1955"/>
            <p:cNvSpPr>
              <a:spLocks/>
            </p:cNvSpPr>
            <p:nvPr/>
          </p:nvSpPr>
          <p:spPr bwMode="auto">
            <a:xfrm>
              <a:off x="1132" y="2787"/>
              <a:ext cx="3" cy="4"/>
            </a:xfrm>
            <a:custGeom>
              <a:avLst/>
              <a:gdLst>
                <a:gd name="T0" fmla="*/ 0 w 9"/>
                <a:gd name="T1" fmla="*/ 1 h 6"/>
                <a:gd name="T2" fmla="*/ 0 w 9"/>
                <a:gd name="T3" fmla="*/ 1 h 6"/>
                <a:gd name="T4" fmla="*/ 0 w 9"/>
                <a:gd name="T5" fmla="*/ 1 h 6"/>
                <a:gd name="T6" fmla="*/ 0 w 9"/>
                <a:gd name="T7" fmla="*/ 1 h 6"/>
                <a:gd name="T8" fmla="*/ 0 w 9"/>
                <a:gd name="T9" fmla="*/ 0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4"/>
                  </a:moveTo>
                  <a:lnTo>
                    <a:pt x="3" y="6"/>
                  </a:lnTo>
                  <a:lnTo>
                    <a:pt x="8" y="5"/>
                  </a:lnTo>
                  <a:lnTo>
                    <a:pt x="9" y="3"/>
                  </a:lnTo>
                  <a:lnTo>
                    <a:pt x="9"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3" name="Freeform 1956"/>
            <p:cNvSpPr>
              <a:spLocks/>
            </p:cNvSpPr>
            <p:nvPr/>
          </p:nvSpPr>
          <p:spPr bwMode="auto">
            <a:xfrm>
              <a:off x="1169" y="2557"/>
              <a:ext cx="83" cy="117"/>
            </a:xfrm>
            <a:custGeom>
              <a:avLst/>
              <a:gdLst>
                <a:gd name="T0" fmla="*/ 0 w 249"/>
                <a:gd name="T1" fmla="*/ 1 h 232"/>
                <a:gd name="T2" fmla="*/ 0 w 249"/>
                <a:gd name="T3" fmla="*/ 1 h 232"/>
                <a:gd name="T4" fmla="*/ 0 w 249"/>
                <a:gd name="T5" fmla="*/ 1 h 232"/>
                <a:gd name="T6" fmla="*/ 0 w 249"/>
                <a:gd name="T7" fmla="*/ 1 h 232"/>
                <a:gd name="T8" fmla="*/ 0 w 249"/>
                <a:gd name="T9" fmla="*/ 1 h 232"/>
                <a:gd name="T10" fmla="*/ 0 w 249"/>
                <a:gd name="T11" fmla="*/ 1 h 232"/>
                <a:gd name="T12" fmla="*/ 0 w 249"/>
                <a:gd name="T13" fmla="*/ 1 h 232"/>
                <a:gd name="T14" fmla="*/ 0 w 249"/>
                <a:gd name="T15" fmla="*/ 1 h 232"/>
                <a:gd name="T16" fmla="*/ 0 w 249"/>
                <a:gd name="T17" fmla="*/ 1 h 232"/>
                <a:gd name="T18" fmla="*/ 0 w 249"/>
                <a:gd name="T19" fmla="*/ 0 h 232"/>
                <a:gd name="T20" fmla="*/ 0 w 249"/>
                <a:gd name="T21" fmla="*/ 1 h 232"/>
                <a:gd name="T22" fmla="*/ 0 w 249"/>
                <a:gd name="T23" fmla="*/ 1 h 232"/>
                <a:gd name="T24" fmla="*/ 0 w 249"/>
                <a:gd name="T25" fmla="*/ 1 h 232"/>
                <a:gd name="T26" fmla="*/ 0 w 249"/>
                <a:gd name="T27" fmla="*/ 1 h 232"/>
                <a:gd name="T28" fmla="*/ 0 w 249"/>
                <a:gd name="T29" fmla="*/ 1 h 232"/>
                <a:gd name="T30" fmla="*/ 0 w 249"/>
                <a:gd name="T31" fmla="*/ 1 h 232"/>
                <a:gd name="T32" fmla="*/ 0 w 249"/>
                <a:gd name="T33" fmla="*/ 1 h 232"/>
                <a:gd name="T34" fmla="*/ 0 w 249"/>
                <a:gd name="T35" fmla="*/ 1 h 232"/>
                <a:gd name="T36" fmla="*/ 0 w 249"/>
                <a:gd name="T37" fmla="*/ 1 h 232"/>
                <a:gd name="T38" fmla="*/ 0 w 249"/>
                <a:gd name="T39" fmla="*/ 1 h 232"/>
                <a:gd name="T40" fmla="*/ 0 w 249"/>
                <a:gd name="T41" fmla="*/ 1 h 232"/>
                <a:gd name="T42" fmla="*/ 0 w 249"/>
                <a:gd name="T43" fmla="*/ 1 h 232"/>
                <a:gd name="T44" fmla="*/ 0 w 249"/>
                <a:gd name="T45" fmla="*/ 1 h 232"/>
                <a:gd name="T46" fmla="*/ 0 w 249"/>
                <a:gd name="T47" fmla="*/ 1 h 232"/>
                <a:gd name="T48" fmla="*/ 0 w 249"/>
                <a:gd name="T49" fmla="*/ 1 h 232"/>
                <a:gd name="T50" fmla="*/ 0 w 249"/>
                <a:gd name="T51" fmla="*/ 1 h 232"/>
                <a:gd name="T52" fmla="*/ 0 w 249"/>
                <a:gd name="T53" fmla="*/ 1 h 232"/>
                <a:gd name="T54" fmla="*/ 0 w 249"/>
                <a:gd name="T55" fmla="*/ 1 h 232"/>
                <a:gd name="T56" fmla="*/ 0 w 249"/>
                <a:gd name="T57" fmla="*/ 1 h 232"/>
                <a:gd name="T58" fmla="*/ 0 w 249"/>
                <a:gd name="T59" fmla="*/ 1 h 232"/>
                <a:gd name="T60" fmla="*/ 0 w 249"/>
                <a:gd name="T61" fmla="*/ 1 h 232"/>
                <a:gd name="T62" fmla="*/ 0 w 249"/>
                <a:gd name="T63" fmla="*/ 1 h 232"/>
                <a:gd name="T64" fmla="*/ 0 w 249"/>
                <a:gd name="T65" fmla="*/ 1 h 232"/>
                <a:gd name="T66" fmla="*/ 0 w 249"/>
                <a:gd name="T67" fmla="*/ 1 h 2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9"/>
                <a:gd name="T103" fmla="*/ 0 h 232"/>
                <a:gd name="T104" fmla="*/ 249 w 249"/>
                <a:gd name="T105" fmla="*/ 232 h 2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9" h="232">
                  <a:moveTo>
                    <a:pt x="27" y="53"/>
                  </a:moveTo>
                  <a:lnTo>
                    <a:pt x="27" y="53"/>
                  </a:lnTo>
                  <a:lnTo>
                    <a:pt x="41" y="53"/>
                  </a:lnTo>
                  <a:lnTo>
                    <a:pt x="56" y="55"/>
                  </a:lnTo>
                  <a:lnTo>
                    <a:pt x="69" y="58"/>
                  </a:lnTo>
                  <a:lnTo>
                    <a:pt x="83" y="60"/>
                  </a:lnTo>
                  <a:lnTo>
                    <a:pt x="96" y="64"/>
                  </a:lnTo>
                  <a:lnTo>
                    <a:pt x="110" y="65"/>
                  </a:lnTo>
                  <a:lnTo>
                    <a:pt x="123" y="64"/>
                  </a:lnTo>
                  <a:lnTo>
                    <a:pt x="137" y="59"/>
                  </a:lnTo>
                  <a:lnTo>
                    <a:pt x="150" y="53"/>
                  </a:lnTo>
                  <a:lnTo>
                    <a:pt x="163" y="46"/>
                  </a:lnTo>
                  <a:lnTo>
                    <a:pt x="177" y="40"/>
                  </a:lnTo>
                  <a:lnTo>
                    <a:pt x="190" y="32"/>
                  </a:lnTo>
                  <a:lnTo>
                    <a:pt x="202" y="25"/>
                  </a:lnTo>
                  <a:lnTo>
                    <a:pt x="214" y="16"/>
                  </a:lnTo>
                  <a:lnTo>
                    <a:pt x="226" y="8"/>
                  </a:lnTo>
                  <a:lnTo>
                    <a:pt x="238" y="0"/>
                  </a:lnTo>
                  <a:lnTo>
                    <a:pt x="241" y="12"/>
                  </a:lnTo>
                  <a:lnTo>
                    <a:pt x="243" y="24"/>
                  </a:lnTo>
                  <a:lnTo>
                    <a:pt x="244" y="35"/>
                  </a:lnTo>
                  <a:lnTo>
                    <a:pt x="246" y="47"/>
                  </a:lnTo>
                  <a:lnTo>
                    <a:pt x="247" y="59"/>
                  </a:lnTo>
                  <a:lnTo>
                    <a:pt x="249" y="71"/>
                  </a:lnTo>
                  <a:lnTo>
                    <a:pt x="249" y="83"/>
                  </a:lnTo>
                  <a:lnTo>
                    <a:pt x="249" y="95"/>
                  </a:lnTo>
                  <a:lnTo>
                    <a:pt x="249" y="107"/>
                  </a:lnTo>
                  <a:lnTo>
                    <a:pt x="249" y="119"/>
                  </a:lnTo>
                  <a:lnTo>
                    <a:pt x="249" y="131"/>
                  </a:lnTo>
                  <a:lnTo>
                    <a:pt x="247" y="142"/>
                  </a:lnTo>
                  <a:lnTo>
                    <a:pt x="247" y="153"/>
                  </a:lnTo>
                  <a:lnTo>
                    <a:pt x="246" y="165"/>
                  </a:lnTo>
                  <a:lnTo>
                    <a:pt x="243" y="177"/>
                  </a:lnTo>
                  <a:lnTo>
                    <a:pt x="241" y="188"/>
                  </a:lnTo>
                  <a:lnTo>
                    <a:pt x="234" y="205"/>
                  </a:lnTo>
                  <a:lnTo>
                    <a:pt x="217" y="218"/>
                  </a:lnTo>
                  <a:lnTo>
                    <a:pt x="196" y="226"/>
                  </a:lnTo>
                  <a:lnTo>
                    <a:pt x="171" y="231"/>
                  </a:lnTo>
                  <a:lnTo>
                    <a:pt x="143" y="232"/>
                  </a:lnTo>
                  <a:lnTo>
                    <a:pt x="113" y="232"/>
                  </a:lnTo>
                  <a:lnTo>
                    <a:pt x="84" y="230"/>
                  </a:lnTo>
                  <a:lnTo>
                    <a:pt x="57" y="227"/>
                  </a:lnTo>
                  <a:lnTo>
                    <a:pt x="51" y="223"/>
                  </a:lnTo>
                  <a:lnTo>
                    <a:pt x="47" y="218"/>
                  </a:lnTo>
                  <a:lnTo>
                    <a:pt x="42" y="210"/>
                  </a:lnTo>
                  <a:lnTo>
                    <a:pt x="39" y="203"/>
                  </a:lnTo>
                  <a:lnTo>
                    <a:pt x="38" y="187"/>
                  </a:lnTo>
                  <a:lnTo>
                    <a:pt x="35" y="170"/>
                  </a:lnTo>
                  <a:lnTo>
                    <a:pt x="32" y="155"/>
                  </a:lnTo>
                  <a:lnTo>
                    <a:pt x="27" y="139"/>
                  </a:lnTo>
                  <a:lnTo>
                    <a:pt x="23" y="124"/>
                  </a:lnTo>
                  <a:lnTo>
                    <a:pt x="17" y="109"/>
                  </a:lnTo>
                  <a:lnTo>
                    <a:pt x="11" y="93"/>
                  </a:lnTo>
                  <a:lnTo>
                    <a:pt x="6" y="76"/>
                  </a:lnTo>
                  <a:lnTo>
                    <a:pt x="5" y="72"/>
                  </a:lnTo>
                  <a:lnTo>
                    <a:pt x="3" y="68"/>
                  </a:lnTo>
                  <a:lnTo>
                    <a:pt x="3" y="64"/>
                  </a:lnTo>
                  <a:lnTo>
                    <a:pt x="3" y="59"/>
                  </a:lnTo>
                  <a:lnTo>
                    <a:pt x="2" y="55"/>
                  </a:lnTo>
                  <a:lnTo>
                    <a:pt x="2" y="51"/>
                  </a:lnTo>
                  <a:lnTo>
                    <a:pt x="2" y="46"/>
                  </a:lnTo>
                  <a:lnTo>
                    <a:pt x="0" y="4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4" name="Freeform 1957"/>
            <p:cNvSpPr>
              <a:spLocks/>
            </p:cNvSpPr>
            <p:nvPr/>
          </p:nvSpPr>
          <p:spPr bwMode="auto">
            <a:xfrm>
              <a:off x="785" y="2556"/>
              <a:ext cx="48" cy="32"/>
            </a:xfrm>
            <a:custGeom>
              <a:avLst/>
              <a:gdLst>
                <a:gd name="T0" fmla="*/ 0 w 144"/>
                <a:gd name="T1" fmla="*/ 1 h 63"/>
                <a:gd name="T2" fmla="*/ 0 w 144"/>
                <a:gd name="T3" fmla="*/ 1 h 63"/>
                <a:gd name="T4" fmla="*/ 0 w 144"/>
                <a:gd name="T5" fmla="*/ 1 h 63"/>
                <a:gd name="T6" fmla="*/ 0 w 144"/>
                <a:gd name="T7" fmla="*/ 1 h 63"/>
                <a:gd name="T8" fmla="*/ 0 w 144"/>
                <a:gd name="T9" fmla="*/ 1 h 63"/>
                <a:gd name="T10" fmla="*/ 0 w 144"/>
                <a:gd name="T11" fmla="*/ 1 h 63"/>
                <a:gd name="T12" fmla="*/ 0 w 144"/>
                <a:gd name="T13" fmla="*/ 1 h 63"/>
                <a:gd name="T14" fmla="*/ 0 w 144"/>
                <a:gd name="T15" fmla="*/ 1 h 63"/>
                <a:gd name="T16" fmla="*/ 0 w 144"/>
                <a:gd name="T17" fmla="*/ 1 h 63"/>
                <a:gd name="T18" fmla="*/ 0 w 144"/>
                <a:gd name="T19" fmla="*/ 1 h 63"/>
                <a:gd name="T20" fmla="*/ 0 w 144"/>
                <a:gd name="T21" fmla="*/ 1 h 63"/>
                <a:gd name="T22" fmla="*/ 0 w 144"/>
                <a:gd name="T23" fmla="*/ 1 h 63"/>
                <a:gd name="T24" fmla="*/ 0 w 144"/>
                <a:gd name="T25" fmla="*/ 1 h 63"/>
                <a:gd name="T26" fmla="*/ 0 w 144"/>
                <a:gd name="T27" fmla="*/ 1 h 63"/>
                <a:gd name="T28" fmla="*/ 0 w 144"/>
                <a:gd name="T29" fmla="*/ 1 h 63"/>
                <a:gd name="T30" fmla="*/ 0 w 144"/>
                <a:gd name="T31" fmla="*/ 1 h 63"/>
                <a:gd name="T32" fmla="*/ 0 w 144"/>
                <a:gd name="T33" fmla="*/ 1 h 63"/>
                <a:gd name="T34" fmla="*/ 0 w 144"/>
                <a:gd name="T35" fmla="*/ 1 h 63"/>
                <a:gd name="T36" fmla="*/ 0 w 144"/>
                <a:gd name="T37" fmla="*/ 1 h 63"/>
                <a:gd name="T38" fmla="*/ 0 w 144"/>
                <a:gd name="T39" fmla="*/ 1 h 63"/>
                <a:gd name="T40" fmla="*/ 0 w 144"/>
                <a:gd name="T41" fmla="*/ 0 h 63"/>
                <a:gd name="T42" fmla="*/ 0 w 144"/>
                <a:gd name="T43" fmla="*/ 1 h 63"/>
                <a:gd name="T44" fmla="*/ 0 w 144"/>
                <a:gd name="T45" fmla="*/ 1 h 63"/>
                <a:gd name="T46" fmla="*/ 0 w 144"/>
                <a:gd name="T47" fmla="*/ 1 h 63"/>
                <a:gd name="T48" fmla="*/ 0 w 144"/>
                <a:gd name="T49" fmla="*/ 1 h 63"/>
                <a:gd name="T50" fmla="*/ 0 w 144"/>
                <a:gd name="T51" fmla="*/ 1 h 63"/>
                <a:gd name="T52" fmla="*/ 0 w 144"/>
                <a:gd name="T53" fmla="*/ 1 h 63"/>
                <a:gd name="T54" fmla="*/ 0 w 144"/>
                <a:gd name="T55" fmla="*/ 1 h 63"/>
                <a:gd name="T56" fmla="*/ 0 w 144"/>
                <a:gd name="T57" fmla="*/ 1 h 63"/>
                <a:gd name="T58" fmla="*/ 0 w 144"/>
                <a:gd name="T59" fmla="*/ 1 h 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4"/>
                <a:gd name="T91" fmla="*/ 0 h 63"/>
                <a:gd name="T92" fmla="*/ 144 w 144"/>
                <a:gd name="T93" fmla="*/ 63 h 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4" h="63">
                  <a:moveTo>
                    <a:pt x="0" y="48"/>
                  </a:moveTo>
                  <a:lnTo>
                    <a:pt x="6" y="56"/>
                  </a:lnTo>
                  <a:lnTo>
                    <a:pt x="17" y="59"/>
                  </a:lnTo>
                  <a:lnTo>
                    <a:pt x="26" y="60"/>
                  </a:lnTo>
                  <a:lnTo>
                    <a:pt x="32" y="60"/>
                  </a:lnTo>
                  <a:lnTo>
                    <a:pt x="39" y="63"/>
                  </a:lnTo>
                  <a:lnTo>
                    <a:pt x="49" y="63"/>
                  </a:lnTo>
                  <a:lnTo>
                    <a:pt x="61" y="61"/>
                  </a:lnTo>
                  <a:lnTo>
                    <a:pt x="72" y="57"/>
                  </a:lnTo>
                  <a:lnTo>
                    <a:pt x="75" y="56"/>
                  </a:lnTo>
                  <a:lnTo>
                    <a:pt x="79" y="58"/>
                  </a:lnTo>
                  <a:lnTo>
                    <a:pt x="87" y="59"/>
                  </a:lnTo>
                  <a:lnTo>
                    <a:pt x="96" y="57"/>
                  </a:lnTo>
                  <a:lnTo>
                    <a:pt x="100" y="55"/>
                  </a:lnTo>
                  <a:lnTo>
                    <a:pt x="106" y="49"/>
                  </a:lnTo>
                  <a:lnTo>
                    <a:pt x="114" y="42"/>
                  </a:lnTo>
                  <a:lnTo>
                    <a:pt x="123" y="32"/>
                  </a:lnTo>
                  <a:lnTo>
                    <a:pt x="130" y="22"/>
                  </a:lnTo>
                  <a:lnTo>
                    <a:pt x="138" y="13"/>
                  </a:lnTo>
                  <a:lnTo>
                    <a:pt x="142" y="5"/>
                  </a:lnTo>
                  <a:lnTo>
                    <a:pt x="144" y="0"/>
                  </a:lnTo>
                  <a:lnTo>
                    <a:pt x="127" y="5"/>
                  </a:lnTo>
                  <a:lnTo>
                    <a:pt x="111" y="10"/>
                  </a:lnTo>
                  <a:lnTo>
                    <a:pt x="94" y="16"/>
                  </a:lnTo>
                  <a:lnTo>
                    <a:pt x="78" y="21"/>
                  </a:lnTo>
                  <a:lnTo>
                    <a:pt x="61" y="26"/>
                  </a:lnTo>
                  <a:lnTo>
                    <a:pt x="44" y="31"/>
                  </a:lnTo>
                  <a:lnTo>
                    <a:pt x="27" y="34"/>
                  </a:lnTo>
                  <a:lnTo>
                    <a:pt x="9" y="39"/>
                  </a:lnTo>
                  <a:lnTo>
                    <a:pt x="0" y="48"/>
                  </a:lnTo>
                  <a:close/>
                </a:path>
              </a:pathLst>
            </a:custGeom>
            <a:solidFill>
              <a:srgbClr val="FF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 name="Freeform 1958"/>
            <p:cNvSpPr>
              <a:spLocks/>
            </p:cNvSpPr>
            <p:nvPr/>
          </p:nvSpPr>
          <p:spPr bwMode="auto">
            <a:xfrm>
              <a:off x="783" y="2580"/>
              <a:ext cx="14" cy="9"/>
            </a:xfrm>
            <a:custGeom>
              <a:avLst/>
              <a:gdLst>
                <a:gd name="T0" fmla="*/ 0 w 44"/>
                <a:gd name="T1" fmla="*/ 1 h 17"/>
                <a:gd name="T2" fmla="*/ 0 w 44"/>
                <a:gd name="T3" fmla="*/ 1 h 17"/>
                <a:gd name="T4" fmla="*/ 0 w 44"/>
                <a:gd name="T5" fmla="*/ 1 h 17"/>
                <a:gd name="T6" fmla="*/ 0 w 44"/>
                <a:gd name="T7" fmla="*/ 1 h 17"/>
                <a:gd name="T8" fmla="*/ 0 w 44"/>
                <a:gd name="T9" fmla="*/ 1 h 17"/>
                <a:gd name="T10" fmla="*/ 0 w 44"/>
                <a:gd name="T11" fmla="*/ 0 h 17"/>
                <a:gd name="T12" fmla="*/ 0 w 44"/>
                <a:gd name="T13" fmla="*/ 1 h 17"/>
                <a:gd name="T14" fmla="*/ 0 w 44"/>
                <a:gd name="T15" fmla="*/ 1 h 17"/>
                <a:gd name="T16" fmla="*/ 0 w 44"/>
                <a:gd name="T17" fmla="*/ 1 h 17"/>
                <a:gd name="T18" fmla="*/ 0 w 44"/>
                <a:gd name="T19" fmla="*/ 1 h 17"/>
                <a:gd name="T20" fmla="*/ 0 w 44"/>
                <a:gd name="T21" fmla="*/ 1 h 17"/>
                <a:gd name="T22" fmla="*/ 0 w 44"/>
                <a:gd name="T23" fmla="*/ 1 h 17"/>
                <a:gd name="T24" fmla="*/ 0 w 44"/>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17"/>
                <a:gd name="T41" fmla="*/ 44 w 4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17">
                  <a:moveTo>
                    <a:pt x="44" y="11"/>
                  </a:moveTo>
                  <a:lnTo>
                    <a:pt x="41" y="9"/>
                  </a:lnTo>
                  <a:lnTo>
                    <a:pt x="32" y="9"/>
                  </a:lnTo>
                  <a:lnTo>
                    <a:pt x="24" y="8"/>
                  </a:lnTo>
                  <a:lnTo>
                    <a:pt x="17" y="6"/>
                  </a:lnTo>
                  <a:lnTo>
                    <a:pt x="12" y="0"/>
                  </a:lnTo>
                  <a:lnTo>
                    <a:pt x="0" y="2"/>
                  </a:lnTo>
                  <a:lnTo>
                    <a:pt x="8" y="12"/>
                  </a:lnTo>
                  <a:lnTo>
                    <a:pt x="21" y="16"/>
                  </a:lnTo>
                  <a:lnTo>
                    <a:pt x="32" y="17"/>
                  </a:lnTo>
                  <a:lnTo>
                    <a:pt x="35" y="17"/>
                  </a:lnTo>
                  <a:lnTo>
                    <a:pt x="32" y="15"/>
                  </a:lnTo>
                  <a:lnTo>
                    <a:pt x="4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 name="Freeform 1959"/>
            <p:cNvSpPr>
              <a:spLocks/>
            </p:cNvSpPr>
            <p:nvPr/>
          </p:nvSpPr>
          <p:spPr bwMode="auto">
            <a:xfrm>
              <a:off x="793" y="2583"/>
              <a:ext cx="17" cy="7"/>
            </a:xfrm>
            <a:custGeom>
              <a:avLst/>
              <a:gdLst>
                <a:gd name="T0" fmla="*/ 0 w 50"/>
                <a:gd name="T1" fmla="*/ 1 h 14"/>
                <a:gd name="T2" fmla="*/ 0 w 50"/>
                <a:gd name="T3" fmla="*/ 0 h 14"/>
                <a:gd name="T4" fmla="*/ 0 w 50"/>
                <a:gd name="T5" fmla="*/ 1 h 14"/>
                <a:gd name="T6" fmla="*/ 0 w 50"/>
                <a:gd name="T7" fmla="*/ 1 h 14"/>
                <a:gd name="T8" fmla="*/ 0 w 50"/>
                <a:gd name="T9" fmla="*/ 1 h 14"/>
                <a:gd name="T10" fmla="*/ 0 w 50"/>
                <a:gd name="T11" fmla="*/ 1 h 14"/>
                <a:gd name="T12" fmla="*/ 0 w 50"/>
                <a:gd name="T13" fmla="*/ 1 h 14"/>
                <a:gd name="T14" fmla="*/ 0 w 50"/>
                <a:gd name="T15" fmla="*/ 1 h 14"/>
                <a:gd name="T16" fmla="*/ 0 w 50"/>
                <a:gd name="T17" fmla="*/ 1 h 14"/>
                <a:gd name="T18" fmla="*/ 0 w 50"/>
                <a:gd name="T19" fmla="*/ 1 h 14"/>
                <a:gd name="T20" fmla="*/ 0 w 50"/>
                <a:gd name="T21" fmla="*/ 1 h 14"/>
                <a:gd name="T22" fmla="*/ 0 w 50"/>
                <a:gd name="T23" fmla="*/ 1 h 14"/>
                <a:gd name="T24" fmla="*/ 0 w 50"/>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4"/>
                <a:gd name="T41" fmla="*/ 50 w 5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4">
                  <a:moveTo>
                    <a:pt x="41" y="1"/>
                  </a:moveTo>
                  <a:lnTo>
                    <a:pt x="41" y="0"/>
                  </a:lnTo>
                  <a:lnTo>
                    <a:pt x="34" y="3"/>
                  </a:lnTo>
                  <a:lnTo>
                    <a:pt x="22" y="5"/>
                  </a:lnTo>
                  <a:lnTo>
                    <a:pt x="15" y="5"/>
                  </a:lnTo>
                  <a:lnTo>
                    <a:pt x="12" y="4"/>
                  </a:lnTo>
                  <a:lnTo>
                    <a:pt x="0" y="8"/>
                  </a:lnTo>
                  <a:lnTo>
                    <a:pt x="12" y="14"/>
                  </a:lnTo>
                  <a:lnTo>
                    <a:pt x="25" y="14"/>
                  </a:lnTo>
                  <a:lnTo>
                    <a:pt x="37" y="12"/>
                  </a:lnTo>
                  <a:lnTo>
                    <a:pt x="50" y="6"/>
                  </a:lnTo>
                  <a:lnTo>
                    <a:pt x="50" y="5"/>
                  </a:lnTo>
                  <a:lnTo>
                    <a:pt x="4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7" name="Freeform 1960"/>
            <p:cNvSpPr>
              <a:spLocks/>
            </p:cNvSpPr>
            <p:nvPr/>
          </p:nvSpPr>
          <p:spPr bwMode="auto">
            <a:xfrm>
              <a:off x="807" y="2582"/>
              <a:ext cx="11" cy="6"/>
            </a:xfrm>
            <a:custGeom>
              <a:avLst/>
              <a:gdLst>
                <a:gd name="T0" fmla="*/ 0 w 32"/>
                <a:gd name="T1" fmla="*/ 1 h 12"/>
                <a:gd name="T2" fmla="*/ 0 w 32"/>
                <a:gd name="T3" fmla="*/ 1 h 12"/>
                <a:gd name="T4" fmla="*/ 0 w 32"/>
                <a:gd name="T5" fmla="*/ 1 h 12"/>
                <a:gd name="T6" fmla="*/ 0 w 32"/>
                <a:gd name="T7" fmla="*/ 1 h 12"/>
                <a:gd name="T8" fmla="*/ 0 w 32"/>
                <a:gd name="T9" fmla="*/ 0 h 12"/>
                <a:gd name="T10" fmla="*/ 0 w 32"/>
                <a:gd name="T11" fmla="*/ 1 h 12"/>
                <a:gd name="T12" fmla="*/ 0 w 32"/>
                <a:gd name="T13" fmla="*/ 1 h 12"/>
                <a:gd name="T14" fmla="*/ 0 w 32"/>
                <a:gd name="T15" fmla="*/ 1 h 12"/>
                <a:gd name="T16" fmla="*/ 0 w 32"/>
                <a:gd name="T17" fmla="*/ 1 h 12"/>
                <a:gd name="T18" fmla="*/ 0 w 32"/>
                <a:gd name="T19" fmla="*/ 1 h 12"/>
                <a:gd name="T20" fmla="*/ 0 w 32"/>
                <a:gd name="T21" fmla="*/ 1 h 12"/>
                <a:gd name="T22" fmla="*/ 0 w 32"/>
                <a:gd name="T23" fmla="*/ 1 h 12"/>
                <a:gd name="T24" fmla="*/ 0 w 32"/>
                <a:gd name="T25" fmla="*/ 1 h 12"/>
                <a:gd name="T26" fmla="*/ 0 w 32"/>
                <a:gd name="T27" fmla="*/ 1 h 12"/>
                <a:gd name="T28" fmla="*/ 0 w 32"/>
                <a:gd name="T29" fmla="*/ 1 h 12"/>
                <a:gd name="T30" fmla="*/ 0 w 32"/>
                <a:gd name="T31" fmla="*/ 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2"/>
                <a:gd name="T50" fmla="*/ 32 w 3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2">
                  <a:moveTo>
                    <a:pt x="29" y="2"/>
                  </a:moveTo>
                  <a:lnTo>
                    <a:pt x="26" y="2"/>
                  </a:lnTo>
                  <a:lnTo>
                    <a:pt x="20" y="4"/>
                  </a:lnTo>
                  <a:lnTo>
                    <a:pt x="14" y="3"/>
                  </a:lnTo>
                  <a:lnTo>
                    <a:pt x="9" y="0"/>
                  </a:lnTo>
                  <a:lnTo>
                    <a:pt x="0" y="4"/>
                  </a:lnTo>
                  <a:lnTo>
                    <a:pt x="9" y="8"/>
                  </a:lnTo>
                  <a:lnTo>
                    <a:pt x="6" y="9"/>
                  </a:lnTo>
                  <a:lnTo>
                    <a:pt x="11" y="11"/>
                  </a:lnTo>
                  <a:lnTo>
                    <a:pt x="20" y="12"/>
                  </a:lnTo>
                  <a:lnTo>
                    <a:pt x="32" y="10"/>
                  </a:lnTo>
                  <a:lnTo>
                    <a:pt x="29" y="10"/>
                  </a:lnTo>
                  <a:lnTo>
                    <a:pt x="29" y="2"/>
                  </a:lnTo>
                  <a:lnTo>
                    <a:pt x="27" y="2"/>
                  </a:lnTo>
                  <a:lnTo>
                    <a:pt x="26" y="2"/>
                  </a:lnTo>
                  <a:lnTo>
                    <a:pt x="2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8" name="Freeform 1961"/>
            <p:cNvSpPr>
              <a:spLocks/>
            </p:cNvSpPr>
            <p:nvPr/>
          </p:nvSpPr>
          <p:spPr bwMode="auto">
            <a:xfrm>
              <a:off x="817" y="2553"/>
              <a:ext cx="18" cy="34"/>
            </a:xfrm>
            <a:custGeom>
              <a:avLst/>
              <a:gdLst>
                <a:gd name="T0" fmla="*/ 0 w 54"/>
                <a:gd name="T1" fmla="*/ 1 h 68"/>
                <a:gd name="T2" fmla="*/ 0 w 54"/>
                <a:gd name="T3" fmla="*/ 1 h 68"/>
                <a:gd name="T4" fmla="*/ 0 w 54"/>
                <a:gd name="T5" fmla="*/ 1 h 68"/>
                <a:gd name="T6" fmla="*/ 0 w 54"/>
                <a:gd name="T7" fmla="*/ 1 h 68"/>
                <a:gd name="T8" fmla="*/ 0 w 54"/>
                <a:gd name="T9" fmla="*/ 1 h 68"/>
                <a:gd name="T10" fmla="*/ 0 w 54"/>
                <a:gd name="T11" fmla="*/ 1 h 68"/>
                <a:gd name="T12" fmla="*/ 0 w 54"/>
                <a:gd name="T13" fmla="*/ 1 h 68"/>
                <a:gd name="T14" fmla="*/ 0 w 54"/>
                <a:gd name="T15" fmla="*/ 1 h 68"/>
                <a:gd name="T16" fmla="*/ 0 w 54"/>
                <a:gd name="T17" fmla="*/ 1 h 68"/>
                <a:gd name="T18" fmla="*/ 0 w 54"/>
                <a:gd name="T19" fmla="*/ 1 h 68"/>
                <a:gd name="T20" fmla="*/ 0 w 54"/>
                <a:gd name="T21" fmla="*/ 1 h 68"/>
                <a:gd name="T22" fmla="*/ 0 w 54"/>
                <a:gd name="T23" fmla="*/ 1 h 68"/>
                <a:gd name="T24" fmla="*/ 0 w 54"/>
                <a:gd name="T25" fmla="*/ 1 h 68"/>
                <a:gd name="T26" fmla="*/ 0 w 54"/>
                <a:gd name="T27" fmla="*/ 1 h 68"/>
                <a:gd name="T28" fmla="*/ 0 w 54"/>
                <a:gd name="T29" fmla="*/ 1 h 68"/>
                <a:gd name="T30" fmla="*/ 0 w 54"/>
                <a:gd name="T31" fmla="*/ 1 h 68"/>
                <a:gd name="T32" fmla="*/ 0 w 54"/>
                <a:gd name="T33" fmla="*/ 1 h 68"/>
                <a:gd name="T34" fmla="*/ 0 w 54"/>
                <a:gd name="T35" fmla="*/ 1 h 68"/>
                <a:gd name="T36" fmla="*/ 0 w 54"/>
                <a:gd name="T37" fmla="*/ 1 h 68"/>
                <a:gd name="T38" fmla="*/ 0 w 54"/>
                <a:gd name="T39" fmla="*/ 1 h 68"/>
                <a:gd name="T40" fmla="*/ 0 w 54"/>
                <a:gd name="T41" fmla="*/ 1 h 68"/>
                <a:gd name="T42" fmla="*/ 0 w 54"/>
                <a:gd name="T43" fmla="*/ 0 h 68"/>
                <a:gd name="T44" fmla="*/ 0 w 54"/>
                <a:gd name="T45" fmla="*/ 1 h 68"/>
                <a:gd name="T46" fmla="*/ 0 w 54"/>
                <a:gd name="T47" fmla="*/ 1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68"/>
                <a:gd name="T74" fmla="*/ 54 w 54"/>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68">
                  <a:moveTo>
                    <a:pt x="51" y="11"/>
                  </a:moveTo>
                  <a:lnTo>
                    <a:pt x="42" y="7"/>
                  </a:lnTo>
                  <a:lnTo>
                    <a:pt x="40" y="11"/>
                  </a:lnTo>
                  <a:lnTo>
                    <a:pt x="36" y="17"/>
                  </a:lnTo>
                  <a:lnTo>
                    <a:pt x="28" y="27"/>
                  </a:lnTo>
                  <a:lnTo>
                    <a:pt x="22" y="37"/>
                  </a:lnTo>
                  <a:lnTo>
                    <a:pt x="13" y="47"/>
                  </a:lnTo>
                  <a:lnTo>
                    <a:pt x="6" y="54"/>
                  </a:lnTo>
                  <a:lnTo>
                    <a:pt x="0" y="58"/>
                  </a:lnTo>
                  <a:lnTo>
                    <a:pt x="0" y="60"/>
                  </a:lnTo>
                  <a:lnTo>
                    <a:pt x="0" y="68"/>
                  </a:lnTo>
                  <a:lnTo>
                    <a:pt x="9" y="65"/>
                  </a:lnTo>
                  <a:lnTo>
                    <a:pt x="15" y="58"/>
                  </a:lnTo>
                  <a:lnTo>
                    <a:pt x="22" y="51"/>
                  </a:lnTo>
                  <a:lnTo>
                    <a:pt x="31" y="41"/>
                  </a:lnTo>
                  <a:lnTo>
                    <a:pt x="40" y="31"/>
                  </a:lnTo>
                  <a:lnTo>
                    <a:pt x="48" y="22"/>
                  </a:lnTo>
                  <a:lnTo>
                    <a:pt x="52" y="13"/>
                  </a:lnTo>
                  <a:lnTo>
                    <a:pt x="54" y="7"/>
                  </a:lnTo>
                  <a:lnTo>
                    <a:pt x="45" y="2"/>
                  </a:lnTo>
                  <a:lnTo>
                    <a:pt x="54" y="7"/>
                  </a:lnTo>
                  <a:lnTo>
                    <a:pt x="54" y="0"/>
                  </a:lnTo>
                  <a:lnTo>
                    <a:pt x="45" y="2"/>
                  </a:lnTo>
                  <a:lnTo>
                    <a:pt x="5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9" name="Freeform 1962"/>
            <p:cNvSpPr>
              <a:spLocks/>
            </p:cNvSpPr>
            <p:nvPr/>
          </p:nvSpPr>
          <p:spPr bwMode="auto">
            <a:xfrm>
              <a:off x="786" y="2554"/>
              <a:ext cx="48" cy="24"/>
            </a:xfrm>
            <a:custGeom>
              <a:avLst/>
              <a:gdLst>
                <a:gd name="T0" fmla="*/ 0 w 142"/>
                <a:gd name="T1" fmla="*/ 1 h 48"/>
                <a:gd name="T2" fmla="*/ 0 w 142"/>
                <a:gd name="T3" fmla="*/ 1 h 48"/>
                <a:gd name="T4" fmla="*/ 0 w 142"/>
                <a:gd name="T5" fmla="*/ 1 h 48"/>
                <a:gd name="T6" fmla="*/ 0 w 142"/>
                <a:gd name="T7" fmla="*/ 1 h 48"/>
                <a:gd name="T8" fmla="*/ 0 w 142"/>
                <a:gd name="T9" fmla="*/ 1 h 48"/>
                <a:gd name="T10" fmla="*/ 0 w 142"/>
                <a:gd name="T11" fmla="*/ 1 h 48"/>
                <a:gd name="T12" fmla="*/ 0 w 142"/>
                <a:gd name="T13" fmla="*/ 1 h 48"/>
                <a:gd name="T14" fmla="*/ 0 w 142"/>
                <a:gd name="T15" fmla="*/ 1 h 48"/>
                <a:gd name="T16" fmla="*/ 0 w 142"/>
                <a:gd name="T17" fmla="*/ 1 h 48"/>
                <a:gd name="T18" fmla="*/ 0 w 142"/>
                <a:gd name="T19" fmla="*/ 1 h 48"/>
                <a:gd name="T20" fmla="*/ 0 w 142"/>
                <a:gd name="T21" fmla="*/ 0 h 48"/>
                <a:gd name="T22" fmla="*/ 0 w 142"/>
                <a:gd name="T23" fmla="*/ 1 h 48"/>
                <a:gd name="T24" fmla="*/ 0 w 142"/>
                <a:gd name="T25" fmla="*/ 1 h 48"/>
                <a:gd name="T26" fmla="*/ 0 w 142"/>
                <a:gd name="T27" fmla="*/ 1 h 48"/>
                <a:gd name="T28" fmla="*/ 0 w 142"/>
                <a:gd name="T29" fmla="*/ 1 h 48"/>
                <a:gd name="T30" fmla="*/ 0 w 142"/>
                <a:gd name="T31" fmla="*/ 1 h 48"/>
                <a:gd name="T32" fmla="*/ 0 w 142"/>
                <a:gd name="T33" fmla="*/ 1 h 48"/>
                <a:gd name="T34" fmla="*/ 0 w 142"/>
                <a:gd name="T35" fmla="*/ 1 h 48"/>
                <a:gd name="T36" fmla="*/ 0 w 142"/>
                <a:gd name="T37" fmla="*/ 1 h 48"/>
                <a:gd name="T38" fmla="*/ 0 w 142"/>
                <a:gd name="T39" fmla="*/ 1 h 48"/>
                <a:gd name="T40" fmla="*/ 0 w 142"/>
                <a:gd name="T41" fmla="*/ 1 h 48"/>
                <a:gd name="T42" fmla="*/ 0 w 142"/>
                <a:gd name="T43" fmla="*/ 1 h 48"/>
                <a:gd name="T44" fmla="*/ 0 w 142"/>
                <a:gd name="T45" fmla="*/ 1 h 48"/>
                <a:gd name="T46" fmla="*/ 0 w 142"/>
                <a:gd name="T47" fmla="*/ 1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2"/>
                <a:gd name="T73" fmla="*/ 0 h 48"/>
                <a:gd name="T74" fmla="*/ 142 w 142"/>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2" h="48">
                  <a:moveTo>
                    <a:pt x="9" y="46"/>
                  </a:moveTo>
                  <a:lnTo>
                    <a:pt x="6" y="48"/>
                  </a:lnTo>
                  <a:lnTo>
                    <a:pt x="24" y="44"/>
                  </a:lnTo>
                  <a:lnTo>
                    <a:pt x="40" y="40"/>
                  </a:lnTo>
                  <a:lnTo>
                    <a:pt x="58" y="35"/>
                  </a:lnTo>
                  <a:lnTo>
                    <a:pt x="76" y="31"/>
                  </a:lnTo>
                  <a:lnTo>
                    <a:pt x="92" y="25"/>
                  </a:lnTo>
                  <a:lnTo>
                    <a:pt x="109" y="20"/>
                  </a:lnTo>
                  <a:lnTo>
                    <a:pt x="125" y="14"/>
                  </a:lnTo>
                  <a:lnTo>
                    <a:pt x="142" y="9"/>
                  </a:lnTo>
                  <a:lnTo>
                    <a:pt x="136" y="0"/>
                  </a:lnTo>
                  <a:lnTo>
                    <a:pt x="119" y="6"/>
                  </a:lnTo>
                  <a:lnTo>
                    <a:pt x="103" y="11"/>
                  </a:lnTo>
                  <a:lnTo>
                    <a:pt x="86" y="17"/>
                  </a:lnTo>
                  <a:lnTo>
                    <a:pt x="70" y="22"/>
                  </a:lnTo>
                  <a:lnTo>
                    <a:pt x="55" y="26"/>
                  </a:lnTo>
                  <a:lnTo>
                    <a:pt x="37" y="32"/>
                  </a:lnTo>
                  <a:lnTo>
                    <a:pt x="21" y="35"/>
                  </a:lnTo>
                  <a:lnTo>
                    <a:pt x="3" y="39"/>
                  </a:lnTo>
                  <a:lnTo>
                    <a:pt x="0" y="41"/>
                  </a:lnTo>
                  <a:lnTo>
                    <a:pt x="3" y="39"/>
                  </a:lnTo>
                  <a:lnTo>
                    <a:pt x="0" y="40"/>
                  </a:lnTo>
                  <a:lnTo>
                    <a:pt x="0" y="41"/>
                  </a:lnTo>
                  <a:lnTo>
                    <a:pt x="9"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0" name="Freeform 1963"/>
            <p:cNvSpPr>
              <a:spLocks/>
            </p:cNvSpPr>
            <p:nvPr/>
          </p:nvSpPr>
          <p:spPr bwMode="auto">
            <a:xfrm>
              <a:off x="783" y="2575"/>
              <a:ext cx="6" cy="7"/>
            </a:xfrm>
            <a:custGeom>
              <a:avLst/>
              <a:gdLst>
                <a:gd name="T0" fmla="*/ 0 w 20"/>
                <a:gd name="T1" fmla="*/ 1 h 14"/>
                <a:gd name="T2" fmla="*/ 0 w 20"/>
                <a:gd name="T3" fmla="*/ 1 h 14"/>
                <a:gd name="T4" fmla="*/ 0 w 20"/>
                <a:gd name="T5" fmla="*/ 1 h 14"/>
                <a:gd name="T6" fmla="*/ 0 w 20"/>
                <a:gd name="T7" fmla="*/ 0 h 14"/>
                <a:gd name="T8" fmla="*/ 0 w 20"/>
                <a:gd name="T9" fmla="*/ 1 h 14"/>
                <a:gd name="T10" fmla="*/ 0 w 20"/>
                <a:gd name="T11" fmla="*/ 1 h 14"/>
                <a:gd name="T12" fmla="*/ 0 w 20"/>
                <a:gd name="T13" fmla="*/ 1 h 14"/>
                <a:gd name="T14" fmla="*/ 0 w 20"/>
                <a:gd name="T15" fmla="*/ 1 h 14"/>
                <a:gd name="T16" fmla="*/ 0 w 20"/>
                <a:gd name="T17" fmla="*/ 1 h 14"/>
                <a:gd name="T18" fmla="*/ 0 w 20"/>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4"/>
                <a:gd name="T32" fmla="*/ 20 w 2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4">
                  <a:moveTo>
                    <a:pt x="12" y="11"/>
                  </a:moveTo>
                  <a:lnTo>
                    <a:pt x="11" y="14"/>
                  </a:lnTo>
                  <a:lnTo>
                    <a:pt x="20" y="5"/>
                  </a:lnTo>
                  <a:lnTo>
                    <a:pt x="11" y="0"/>
                  </a:lnTo>
                  <a:lnTo>
                    <a:pt x="2" y="10"/>
                  </a:lnTo>
                  <a:lnTo>
                    <a:pt x="0" y="13"/>
                  </a:lnTo>
                  <a:lnTo>
                    <a:pt x="2" y="10"/>
                  </a:lnTo>
                  <a:lnTo>
                    <a:pt x="0" y="11"/>
                  </a:lnTo>
                  <a:lnTo>
                    <a:pt x="0" y="13"/>
                  </a:lnTo>
                  <a:lnTo>
                    <a:pt x="1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1" name="Freeform 1964"/>
            <p:cNvSpPr>
              <a:spLocks/>
            </p:cNvSpPr>
            <p:nvPr/>
          </p:nvSpPr>
          <p:spPr bwMode="auto">
            <a:xfrm>
              <a:off x="645" y="2520"/>
              <a:ext cx="131" cy="44"/>
            </a:xfrm>
            <a:custGeom>
              <a:avLst/>
              <a:gdLst>
                <a:gd name="T0" fmla="*/ 0 w 392"/>
                <a:gd name="T1" fmla="*/ 0 h 90"/>
                <a:gd name="T2" fmla="*/ 0 w 392"/>
                <a:gd name="T3" fmla="*/ 0 h 90"/>
                <a:gd name="T4" fmla="*/ 0 w 392"/>
                <a:gd name="T5" fmla="*/ 0 h 90"/>
                <a:gd name="T6" fmla="*/ 0 w 392"/>
                <a:gd name="T7" fmla="*/ 0 h 90"/>
                <a:gd name="T8" fmla="*/ 0 w 392"/>
                <a:gd name="T9" fmla="*/ 0 h 90"/>
                <a:gd name="T10" fmla="*/ 0 w 392"/>
                <a:gd name="T11" fmla="*/ 0 h 90"/>
                <a:gd name="T12" fmla="*/ 0 w 392"/>
                <a:gd name="T13" fmla="*/ 0 h 90"/>
                <a:gd name="T14" fmla="*/ 0 w 392"/>
                <a:gd name="T15" fmla="*/ 0 h 90"/>
                <a:gd name="T16" fmla="*/ 0 w 392"/>
                <a:gd name="T17" fmla="*/ 0 h 90"/>
                <a:gd name="T18" fmla="*/ 0 w 392"/>
                <a:gd name="T19" fmla="*/ 0 h 90"/>
                <a:gd name="T20" fmla="*/ 0 w 392"/>
                <a:gd name="T21" fmla="*/ 0 h 90"/>
                <a:gd name="T22" fmla="*/ 0 w 392"/>
                <a:gd name="T23" fmla="*/ 0 h 90"/>
                <a:gd name="T24" fmla="*/ 0 w 392"/>
                <a:gd name="T25" fmla="*/ 0 h 90"/>
                <a:gd name="T26" fmla="*/ 0 w 392"/>
                <a:gd name="T27" fmla="*/ 0 h 90"/>
                <a:gd name="T28" fmla="*/ 0 w 392"/>
                <a:gd name="T29" fmla="*/ 0 h 90"/>
                <a:gd name="T30" fmla="*/ 0 w 392"/>
                <a:gd name="T31" fmla="*/ 0 h 90"/>
                <a:gd name="T32" fmla="*/ 0 w 392"/>
                <a:gd name="T33" fmla="*/ 0 h 90"/>
                <a:gd name="T34" fmla="*/ 0 w 392"/>
                <a:gd name="T35" fmla="*/ 0 h 90"/>
                <a:gd name="T36" fmla="*/ 0 w 392"/>
                <a:gd name="T37" fmla="*/ 0 h 90"/>
                <a:gd name="T38" fmla="*/ 0 w 392"/>
                <a:gd name="T39" fmla="*/ 0 h 90"/>
                <a:gd name="T40" fmla="*/ 0 w 392"/>
                <a:gd name="T41" fmla="*/ 0 h 90"/>
                <a:gd name="T42" fmla="*/ 0 w 392"/>
                <a:gd name="T43" fmla="*/ 0 h 90"/>
                <a:gd name="T44" fmla="*/ 0 w 392"/>
                <a:gd name="T45" fmla="*/ 0 h 90"/>
                <a:gd name="T46" fmla="*/ 0 w 392"/>
                <a:gd name="T47" fmla="*/ 0 h 90"/>
                <a:gd name="T48" fmla="*/ 0 w 392"/>
                <a:gd name="T49" fmla="*/ 0 h 90"/>
                <a:gd name="T50" fmla="*/ 0 w 392"/>
                <a:gd name="T51" fmla="*/ 0 h 90"/>
                <a:gd name="T52" fmla="*/ 0 w 392"/>
                <a:gd name="T53" fmla="*/ 0 h 90"/>
                <a:gd name="T54" fmla="*/ 0 w 392"/>
                <a:gd name="T55" fmla="*/ 0 h 90"/>
                <a:gd name="T56" fmla="*/ 0 w 392"/>
                <a:gd name="T57" fmla="*/ 0 h 90"/>
                <a:gd name="T58" fmla="*/ 0 w 392"/>
                <a:gd name="T59" fmla="*/ 0 h 90"/>
                <a:gd name="T60" fmla="*/ 0 w 392"/>
                <a:gd name="T61" fmla="*/ 0 h 90"/>
                <a:gd name="T62" fmla="*/ 0 w 392"/>
                <a:gd name="T63" fmla="*/ 0 h 90"/>
                <a:gd name="T64" fmla="*/ 0 w 392"/>
                <a:gd name="T65" fmla="*/ 0 h 90"/>
                <a:gd name="T66" fmla="*/ 0 w 392"/>
                <a:gd name="T67" fmla="*/ 0 h 90"/>
                <a:gd name="T68" fmla="*/ 0 w 392"/>
                <a:gd name="T69" fmla="*/ 0 h 90"/>
                <a:gd name="T70" fmla="*/ 0 w 392"/>
                <a:gd name="T71" fmla="*/ 0 h 90"/>
                <a:gd name="T72" fmla="*/ 0 w 392"/>
                <a:gd name="T73" fmla="*/ 0 h 90"/>
                <a:gd name="T74" fmla="*/ 0 w 392"/>
                <a:gd name="T75" fmla="*/ 0 h 90"/>
                <a:gd name="T76" fmla="*/ 0 w 392"/>
                <a:gd name="T77" fmla="*/ 0 h 90"/>
                <a:gd name="T78" fmla="*/ 0 w 392"/>
                <a:gd name="T79" fmla="*/ 0 h 90"/>
                <a:gd name="T80" fmla="*/ 0 w 392"/>
                <a:gd name="T81" fmla="*/ 0 h 90"/>
                <a:gd name="T82" fmla="*/ 0 w 392"/>
                <a:gd name="T83" fmla="*/ 0 h 90"/>
                <a:gd name="T84" fmla="*/ 0 w 392"/>
                <a:gd name="T85" fmla="*/ 0 h 90"/>
                <a:gd name="T86" fmla="*/ 0 w 392"/>
                <a:gd name="T87" fmla="*/ 0 h 90"/>
                <a:gd name="T88" fmla="*/ 0 w 392"/>
                <a:gd name="T89" fmla="*/ 0 h 90"/>
                <a:gd name="T90" fmla="*/ 0 w 392"/>
                <a:gd name="T91" fmla="*/ 0 h 90"/>
                <a:gd name="T92" fmla="*/ 0 w 392"/>
                <a:gd name="T93" fmla="*/ 0 h 90"/>
                <a:gd name="T94" fmla="*/ 0 w 392"/>
                <a:gd name="T95" fmla="*/ 0 h 90"/>
                <a:gd name="T96" fmla="*/ 0 w 392"/>
                <a:gd name="T97" fmla="*/ 0 h 90"/>
                <a:gd name="T98" fmla="*/ 0 w 392"/>
                <a:gd name="T99" fmla="*/ 0 h 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2"/>
                <a:gd name="T151" fmla="*/ 0 h 90"/>
                <a:gd name="T152" fmla="*/ 392 w 392"/>
                <a:gd name="T153" fmla="*/ 90 h 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2" h="90">
                  <a:moveTo>
                    <a:pt x="21" y="0"/>
                  </a:moveTo>
                  <a:lnTo>
                    <a:pt x="42" y="10"/>
                  </a:lnTo>
                  <a:lnTo>
                    <a:pt x="63" y="17"/>
                  </a:lnTo>
                  <a:lnTo>
                    <a:pt x="86" y="25"/>
                  </a:lnTo>
                  <a:lnTo>
                    <a:pt x="108" y="30"/>
                  </a:lnTo>
                  <a:lnTo>
                    <a:pt x="131" y="36"/>
                  </a:lnTo>
                  <a:lnTo>
                    <a:pt x="154" y="39"/>
                  </a:lnTo>
                  <a:lnTo>
                    <a:pt x="177" y="42"/>
                  </a:lnTo>
                  <a:lnTo>
                    <a:pt x="201" y="44"/>
                  </a:lnTo>
                  <a:lnTo>
                    <a:pt x="225" y="47"/>
                  </a:lnTo>
                  <a:lnTo>
                    <a:pt x="249" y="49"/>
                  </a:lnTo>
                  <a:lnTo>
                    <a:pt x="273" y="50"/>
                  </a:lnTo>
                  <a:lnTo>
                    <a:pt x="298" y="52"/>
                  </a:lnTo>
                  <a:lnTo>
                    <a:pt x="322" y="53"/>
                  </a:lnTo>
                  <a:lnTo>
                    <a:pt x="346" y="55"/>
                  </a:lnTo>
                  <a:lnTo>
                    <a:pt x="368" y="57"/>
                  </a:lnTo>
                  <a:lnTo>
                    <a:pt x="392" y="60"/>
                  </a:lnTo>
                  <a:lnTo>
                    <a:pt x="386" y="64"/>
                  </a:lnTo>
                  <a:lnTo>
                    <a:pt x="379" y="67"/>
                  </a:lnTo>
                  <a:lnTo>
                    <a:pt x="371" y="69"/>
                  </a:lnTo>
                  <a:lnTo>
                    <a:pt x="364" y="71"/>
                  </a:lnTo>
                  <a:lnTo>
                    <a:pt x="356" y="74"/>
                  </a:lnTo>
                  <a:lnTo>
                    <a:pt x="349" y="75"/>
                  </a:lnTo>
                  <a:lnTo>
                    <a:pt x="341" y="76"/>
                  </a:lnTo>
                  <a:lnTo>
                    <a:pt x="334" y="76"/>
                  </a:lnTo>
                  <a:lnTo>
                    <a:pt x="317" y="76"/>
                  </a:lnTo>
                  <a:lnTo>
                    <a:pt x="300" y="77"/>
                  </a:lnTo>
                  <a:lnTo>
                    <a:pt x="283" y="79"/>
                  </a:lnTo>
                  <a:lnTo>
                    <a:pt x="267" y="80"/>
                  </a:lnTo>
                  <a:lnTo>
                    <a:pt x="250" y="82"/>
                  </a:lnTo>
                  <a:lnTo>
                    <a:pt x="232" y="84"/>
                  </a:lnTo>
                  <a:lnTo>
                    <a:pt x="216" y="86"/>
                  </a:lnTo>
                  <a:lnTo>
                    <a:pt x="199" y="88"/>
                  </a:lnTo>
                  <a:lnTo>
                    <a:pt x="183" y="89"/>
                  </a:lnTo>
                  <a:lnTo>
                    <a:pt x="166" y="90"/>
                  </a:lnTo>
                  <a:lnTo>
                    <a:pt x="149" y="90"/>
                  </a:lnTo>
                  <a:lnTo>
                    <a:pt x="132" y="90"/>
                  </a:lnTo>
                  <a:lnTo>
                    <a:pt x="116" y="89"/>
                  </a:lnTo>
                  <a:lnTo>
                    <a:pt x="101" y="87"/>
                  </a:lnTo>
                  <a:lnTo>
                    <a:pt x="84" y="83"/>
                  </a:lnTo>
                  <a:lnTo>
                    <a:pt x="68" y="79"/>
                  </a:lnTo>
                  <a:lnTo>
                    <a:pt x="53" y="74"/>
                  </a:lnTo>
                  <a:lnTo>
                    <a:pt x="41" y="65"/>
                  </a:lnTo>
                  <a:lnTo>
                    <a:pt x="32" y="56"/>
                  </a:lnTo>
                  <a:lnTo>
                    <a:pt x="23" y="46"/>
                  </a:lnTo>
                  <a:lnTo>
                    <a:pt x="17" y="35"/>
                  </a:lnTo>
                  <a:lnTo>
                    <a:pt x="11" y="24"/>
                  </a:lnTo>
                  <a:lnTo>
                    <a:pt x="6" y="12"/>
                  </a:lnTo>
                  <a:lnTo>
                    <a:pt x="0" y="0"/>
                  </a:lnTo>
                  <a:lnTo>
                    <a:pt x="21" y="0"/>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2" name="Freeform 1965"/>
            <p:cNvSpPr>
              <a:spLocks/>
            </p:cNvSpPr>
            <p:nvPr/>
          </p:nvSpPr>
          <p:spPr bwMode="auto">
            <a:xfrm>
              <a:off x="651" y="2518"/>
              <a:ext cx="129" cy="33"/>
            </a:xfrm>
            <a:custGeom>
              <a:avLst/>
              <a:gdLst>
                <a:gd name="T0" fmla="*/ 0 w 388"/>
                <a:gd name="T1" fmla="*/ 0 h 67"/>
                <a:gd name="T2" fmla="*/ 0 w 388"/>
                <a:gd name="T3" fmla="*/ 0 h 67"/>
                <a:gd name="T4" fmla="*/ 0 w 388"/>
                <a:gd name="T5" fmla="*/ 0 h 67"/>
                <a:gd name="T6" fmla="*/ 0 w 388"/>
                <a:gd name="T7" fmla="*/ 0 h 67"/>
                <a:gd name="T8" fmla="*/ 0 w 388"/>
                <a:gd name="T9" fmla="*/ 0 h 67"/>
                <a:gd name="T10" fmla="*/ 0 w 388"/>
                <a:gd name="T11" fmla="*/ 0 h 67"/>
                <a:gd name="T12" fmla="*/ 0 w 388"/>
                <a:gd name="T13" fmla="*/ 0 h 67"/>
                <a:gd name="T14" fmla="*/ 0 w 388"/>
                <a:gd name="T15" fmla="*/ 0 h 67"/>
                <a:gd name="T16" fmla="*/ 0 w 388"/>
                <a:gd name="T17" fmla="*/ 0 h 67"/>
                <a:gd name="T18" fmla="*/ 0 w 388"/>
                <a:gd name="T19" fmla="*/ 0 h 67"/>
                <a:gd name="T20" fmla="*/ 0 w 388"/>
                <a:gd name="T21" fmla="*/ 0 h 67"/>
                <a:gd name="T22" fmla="*/ 0 w 388"/>
                <a:gd name="T23" fmla="*/ 0 h 67"/>
                <a:gd name="T24" fmla="*/ 0 w 388"/>
                <a:gd name="T25" fmla="*/ 0 h 67"/>
                <a:gd name="T26" fmla="*/ 0 w 388"/>
                <a:gd name="T27" fmla="*/ 0 h 67"/>
                <a:gd name="T28" fmla="*/ 0 w 388"/>
                <a:gd name="T29" fmla="*/ 0 h 67"/>
                <a:gd name="T30" fmla="*/ 0 w 388"/>
                <a:gd name="T31" fmla="*/ 0 h 67"/>
                <a:gd name="T32" fmla="*/ 0 w 388"/>
                <a:gd name="T33" fmla="*/ 0 h 67"/>
                <a:gd name="T34" fmla="*/ 0 w 388"/>
                <a:gd name="T35" fmla="*/ 0 h 67"/>
                <a:gd name="T36" fmla="*/ 0 w 388"/>
                <a:gd name="T37" fmla="*/ 0 h 67"/>
                <a:gd name="T38" fmla="*/ 0 w 388"/>
                <a:gd name="T39" fmla="*/ 0 h 67"/>
                <a:gd name="T40" fmla="*/ 0 w 388"/>
                <a:gd name="T41" fmla="*/ 0 h 67"/>
                <a:gd name="T42" fmla="*/ 0 w 388"/>
                <a:gd name="T43" fmla="*/ 0 h 67"/>
                <a:gd name="T44" fmla="*/ 0 w 388"/>
                <a:gd name="T45" fmla="*/ 0 h 67"/>
                <a:gd name="T46" fmla="*/ 0 w 388"/>
                <a:gd name="T47" fmla="*/ 0 h 67"/>
                <a:gd name="T48" fmla="*/ 0 w 388"/>
                <a:gd name="T49" fmla="*/ 0 h 67"/>
                <a:gd name="T50" fmla="*/ 0 w 388"/>
                <a:gd name="T51" fmla="*/ 0 h 67"/>
                <a:gd name="T52" fmla="*/ 0 w 388"/>
                <a:gd name="T53" fmla="*/ 0 h 67"/>
                <a:gd name="T54" fmla="*/ 0 w 388"/>
                <a:gd name="T55" fmla="*/ 0 h 67"/>
                <a:gd name="T56" fmla="*/ 0 w 388"/>
                <a:gd name="T57" fmla="*/ 0 h 67"/>
                <a:gd name="T58" fmla="*/ 0 w 388"/>
                <a:gd name="T59" fmla="*/ 0 h 67"/>
                <a:gd name="T60" fmla="*/ 0 w 388"/>
                <a:gd name="T61" fmla="*/ 0 h 67"/>
                <a:gd name="T62" fmla="*/ 0 w 388"/>
                <a:gd name="T63" fmla="*/ 0 h 67"/>
                <a:gd name="T64" fmla="*/ 0 w 388"/>
                <a:gd name="T65" fmla="*/ 0 h 67"/>
                <a:gd name="T66" fmla="*/ 0 w 388"/>
                <a:gd name="T67" fmla="*/ 0 h 67"/>
                <a:gd name="T68" fmla="*/ 0 w 388"/>
                <a:gd name="T69" fmla="*/ 0 h 67"/>
                <a:gd name="T70" fmla="*/ 0 w 388"/>
                <a:gd name="T71" fmla="*/ 0 h 67"/>
                <a:gd name="T72" fmla="*/ 0 w 388"/>
                <a:gd name="T73" fmla="*/ 0 h 67"/>
                <a:gd name="T74" fmla="*/ 0 w 388"/>
                <a:gd name="T75" fmla="*/ 0 h 67"/>
                <a:gd name="T76" fmla="*/ 0 w 388"/>
                <a:gd name="T77" fmla="*/ 0 h 67"/>
                <a:gd name="T78" fmla="*/ 0 w 388"/>
                <a:gd name="T79" fmla="*/ 0 h 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8"/>
                <a:gd name="T121" fmla="*/ 0 h 67"/>
                <a:gd name="T122" fmla="*/ 388 w 388"/>
                <a:gd name="T123" fmla="*/ 67 h 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8" h="67">
                  <a:moveTo>
                    <a:pt x="379" y="66"/>
                  </a:moveTo>
                  <a:lnTo>
                    <a:pt x="376" y="58"/>
                  </a:lnTo>
                  <a:lnTo>
                    <a:pt x="352" y="56"/>
                  </a:lnTo>
                  <a:lnTo>
                    <a:pt x="329" y="54"/>
                  </a:lnTo>
                  <a:lnTo>
                    <a:pt x="304" y="52"/>
                  </a:lnTo>
                  <a:lnTo>
                    <a:pt x="280" y="51"/>
                  </a:lnTo>
                  <a:lnTo>
                    <a:pt x="255" y="49"/>
                  </a:lnTo>
                  <a:lnTo>
                    <a:pt x="231" y="47"/>
                  </a:lnTo>
                  <a:lnTo>
                    <a:pt x="207" y="45"/>
                  </a:lnTo>
                  <a:lnTo>
                    <a:pt x="183" y="43"/>
                  </a:lnTo>
                  <a:lnTo>
                    <a:pt x="160" y="41"/>
                  </a:lnTo>
                  <a:lnTo>
                    <a:pt x="138" y="38"/>
                  </a:lnTo>
                  <a:lnTo>
                    <a:pt x="114" y="35"/>
                  </a:lnTo>
                  <a:lnTo>
                    <a:pt x="92" y="29"/>
                  </a:lnTo>
                  <a:lnTo>
                    <a:pt x="69" y="24"/>
                  </a:lnTo>
                  <a:lnTo>
                    <a:pt x="48" y="16"/>
                  </a:lnTo>
                  <a:lnTo>
                    <a:pt x="27" y="10"/>
                  </a:lnTo>
                  <a:lnTo>
                    <a:pt x="6" y="0"/>
                  </a:lnTo>
                  <a:lnTo>
                    <a:pt x="0" y="6"/>
                  </a:lnTo>
                  <a:lnTo>
                    <a:pt x="21" y="16"/>
                  </a:lnTo>
                  <a:lnTo>
                    <a:pt x="42" y="25"/>
                  </a:lnTo>
                  <a:lnTo>
                    <a:pt x="66" y="32"/>
                  </a:lnTo>
                  <a:lnTo>
                    <a:pt x="89" y="38"/>
                  </a:lnTo>
                  <a:lnTo>
                    <a:pt x="111" y="43"/>
                  </a:lnTo>
                  <a:lnTo>
                    <a:pt x="135" y="46"/>
                  </a:lnTo>
                  <a:lnTo>
                    <a:pt x="157" y="50"/>
                  </a:lnTo>
                  <a:lnTo>
                    <a:pt x="183" y="52"/>
                  </a:lnTo>
                  <a:lnTo>
                    <a:pt x="207" y="54"/>
                  </a:lnTo>
                  <a:lnTo>
                    <a:pt x="231" y="56"/>
                  </a:lnTo>
                  <a:lnTo>
                    <a:pt x="255" y="57"/>
                  </a:lnTo>
                  <a:lnTo>
                    <a:pt x="280" y="59"/>
                  </a:lnTo>
                  <a:lnTo>
                    <a:pt x="304" y="60"/>
                  </a:lnTo>
                  <a:lnTo>
                    <a:pt x="326" y="63"/>
                  </a:lnTo>
                  <a:lnTo>
                    <a:pt x="349" y="65"/>
                  </a:lnTo>
                  <a:lnTo>
                    <a:pt x="373" y="67"/>
                  </a:lnTo>
                  <a:lnTo>
                    <a:pt x="370" y="59"/>
                  </a:lnTo>
                  <a:lnTo>
                    <a:pt x="379" y="66"/>
                  </a:lnTo>
                  <a:lnTo>
                    <a:pt x="388" y="59"/>
                  </a:lnTo>
                  <a:lnTo>
                    <a:pt x="376" y="58"/>
                  </a:lnTo>
                  <a:lnTo>
                    <a:pt x="379"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3" name="Freeform 1966"/>
            <p:cNvSpPr>
              <a:spLocks/>
            </p:cNvSpPr>
            <p:nvPr/>
          </p:nvSpPr>
          <p:spPr bwMode="auto">
            <a:xfrm>
              <a:off x="756" y="2548"/>
              <a:ext cx="21" cy="12"/>
            </a:xfrm>
            <a:custGeom>
              <a:avLst/>
              <a:gdLst>
                <a:gd name="T0" fmla="*/ 0 w 63"/>
                <a:gd name="T1" fmla="*/ 1 h 24"/>
                <a:gd name="T2" fmla="*/ 0 w 63"/>
                <a:gd name="T3" fmla="*/ 1 h 24"/>
                <a:gd name="T4" fmla="*/ 0 w 63"/>
                <a:gd name="T5" fmla="*/ 1 h 24"/>
                <a:gd name="T6" fmla="*/ 0 w 63"/>
                <a:gd name="T7" fmla="*/ 1 h 24"/>
                <a:gd name="T8" fmla="*/ 0 w 63"/>
                <a:gd name="T9" fmla="*/ 1 h 24"/>
                <a:gd name="T10" fmla="*/ 0 w 63"/>
                <a:gd name="T11" fmla="*/ 1 h 24"/>
                <a:gd name="T12" fmla="*/ 0 w 63"/>
                <a:gd name="T13" fmla="*/ 1 h 24"/>
                <a:gd name="T14" fmla="*/ 0 w 63"/>
                <a:gd name="T15" fmla="*/ 1 h 24"/>
                <a:gd name="T16" fmla="*/ 0 w 63"/>
                <a:gd name="T17" fmla="*/ 1 h 24"/>
                <a:gd name="T18" fmla="*/ 0 w 63"/>
                <a:gd name="T19" fmla="*/ 1 h 24"/>
                <a:gd name="T20" fmla="*/ 0 w 63"/>
                <a:gd name="T21" fmla="*/ 0 h 24"/>
                <a:gd name="T22" fmla="*/ 0 w 63"/>
                <a:gd name="T23" fmla="*/ 1 h 24"/>
                <a:gd name="T24" fmla="*/ 0 w 63"/>
                <a:gd name="T25" fmla="*/ 1 h 24"/>
                <a:gd name="T26" fmla="*/ 0 w 63"/>
                <a:gd name="T27" fmla="*/ 1 h 24"/>
                <a:gd name="T28" fmla="*/ 0 w 63"/>
                <a:gd name="T29" fmla="*/ 1 h 24"/>
                <a:gd name="T30" fmla="*/ 0 w 63"/>
                <a:gd name="T31" fmla="*/ 1 h 24"/>
                <a:gd name="T32" fmla="*/ 0 w 63"/>
                <a:gd name="T33" fmla="*/ 1 h 24"/>
                <a:gd name="T34" fmla="*/ 0 w 63"/>
                <a:gd name="T35" fmla="*/ 1 h 24"/>
                <a:gd name="T36" fmla="*/ 0 w 63"/>
                <a:gd name="T37" fmla="*/ 1 h 24"/>
                <a:gd name="T38" fmla="*/ 0 w 63"/>
                <a:gd name="T39" fmla="*/ 1 h 24"/>
                <a:gd name="T40" fmla="*/ 0 w 63"/>
                <a:gd name="T41" fmla="*/ 1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24"/>
                <a:gd name="T65" fmla="*/ 63 w 63"/>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24">
                  <a:moveTo>
                    <a:pt x="0" y="24"/>
                  </a:moveTo>
                  <a:lnTo>
                    <a:pt x="0" y="24"/>
                  </a:lnTo>
                  <a:lnTo>
                    <a:pt x="7" y="24"/>
                  </a:lnTo>
                  <a:lnTo>
                    <a:pt x="16" y="23"/>
                  </a:lnTo>
                  <a:lnTo>
                    <a:pt x="24" y="22"/>
                  </a:lnTo>
                  <a:lnTo>
                    <a:pt x="31" y="20"/>
                  </a:lnTo>
                  <a:lnTo>
                    <a:pt x="39" y="18"/>
                  </a:lnTo>
                  <a:lnTo>
                    <a:pt x="48" y="15"/>
                  </a:lnTo>
                  <a:lnTo>
                    <a:pt x="55" y="11"/>
                  </a:lnTo>
                  <a:lnTo>
                    <a:pt x="63" y="7"/>
                  </a:lnTo>
                  <a:lnTo>
                    <a:pt x="54" y="0"/>
                  </a:lnTo>
                  <a:lnTo>
                    <a:pt x="49" y="5"/>
                  </a:lnTo>
                  <a:lnTo>
                    <a:pt x="42" y="7"/>
                  </a:lnTo>
                  <a:lnTo>
                    <a:pt x="36" y="9"/>
                  </a:lnTo>
                  <a:lnTo>
                    <a:pt x="28" y="11"/>
                  </a:lnTo>
                  <a:lnTo>
                    <a:pt x="21" y="13"/>
                  </a:lnTo>
                  <a:lnTo>
                    <a:pt x="13" y="14"/>
                  </a:lnTo>
                  <a:lnTo>
                    <a:pt x="7" y="15"/>
                  </a:lnTo>
                  <a:lnTo>
                    <a:pt x="0" y="15"/>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4" name="Freeform 1967"/>
            <p:cNvSpPr>
              <a:spLocks/>
            </p:cNvSpPr>
            <p:nvPr/>
          </p:nvSpPr>
          <p:spPr bwMode="auto">
            <a:xfrm>
              <a:off x="667" y="2555"/>
              <a:ext cx="89" cy="12"/>
            </a:xfrm>
            <a:custGeom>
              <a:avLst/>
              <a:gdLst>
                <a:gd name="T0" fmla="*/ 0 w 269"/>
                <a:gd name="T1" fmla="*/ 1 h 23"/>
                <a:gd name="T2" fmla="*/ 0 w 269"/>
                <a:gd name="T3" fmla="*/ 1 h 23"/>
                <a:gd name="T4" fmla="*/ 0 w 269"/>
                <a:gd name="T5" fmla="*/ 1 h 23"/>
                <a:gd name="T6" fmla="*/ 0 w 269"/>
                <a:gd name="T7" fmla="*/ 1 h 23"/>
                <a:gd name="T8" fmla="*/ 0 w 269"/>
                <a:gd name="T9" fmla="*/ 1 h 23"/>
                <a:gd name="T10" fmla="*/ 0 w 269"/>
                <a:gd name="T11" fmla="*/ 1 h 23"/>
                <a:gd name="T12" fmla="*/ 0 w 269"/>
                <a:gd name="T13" fmla="*/ 1 h 23"/>
                <a:gd name="T14" fmla="*/ 0 w 269"/>
                <a:gd name="T15" fmla="*/ 1 h 23"/>
                <a:gd name="T16" fmla="*/ 0 w 269"/>
                <a:gd name="T17" fmla="*/ 1 h 23"/>
                <a:gd name="T18" fmla="*/ 0 w 269"/>
                <a:gd name="T19" fmla="*/ 1 h 23"/>
                <a:gd name="T20" fmla="*/ 0 w 269"/>
                <a:gd name="T21" fmla="*/ 1 h 23"/>
                <a:gd name="T22" fmla="*/ 0 w 269"/>
                <a:gd name="T23" fmla="*/ 1 h 23"/>
                <a:gd name="T24" fmla="*/ 0 w 269"/>
                <a:gd name="T25" fmla="*/ 1 h 23"/>
                <a:gd name="T26" fmla="*/ 0 w 269"/>
                <a:gd name="T27" fmla="*/ 1 h 23"/>
                <a:gd name="T28" fmla="*/ 0 w 269"/>
                <a:gd name="T29" fmla="*/ 1 h 23"/>
                <a:gd name="T30" fmla="*/ 0 w 269"/>
                <a:gd name="T31" fmla="*/ 1 h 23"/>
                <a:gd name="T32" fmla="*/ 0 w 269"/>
                <a:gd name="T33" fmla="*/ 1 h 23"/>
                <a:gd name="T34" fmla="*/ 0 w 269"/>
                <a:gd name="T35" fmla="*/ 1 h 23"/>
                <a:gd name="T36" fmla="*/ 0 w 269"/>
                <a:gd name="T37" fmla="*/ 0 h 23"/>
                <a:gd name="T38" fmla="*/ 0 w 269"/>
                <a:gd name="T39" fmla="*/ 0 h 23"/>
                <a:gd name="T40" fmla="*/ 0 w 269"/>
                <a:gd name="T41" fmla="*/ 1 h 23"/>
                <a:gd name="T42" fmla="*/ 0 w 269"/>
                <a:gd name="T43" fmla="*/ 1 h 23"/>
                <a:gd name="T44" fmla="*/ 0 w 269"/>
                <a:gd name="T45" fmla="*/ 1 h 23"/>
                <a:gd name="T46" fmla="*/ 0 w 269"/>
                <a:gd name="T47" fmla="*/ 1 h 23"/>
                <a:gd name="T48" fmla="*/ 0 w 269"/>
                <a:gd name="T49" fmla="*/ 1 h 23"/>
                <a:gd name="T50" fmla="*/ 0 w 269"/>
                <a:gd name="T51" fmla="*/ 1 h 23"/>
                <a:gd name="T52" fmla="*/ 0 w 269"/>
                <a:gd name="T53" fmla="*/ 1 h 23"/>
                <a:gd name="T54" fmla="*/ 0 w 269"/>
                <a:gd name="T55" fmla="*/ 1 h 23"/>
                <a:gd name="T56" fmla="*/ 0 w 269"/>
                <a:gd name="T57" fmla="*/ 1 h 23"/>
                <a:gd name="T58" fmla="*/ 0 w 269"/>
                <a:gd name="T59" fmla="*/ 1 h 23"/>
                <a:gd name="T60" fmla="*/ 0 w 269"/>
                <a:gd name="T61" fmla="*/ 1 h 23"/>
                <a:gd name="T62" fmla="*/ 0 w 269"/>
                <a:gd name="T63" fmla="*/ 1 h 23"/>
                <a:gd name="T64" fmla="*/ 0 w 269"/>
                <a:gd name="T65" fmla="*/ 1 h 23"/>
                <a:gd name="T66" fmla="*/ 0 w 269"/>
                <a:gd name="T67" fmla="*/ 1 h 23"/>
                <a:gd name="T68" fmla="*/ 0 w 269"/>
                <a:gd name="T69" fmla="*/ 1 h 23"/>
                <a:gd name="T70" fmla="*/ 0 w 269"/>
                <a:gd name="T71" fmla="*/ 1 h 23"/>
                <a:gd name="T72" fmla="*/ 0 w 269"/>
                <a:gd name="T73" fmla="*/ 1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9"/>
                <a:gd name="T112" fmla="*/ 0 h 23"/>
                <a:gd name="T113" fmla="*/ 269 w 269"/>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9" h="23">
                  <a:moveTo>
                    <a:pt x="0" y="12"/>
                  </a:moveTo>
                  <a:lnTo>
                    <a:pt x="0" y="12"/>
                  </a:lnTo>
                  <a:lnTo>
                    <a:pt x="18" y="17"/>
                  </a:lnTo>
                  <a:lnTo>
                    <a:pt x="34" y="20"/>
                  </a:lnTo>
                  <a:lnTo>
                    <a:pt x="49" y="22"/>
                  </a:lnTo>
                  <a:lnTo>
                    <a:pt x="67" y="23"/>
                  </a:lnTo>
                  <a:lnTo>
                    <a:pt x="84" y="23"/>
                  </a:lnTo>
                  <a:lnTo>
                    <a:pt x="101" y="23"/>
                  </a:lnTo>
                  <a:lnTo>
                    <a:pt x="118" y="22"/>
                  </a:lnTo>
                  <a:lnTo>
                    <a:pt x="136" y="21"/>
                  </a:lnTo>
                  <a:lnTo>
                    <a:pt x="152" y="19"/>
                  </a:lnTo>
                  <a:lnTo>
                    <a:pt x="169" y="18"/>
                  </a:lnTo>
                  <a:lnTo>
                    <a:pt x="187" y="16"/>
                  </a:lnTo>
                  <a:lnTo>
                    <a:pt x="203" y="13"/>
                  </a:lnTo>
                  <a:lnTo>
                    <a:pt x="220" y="12"/>
                  </a:lnTo>
                  <a:lnTo>
                    <a:pt x="236" y="10"/>
                  </a:lnTo>
                  <a:lnTo>
                    <a:pt x="252" y="9"/>
                  </a:lnTo>
                  <a:lnTo>
                    <a:pt x="269" y="9"/>
                  </a:lnTo>
                  <a:lnTo>
                    <a:pt x="269" y="0"/>
                  </a:lnTo>
                  <a:lnTo>
                    <a:pt x="252" y="0"/>
                  </a:lnTo>
                  <a:lnTo>
                    <a:pt x="233" y="2"/>
                  </a:lnTo>
                  <a:lnTo>
                    <a:pt x="217" y="4"/>
                  </a:lnTo>
                  <a:lnTo>
                    <a:pt x="200" y="5"/>
                  </a:lnTo>
                  <a:lnTo>
                    <a:pt x="184" y="7"/>
                  </a:lnTo>
                  <a:lnTo>
                    <a:pt x="166" y="9"/>
                  </a:lnTo>
                  <a:lnTo>
                    <a:pt x="149" y="10"/>
                  </a:lnTo>
                  <a:lnTo>
                    <a:pt x="133" y="12"/>
                  </a:lnTo>
                  <a:lnTo>
                    <a:pt x="118" y="13"/>
                  </a:lnTo>
                  <a:lnTo>
                    <a:pt x="101" y="15"/>
                  </a:lnTo>
                  <a:lnTo>
                    <a:pt x="84" y="15"/>
                  </a:lnTo>
                  <a:lnTo>
                    <a:pt x="67" y="15"/>
                  </a:lnTo>
                  <a:lnTo>
                    <a:pt x="52" y="13"/>
                  </a:lnTo>
                  <a:lnTo>
                    <a:pt x="37" y="11"/>
                  </a:lnTo>
                  <a:lnTo>
                    <a:pt x="21" y="8"/>
                  </a:lnTo>
                  <a:lnTo>
                    <a:pt x="6" y="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5" name="Freeform 1968"/>
            <p:cNvSpPr>
              <a:spLocks/>
            </p:cNvSpPr>
            <p:nvPr/>
          </p:nvSpPr>
          <p:spPr bwMode="auto">
            <a:xfrm>
              <a:off x="642" y="2517"/>
              <a:ext cx="27" cy="44"/>
            </a:xfrm>
            <a:custGeom>
              <a:avLst/>
              <a:gdLst>
                <a:gd name="T0" fmla="*/ 0 w 80"/>
                <a:gd name="T1" fmla="*/ 0 h 87"/>
                <a:gd name="T2" fmla="*/ 0 w 80"/>
                <a:gd name="T3" fmla="*/ 1 h 87"/>
                <a:gd name="T4" fmla="*/ 0 w 80"/>
                <a:gd name="T5" fmla="*/ 1 h 87"/>
                <a:gd name="T6" fmla="*/ 0 w 80"/>
                <a:gd name="T7" fmla="*/ 1 h 87"/>
                <a:gd name="T8" fmla="*/ 0 w 80"/>
                <a:gd name="T9" fmla="*/ 1 h 87"/>
                <a:gd name="T10" fmla="*/ 0 w 80"/>
                <a:gd name="T11" fmla="*/ 1 h 87"/>
                <a:gd name="T12" fmla="*/ 0 w 80"/>
                <a:gd name="T13" fmla="*/ 1 h 87"/>
                <a:gd name="T14" fmla="*/ 0 w 80"/>
                <a:gd name="T15" fmla="*/ 1 h 87"/>
                <a:gd name="T16" fmla="*/ 0 w 80"/>
                <a:gd name="T17" fmla="*/ 1 h 87"/>
                <a:gd name="T18" fmla="*/ 0 w 80"/>
                <a:gd name="T19" fmla="*/ 1 h 87"/>
                <a:gd name="T20" fmla="*/ 0 w 80"/>
                <a:gd name="T21" fmla="*/ 1 h 87"/>
                <a:gd name="T22" fmla="*/ 0 w 80"/>
                <a:gd name="T23" fmla="*/ 1 h 87"/>
                <a:gd name="T24" fmla="*/ 0 w 80"/>
                <a:gd name="T25" fmla="*/ 1 h 87"/>
                <a:gd name="T26" fmla="*/ 0 w 80"/>
                <a:gd name="T27" fmla="*/ 1 h 87"/>
                <a:gd name="T28" fmla="*/ 0 w 80"/>
                <a:gd name="T29" fmla="*/ 1 h 87"/>
                <a:gd name="T30" fmla="*/ 0 w 80"/>
                <a:gd name="T31" fmla="*/ 1 h 87"/>
                <a:gd name="T32" fmla="*/ 0 w 80"/>
                <a:gd name="T33" fmla="*/ 1 h 87"/>
                <a:gd name="T34" fmla="*/ 0 w 80"/>
                <a:gd name="T35" fmla="*/ 1 h 87"/>
                <a:gd name="T36" fmla="*/ 0 w 80"/>
                <a:gd name="T37" fmla="*/ 1 h 87"/>
                <a:gd name="T38" fmla="*/ 0 w 80"/>
                <a:gd name="T39" fmla="*/ 1 h 87"/>
                <a:gd name="T40" fmla="*/ 0 w 80"/>
                <a:gd name="T41" fmla="*/ 0 h 87"/>
                <a:gd name="T42" fmla="*/ 0 w 80"/>
                <a:gd name="T43" fmla="*/ 0 h 87"/>
                <a:gd name="T44" fmla="*/ 0 w 80"/>
                <a:gd name="T45" fmla="*/ 1 h 87"/>
                <a:gd name="T46" fmla="*/ 0 w 80"/>
                <a:gd name="T47" fmla="*/ 0 h 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87"/>
                <a:gd name="T74" fmla="*/ 80 w 80"/>
                <a:gd name="T75" fmla="*/ 87 h 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87">
                  <a:moveTo>
                    <a:pt x="9" y="0"/>
                  </a:moveTo>
                  <a:lnTo>
                    <a:pt x="3" y="5"/>
                  </a:lnTo>
                  <a:lnTo>
                    <a:pt x="9" y="17"/>
                  </a:lnTo>
                  <a:lnTo>
                    <a:pt x="14" y="29"/>
                  </a:lnTo>
                  <a:lnTo>
                    <a:pt x="20" y="40"/>
                  </a:lnTo>
                  <a:lnTo>
                    <a:pt x="26" y="52"/>
                  </a:lnTo>
                  <a:lnTo>
                    <a:pt x="36" y="63"/>
                  </a:lnTo>
                  <a:lnTo>
                    <a:pt x="45" y="72"/>
                  </a:lnTo>
                  <a:lnTo>
                    <a:pt x="59" y="81"/>
                  </a:lnTo>
                  <a:lnTo>
                    <a:pt x="74" y="87"/>
                  </a:lnTo>
                  <a:lnTo>
                    <a:pt x="80" y="79"/>
                  </a:lnTo>
                  <a:lnTo>
                    <a:pt x="65" y="74"/>
                  </a:lnTo>
                  <a:lnTo>
                    <a:pt x="54" y="66"/>
                  </a:lnTo>
                  <a:lnTo>
                    <a:pt x="45" y="58"/>
                  </a:lnTo>
                  <a:lnTo>
                    <a:pt x="38" y="47"/>
                  </a:lnTo>
                  <a:lnTo>
                    <a:pt x="32" y="38"/>
                  </a:lnTo>
                  <a:lnTo>
                    <a:pt x="26" y="27"/>
                  </a:lnTo>
                  <a:lnTo>
                    <a:pt x="21" y="15"/>
                  </a:lnTo>
                  <a:lnTo>
                    <a:pt x="15" y="3"/>
                  </a:lnTo>
                  <a:lnTo>
                    <a:pt x="9" y="8"/>
                  </a:lnTo>
                  <a:lnTo>
                    <a:pt x="9" y="0"/>
                  </a:lnTo>
                  <a:lnTo>
                    <a:pt x="0" y="0"/>
                  </a:lnTo>
                  <a:lnTo>
                    <a:pt x="3" y="5"/>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6" name="Freeform 1969"/>
            <p:cNvSpPr>
              <a:spLocks/>
            </p:cNvSpPr>
            <p:nvPr/>
          </p:nvSpPr>
          <p:spPr bwMode="auto">
            <a:xfrm>
              <a:off x="645" y="2517"/>
              <a:ext cx="8" cy="5"/>
            </a:xfrm>
            <a:custGeom>
              <a:avLst/>
              <a:gdLst>
                <a:gd name="T0" fmla="*/ 0 w 24"/>
                <a:gd name="T1" fmla="*/ 1 h 8"/>
                <a:gd name="T2" fmla="*/ 0 w 24"/>
                <a:gd name="T3" fmla="*/ 0 h 8"/>
                <a:gd name="T4" fmla="*/ 0 w 24"/>
                <a:gd name="T5" fmla="*/ 0 h 8"/>
                <a:gd name="T6" fmla="*/ 0 w 24"/>
                <a:gd name="T7" fmla="*/ 1 h 8"/>
                <a:gd name="T8" fmla="*/ 0 w 24"/>
                <a:gd name="T9" fmla="*/ 1 h 8"/>
                <a:gd name="T10" fmla="*/ 0 w 24"/>
                <a:gd name="T11" fmla="*/ 1 h 8"/>
                <a:gd name="T12" fmla="*/ 0 w 24"/>
                <a:gd name="T13" fmla="*/ 1 h 8"/>
                <a:gd name="T14" fmla="*/ 0 w 24"/>
                <a:gd name="T15" fmla="*/ 0 h 8"/>
                <a:gd name="T16" fmla="*/ 0 w 24"/>
                <a:gd name="T17" fmla="*/ 0 h 8"/>
                <a:gd name="T18" fmla="*/ 0 w 24"/>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8"/>
                <a:gd name="T32" fmla="*/ 24 w 2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8">
                  <a:moveTo>
                    <a:pt x="24" y="1"/>
                  </a:moveTo>
                  <a:lnTo>
                    <a:pt x="21" y="0"/>
                  </a:lnTo>
                  <a:lnTo>
                    <a:pt x="0" y="0"/>
                  </a:lnTo>
                  <a:lnTo>
                    <a:pt x="0" y="8"/>
                  </a:lnTo>
                  <a:lnTo>
                    <a:pt x="21" y="8"/>
                  </a:lnTo>
                  <a:lnTo>
                    <a:pt x="18" y="7"/>
                  </a:lnTo>
                  <a:lnTo>
                    <a:pt x="24" y="1"/>
                  </a:lnTo>
                  <a:lnTo>
                    <a:pt x="23" y="0"/>
                  </a:lnTo>
                  <a:lnTo>
                    <a:pt x="21" y="0"/>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7" name="Freeform 1970"/>
            <p:cNvSpPr>
              <a:spLocks/>
            </p:cNvSpPr>
            <p:nvPr/>
          </p:nvSpPr>
          <p:spPr bwMode="auto">
            <a:xfrm>
              <a:off x="465" y="2328"/>
              <a:ext cx="212" cy="489"/>
            </a:xfrm>
            <a:custGeom>
              <a:avLst/>
              <a:gdLst>
                <a:gd name="T0" fmla="*/ 0 w 635"/>
                <a:gd name="T1" fmla="*/ 1 h 978"/>
                <a:gd name="T2" fmla="*/ 0 w 635"/>
                <a:gd name="T3" fmla="*/ 1 h 978"/>
                <a:gd name="T4" fmla="*/ 0 w 635"/>
                <a:gd name="T5" fmla="*/ 1 h 978"/>
                <a:gd name="T6" fmla="*/ 0 w 635"/>
                <a:gd name="T7" fmla="*/ 1 h 978"/>
                <a:gd name="T8" fmla="*/ 0 w 635"/>
                <a:gd name="T9" fmla="*/ 1 h 978"/>
                <a:gd name="T10" fmla="*/ 0 w 635"/>
                <a:gd name="T11" fmla="*/ 1 h 978"/>
                <a:gd name="T12" fmla="*/ 0 w 635"/>
                <a:gd name="T13" fmla="*/ 1 h 978"/>
                <a:gd name="T14" fmla="*/ 0 w 635"/>
                <a:gd name="T15" fmla="*/ 1 h 978"/>
                <a:gd name="T16" fmla="*/ 0 w 635"/>
                <a:gd name="T17" fmla="*/ 1 h 978"/>
                <a:gd name="T18" fmla="*/ 0 w 635"/>
                <a:gd name="T19" fmla="*/ 1 h 978"/>
                <a:gd name="T20" fmla="*/ 0 w 635"/>
                <a:gd name="T21" fmla="*/ 1 h 978"/>
                <a:gd name="T22" fmla="*/ 0 w 635"/>
                <a:gd name="T23" fmla="*/ 1 h 978"/>
                <a:gd name="T24" fmla="*/ 0 w 635"/>
                <a:gd name="T25" fmla="*/ 1 h 978"/>
                <a:gd name="T26" fmla="*/ 0 w 635"/>
                <a:gd name="T27" fmla="*/ 1 h 978"/>
                <a:gd name="T28" fmla="*/ 0 w 635"/>
                <a:gd name="T29" fmla="*/ 1 h 978"/>
                <a:gd name="T30" fmla="*/ 0 w 635"/>
                <a:gd name="T31" fmla="*/ 1 h 978"/>
                <a:gd name="T32" fmla="*/ 0 w 635"/>
                <a:gd name="T33" fmla="*/ 1 h 978"/>
                <a:gd name="T34" fmla="*/ 0 w 635"/>
                <a:gd name="T35" fmla="*/ 1 h 978"/>
                <a:gd name="T36" fmla="*/ 0 w 635"/>
                <a:gd name="T37" fmla="*/ 1 h 978"/>
                <a:gd name="T38" fmla="*/ 0 w 635"/>
                <a:gd name="T39" fmla="*/ 1 h 978"/>
                <a:gd name="T40" fmla="*/ 0 w 635"/>
                <a:gd name="T41" fmla="*/ 1 h 978"/>
                <a:gd name="T42" fmla="*/ 0 w 635"/>
                <a:gd name="T43" fmla="*/ 1 h 978"/>
                <a:gd name="T44" fmla="*/ 0 w 635"/>
                <a:gd name="T45" fmla="*/ 1 h 978"/>
                <a:gd name="T46" fmla="*/ 0 w 635"/>
                <a:gd name="T47" fmla="*/ 1 h 978"/>
                <a:gd name="T48" fmla="*/ 0 w 635"/>
                <a:gd name="T49" fmla="*/ 1 h 978"/>
                <a:gd name="T50" fmla="*/ 0 w 635"/>
                <a:gd name="T51" fmla="*/ 1 h 978"/>
                <a:gd name="T52" fmla="*/ 0 w 635"/>
                <a:gd name="T53" fmla="*/ 1 h 978"/>
                <a:gd name="T54" fmla="*/ 0 w 635"/>
                <a:gd name="T55" fmla="*/ 0 h 978"/>
                <a:gd name="T56" fmla="*/ 0 w 635"/>
                <a:gd name="T57" fmla="*/ 1 h 978"/>
                <a:gd name="T58" fmla="*/ 0 w 635"/>
                <a:gd name="T59" fmla="*/ 1 h 978"/>
                <a:gd name="T60" fmla="*/ 0 w 635"/>
                <a:gd name="T61" fmla="*/ 1 h 978"/>
                <a:gd name="T62" fmla="*/ 0 w 635"/>
                <a:gd name="T63" fmla="*/ 1 h 978"/>
                <a:gd name="T64" fmla="*/ 0 w 635"/>
                <a:gd name="T65" fmla="*/ 1 h 978"/>
                <a:gd name="T66" fmla="*/ 0 w 635"/>
                <a:gd name="T67" fmla="*/ 1 h 978"/>
                <a:gd name="T68" fmla="*/ 0 w 635"/>
                <a:gd name="T69" fmla="*/ 1 h 978"/>
                <a:gd name="T70" fmla="*/ 0 w 635"/>
                <a:gd name="T71" fmla="*/ 1 h 978"/>
                <a:gd name="T72" fmla="*/ 0 w 635"/>
                <a:gd name="T73" fmla="*/ 1 h 978"/>
                <a:gd name="T74" fmla="*/ 0 w 635"/>
                <a:gd name="T75" fmla="*/ 1 h 978"/>
                <a:gd name="T76" fmla="*/ 0 w 635"/>
                <a:gd name="T77" fmla="*/ 1 h 978"/>
                <a:gd name="T78" fmla="*/ 0 w 635"/>
                <a:gd name="T79" fmla="*/ 1 h 978"/>
                <a:gd name="T80" fmla="*/ 0 w 635"/>
                <a:gd name="T81" fmla="*/ 1 h 978"/>
                <a:gd name="T82" fmla="*/ 0 w 635"/>
                <a:gd name="T83" fmla="*/ 1 h 978"/>
                <a:gd name="T84" fmla="*/ 0 w 635"/>
                <a:gd name="T85" fmla="*/ 1 h 978"/>
                <a:gd name="T86" fmla="*/ 0 w 635"/>
                <a:gd name="T87" fmla="*/ 1 h 978"/>
                <a:gd name="T88" fmla="*/ 0 w 635"/>
                <a:gd name="T89" fmla="*/ 1 h 978"/>
                <a:gd name="T90" fmla="*/ 0 w 635"/>
                <a:gd name="T91" fmla="*/ 1 h 978"/>
                <a:gd name="T92" fmla="*/ 0 w 635"/>
                <a:gd name="T93" fmla="*/ 1 h 978"/>
                <a:gd name="T94" fmla="*/ 0 w 635"/>
                <a:gd name="T95" fmla="*/ 1 h 978"/>
                <a:gd name="T96" fmla="*/ 0 w 635"/>
                <a:gd name="T97" fmla="*/ 1 h 978"/>
                <a:gd name="T98" fmla="*/ 0 w 635"/>
                <a:gd name="T99" fmla="*/ 1 h 978"/>
                <a:gd name="T100" fmla="*/ 0 w 635"/>
                <a:gd name="T101" fmla="*/ 1 h 978"/>
                <a:gd name="T102" fmla="*/ 0 w 635"/>
                <a:gd name="T103" fmla="*/ 1 h 978"/>
                <a:gd name="T104" fmla="*/ 0 w 635"/>
                <a:gd name="T105" fmla="*/ 1 h 978"/>
                <a:gd name="T106" fmla="*/ 0 w 635"/>
                <a:gd name="T107" fmla="*/ 1 h 978"/>
                <a:gd name="T108" fmla="*/ 0 w 635"/>
                <a:gd name="T109" fmla="*/ 1 h 978"/>
                <a:gd name="T110" fmla="*/ 0 w 635"/>
                <a:gd name="T111" fmla="*/ 1 h 978"/>
                <a:gd name="T112" fmla="*/ 0 w 635"/>
                <a:gd name="T113" fmla="*/ 1 h 978"/>
                <a:gd name="T114" fmla="*/ 0 w 635"/>
                <a:gd name="T115" fmla="*/ 1 h 978"/>
                <a:gd name="T116" fmla="*/ 0 w 635"/>
                <a:gd name="T117" fmla="*/ 1 h 978"/>
                <a:gd name="T118" fmla="*/ 0 w 635"/>
                <a:gd name="T119" fmla="*/ 1 h 9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5"/>
                <a:gd name="T181" fmla="*/ 0 h 978"/>
                <a:gd name="T182" fmla="*/ 635 w 635"/>
                <a:gd name="T183" fmla="*/ 978 h 9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5" h="978">
                  <a:moveTo>
                    <a:pt x="553" y="927"/>
                  </a:moveTo>
                  <a:lnTo>
                    <a:pt x="566" y="915"/>
                  </a:lnTo>
                  <a:lnTo>
                    <a:pt x="580" y="902"/>
                  </a:lnTo>
                  <a:lnTo>
                    <a:pt x="589" y="889"/>
                  </a:lnTo>
                  <a:lnTo>
                    <a:pt x="596" y="875"/>
                  </a:lnTo>
                  <a:lnTo>
                    <a:pt x="602" y="861"/>
                  </a:lnTo>
                  <a:lnTo>
                    <a:pt x="604" y="846"/>
                  </a:lnTo>
                  <a:lnTo>
                    <a:pt x="604" y="830"/>
                  </a:lnTo>
                  <a:lnTo>
                    <a:pt x="599" y="814"/>
                  </a:lnTo>
                  <a:lnTo>
                    <a:pt x="596" y="808"/>
                  </a:lnTo>
                  <a:lnTo>
                    <a:pt x="593" y="800"/>
                  </a:lnTo>
                  <a:lnTo>
                    <a:pt x="589" y="794"/>
                  </a:lnTo>
                  <a:lnTo>
                    <a:pt x="586" y="787"/>
                  </a:lnTo>
                  <a:lnTo>
                    <a:pt x="584" y="780"/>
                  </a:lnTo>
                  <a:lnTo>
                    <a:pt x="583" y="773"/>
                  </a:lnTo>
                  <a:lnTo>
                    <a:pt x="584" y="766"/>
                  </a:lnTo>
                  <a:lnTo>
                    <a:pt x="587" y="758"/>
                  </a:lnTo>
                  <a:lnTo>
                    <a:pt x="595" y="746"/>
                  </a:lnTo>
                  <a:lnTo>
                    <a:pt x="604" y="735"/>
                  </a:lnTo>
                  <a:lnTo>
                    <a:pt x="613" y="725"/>
                  </a:lnTo>
                  <a:lnTo>
                    <a:pt x="622" y="713"/>
                  </a:lnTo>
                  <a:lnTo>
                    <a:pt x="628" y="702"/>
                  </a:lnTo>
                  <a:lnTo>
                    <a:pt x="634" y="690"/>
                  </a:lnTo>
                  <a:lnTo>
                    <a:pt x="635" y="678"/>
                  </a:lnTo>
                  <a:lnTo>
                    <a:pt x="634" y="665"/>
                  </a:lnTo>
                  <a:lnTo>
                    <a:pt x="628" y="646"/>
                  </a:lnTo>
                  <a:lnTo>
                    <a:pt x="623" y="626"/>
                  </a:lnTo>
                  <a:lnTo>
                    <a:pt x="617" y="608"/>
                  </a:lnTo>
                  <a:lnTo>
                    <a:pt x="611" y="588"/>
                  </a:lnTo>
                  <a:lnTo>
                    <a:pt x="605" y="569"/>
                  </a:lnTo>
                  <a:lnTo>
                    <a:pt x="599" y="551"/>
                  </a:lnTo>
                  <a:lnTo>
                    <a:pt x="593" y="532"/>
                  </a:lnTo>
                  <a:lnTo>
                    <a:pt x="587" y="513"/>
                  </a:lnTo>
                  <a:lnTo>
                    <a:pt x="583" y="494"/>
                  </a:lnTo>
                  <a:lnTo>
                    <a:pt x="577" y="476"/>
                  </a:lnTo>
                  <a:lnTo>
                    <a:pt x="571" y="457"/>
                  </a:lnTo>
                  <a:lnTo>
                    <a:pt x="566" y="438"/>
                  </a:lnTo>
                  <a:lnTo>
                    <a:pt x="562" y="420"/>
                  </a:lnTo>
                  <a:lnTo>
                    <a:pt x="557" y="400"/>
                  </a:lnTo>
                  <a:lnTo>
                    <a:pt x="553" y="382"/>
                  </a:lnTo>
                  <a:lnTo>
                    <a:pt x="550" y="363"/>
                  </a:lnTo>
                  <a:lnTo>
                    <a:pt x="548" y="360"/>
                  </a:lnTo>
                  <a:lnTo>
                    <a:pt x="545" y="357"/>
                  </a:lnTo>
                  <a:lnTo>
                    <a:pt x="542" y="354"/>
                  </a:lnTo>
                  <a:lnTo>
                    <a:pt x="541" y="352"/>
                  </a:lnTo>
                  <a:lnTo>
                    <a:pt x="539" y="340"/>
                  </a:lnTo>
                  <a:lnTo>
                    <a:pt x="538" y="328"/>
                  </a:lnTo>
                  <a:lnTo>
                    <a:pt x="536" y="317"/>
                  </a:lnTo>
                  <a:lnTo>
                    <a:pt x="535" y="305"/>
                  </a:lnTo>
                  <a:lnTo>
                    <a:pt x="532" y="294"/>
                  </a:lnTo>
                  <a:lnTo>
                    <a:pt x="528" y="283"/>
                  </a:lnTo>
                  <a:lnTo>
                    <a:pt x="522" y="272"/>
                  </a:lnTo>
                  <a:lnTo>
                    <a:pt x="516" y="261"/>
                  </a:lnTo>
                  <a:lnTo>
                    <a:pt x="510" y="255"/>
                  </a:lnTo>
                  <a:lnTo>
                    <a:pt x="504" y="248"/>
                  </a:lnTo>
                  <a:lnTo>
                    <a:pt x="498" y="241"/>
                  </a:lnTo>
                  <a:lnTo>
                    <a:pt x="492" y="234"/>
                  </a:lnTo>
                  <a:lnTo>
                    <a:pt x="486" y="228"/>
                  </a:lnTo>
                  <a:lnTo>
                    <a:pt x="480" y="221"/>
                  </a:lnTo>
                  <a:lnTo>
                    <a:pt x="475" y="215"/>
                  </a:lnTo>
                  <a:lnTo>
                    <a:pt x="471" y="207"/>
                  </a:lnTo>
                  <a:lnTo>
                    <a:pt x="460" y="188"/>
                  </a:lnTo>
                  <a:lnTo>
                    <a:pt x="450" y="169"/>
                  </a:lnTo>
                  <a:lnTo>
                    <a:pt x="441" y="152"/>
                  </a:lnTo>
                  <a:lnTo>
                    <a:pt x="432" y="135"/>
                  </a:lnTo>
                  <a:lnTo>
                    <a:pt x="423" y="117"/>
                  </a:lnTo>
                  <a:lnTo>
                    <a:pt x="412" y="99"/>
                  </a:lnTo>
                  <a:lnTo>
                    <a:pt x="399" y="80"/>
                  </a:lnTo>
                  <a:lnTo>
                    <a:pt x="384" y="57"/>
                  </a:lnTo>
                  <a:lnTo>
                    <a:pt x="376" y="62"/>
                  </a:lnTo>
                  <a:lnTo>
                    <a:pt x="369" y="62"/>
                  </a:lnTo>
                  <a:lnTo>
                    <a:pt x="359" y="60"/>
                  </a:lnTo>
                  <a:lnTo>
                    <a:pt x="348" y="57"/>
                  </a:lnTo>
                  <a:lnTo>
                    <a:pt x="344" y="55"/>
                  </a:lnTo>
                  <a:lnTo>
                    <a:pt x="333" y="48"/>
                  </a:lnTo>
                  <a:lnTo>
                    <a:pt x="317" y="41"/>
                  </a:lnTo>
                  <a:lnTo>
                    <a:pt x="297" y="31"/>
                  </a:lnTo>
                  <a:lnTo>
                    <a:pt x="272" y="21"/>
                  </a:lnTo>
                  <a:lnTo>
                    <a:pt x="243" y="13"/>
                  </a:lnTo>
                  <a:lnTo>
                    <a:pt x="212" y="5"/>
                  </a:lnTo>
                  <a:lnTo>
                    <a:pt x="179" y="1"/>
                  </a:lnTo>
                  <a:lnTo>
                    <a:pt x="176" y="1"/>
                  </a:lnTo>
                  <a:lnTo>
                    <a:pt x="169" y="0"/>
                  </a:lnTo>
                  <a:lnTo>
                    <a:pt x="160" y="0"/>
                  </a:lnTo>
                  <a:lnTo>
                    <a:pt x="151" y="1"/>
                  </a:lnTo>
                  <a:lnTo>
                    <a:pt x="143" y="2"/>
                  </a:lnTo>
                  <a:lnTo>
                    <a:pt x="137" y="6"/>
                  </a:lnTo>
                  <a:lnTo>
                    <a:pt x="136" y="12"/>
                  </a:lnTo>
                  <a:lnTo>
                    <a:pt x="134" y="17"/>
                  </a:lnTo>
                  <a:lnTo>
                    <a:pt x="133" y="23"/>
                  </a:lnTo>
                  <a:lnTo>
                    <a:pt x="130" y="29"/>
                  </a:lnTo>
                  <a:lnTo>
                    <a:pt x="125" y="34"/>
                  </a:lnTo>
                  <a:lnTo>
                    <a:pt x="121" y="39"/>
                  </a:lnTo>
                  <a:lnTo>
                    <a:pt x="116" y="44"/>
                  </a:lnTo>
                  <a:lnTo>
                    <a:pt x="110" y="48"/>
                  </a:lnTo>
                  <a:lnTo>
                    <a:pt x="106" y="54"/>
                  </a:lnTo>
                  <a:lnTo>
                    <a:pt x="92" y="70"/>
                  </a:lnTo>
                  <a:lnTo>
                    <a:pt x="80" y="86"/>
                  </a:lnTo>
                  <a:lnTo>
                    <a:pt x="70" y="102"/>
                  </a:lnTo>
                  <a:lnTo>
                    <a:pt x="61" y="120"/>
                  </a:lnTo>
                  <a:lnTo>
                    <a:pt x="51" y="136"/>
                  </a:lnTo>
                  <a:lnTo>
                    <a:pt x="42" y="152"/>
                  </a:lnTo>
                  <a:lnTo>
                    <a:pt x="30" y="169"/>
                  </a:lnTo>
                  <a:lnTo>
                    <a:pt x="18" y="185"/>
                  </a:lnTo>
                  <a:lnTo>
                    <a:pt x="9" y="201"/>
                  </a:lnTo>
                  <a:lnTo>
                    <a:pt x="3" y="216"/>
                  </a:lnTo>
                  <a:lnTo>
                    <a:pt x="0" y="232"/>
                  </a:lnTo>
                  <a:lnTo>
                    <a:pt x="0" y="248"/>
                  </a:lnTo>
                  <a:lnTo>
                    <a:pt x="1" y="265"/>
                  </a:lnTo>
                  <a:lnTo>
                    <a:pt x="4" y="282"/>
                  </a:lnTo>
                  <a:lnTo>
                    <a:pt x="9" y="299"/>
                  </a:lnTo>
                  <a:lnTo>
                    <a:pt x="12" y="315"/>
                  </a:lnTo>
                  <a:lnTo>
                    <a:pt x="15" y="331"/>
                  </a:lnTo>
                  <a:lnTo>
                    <a:pt x="18" y="348"/>
                  </a:lnTo>
                  <a:lnTo>
                    <a:pt x="21" y="364"/>
                  </a:lnTo>
                  <a:lnTo>
                    <a:pt x="24" y="380"/>
                  </a:lnTo>
                  <a:lnTo>
                    <a:pt x="27" y="396"/>
                  </a:lnTo>
                  <a:lnTo>
                    <a:pt x="30" y="412"/>
                  </a:lnTo>
                  <a:lnTo>
                    <a:pt x="33" y="429"/>
                  </a:lnTo>
                  <a:lnTo>
                    <a:pt x="36" y="445"/>
                  </a:lnTo>
                  <a:lnTo>
                    <a:pt x="40" y="461"/>
                  </a:lnTo>
                  <a:lnTo>
                    <a:pt x="43" y="477"/>
                  </a:lnTo>
                  <a:lnTo>
                    <a:pt x="46" y="493"/>
                  </a:lnTo>
                  <a:lnTo>
                    <a:pt x="49" y="511"/>
                  </a:lnTo>
                  <a:lnTo>
                    <a:pt x="54" y="527"/>
                  </a:lnTo>
                  <a:lnTo>
                    <a:pt x="57" y="543"/>
                  </a:lnTo>
                  <a:lnTo>
                    <a:pt x="61" y="559"/>
                  </a:lnTo>
                  <a:lnTo>
                    <a:pt x="64" y="577"/>
                  </a:lnTo>
                  <a:lnTo>
                    <a:pt x="64" y="584"/>
                  </a:lnTo>
                  <a:lnTo>
                    <a:pt x="65" y="591"/>
                  </a:lnTo>
                  <a:lnTo>
                    <a:pt x="64" y="598"/>
                  </a:lnTo>
                  <a:lnTo>
                    <a:pt x="64" y="606"/>
                  </a:lnTo>
                  <a:lnTo>
                    <a:pt x="64" y="613"/>
                  </a:lnTo>
                  <a:lnTo>
                    <a:pt x="64" y="620"/>
                  </a:lnTo>
                  <a:lnTo>
                    <a:pt x="65" y="627"/>
                  </a:lnTo>
                  <a:lnTo>
                    <a:pt x="67" y="635"/>
                  </a:lnTo>
                  <a:lnTo>
                    <a:pt x="67" y="639"/>
                  </a:lnTo>
                  <a:lnTo>
                    <a:pt x="65" y="644"/>
                  </a:lnTo>
                  <a:lnTo>
                    <a:pt x="65" y="647"/>
                  </a:lnTo>
                  <a:lnTo>
                    <a:pt x="71" y="649"/>
                  </a:lnTo>
                  <a:lnTo>
                    <a:pt x="65" y="669"/>
                  </a:lnTo>
                  <a:lnTo>
                    <a:pt x="59" y="690"/>
                  </a:lnTo>
                  <a:lnTo>
                    <a:pt x="54" y="710"/>
                  </a:lnTo>
                  <a:lnTo>
                    <a:pt x="48" y="730"/>
                  </a:lnTo>
                  <a:lnTo>
                    <a:pt x="40" y="749"/>
                  </a:lnTo>
                  <a:lnTo>
                    <a:pt x="34" y="770"/>
                  </a:lnTo>
                  <a:lnTo>
                    <a:pt x="30" y="790"/>
                  </a:lnTo>
                  <a:lnTo>
                    <a:pt x="24" y="812"/>
                  </a:lnTo>
                  <a:lnTo>
                    <a:pt x="21" y="826"/>
                  </a:lnTo>
                  <a:lnTo>
                    <a:pt x="18" y="840"/>
                  </a:lnTo>
                  <a:lnTo>
                    <a:pt x="15" y="854"/>
                  </a:lnTo>
                  <a:lnTo>
                    <a:pt x="15" y="868"/>
                  </a:lnTo>
                  <a:lnTo>
                    <a:pt x="16" y="881"/>
                  </a:lnTo>
                  <a:lnTo>
                    <a:pt x="21" y="893"/>
                  </a:lnTo>
                  <a:lnTo>
                    <a:pt x="28" y="903"/>
                  </a:lnTo>
                  <a:lnTo>
                    <a:pt x="42" y="909"/>
                  </a:lnTo>
                  <a:lnTo>
                    <a:pt x="68" y="918"/>
                  </a:lnTo>
                  <a:lnTo>
                    <a:pt x="95" y="925"/>
                  </a:lnTo>
                  <a:lnTo>
                    <a:pt x="124" y="932"/>
                  </a:lnTo>
                  <a:lnTo>
                    <a:pt x="152" y="938"/>
                  </a:lnTo>
                  <a:lnTo>
                    <a:pt x="181" y="945"/>
                  </a:lnTo>
                  <a:lnTo>
                    <a:pt x="209" y="951"/>
                  </a:lnTo>
                  <a:lnTo>
                    <a:pt x="237" y="958"/>
                  </a:lnTo>
                  <a:lnTo>
                    <a:pt x="266" y="966"/>
                  </a:lnTo>
                  <a:lnTo>
                    <a:pt x="273" y="969"/>
                  </a:lnTo>
                  <a:lnTo>
                    <a:pt x="282" y="972"/>
                  </a:lnTo>
                  <a:lnTo>
                    <a:pt x="290" y="974"/>
                  </a:lnTo>
                  <a:lnTo>
                    <a:pt x="299" y="976"/>
                  </a:lnTo>
                  <a:lnTo>
                    <a:pt x="308" y="977"/>
                  </a:lnTo>
                  <a:lnTo>
                    <a:pt x="317" y="978"/>
                  </a:lnTo>
                  <a:lnTo>
                    <a:pt x="326" y="978"/>
                  </a:lnTo>
                  <a:lnTo>
                    <a:pt x="335" y="976"/>
                  </a:lnTo>
                  <a:lnTo>
                    <a:pt x="360" y="970"/>
                  </a:lnTo>
                  <a:lnTo>
                    <a:pt x="384" y="963"/>
                  </a:lnTo>
                  <a:lnTo>
                    <a:pt x="409" y="957"/>
                  </a:lnTo>
                  <a:lnTo>
                    <a:pt x="433" y="950"/>
                  </a:lnTo>
                  <a:lnTo>
                    <a:pt x="457" y="945"/>
                  </a:lnTo>
                  <a:lnTo>
                    <a:pt x="483" y="941"/>
                  </a:lnTo>
                  <a:lnTo>
                    <a:pt x="508" y="937"/>
                  </a:lnTo>
                  <a:lnTo>
                    <a:pt x="535" y="935"/>
                  </a:lnTo>
                  <a:lnTo>
                    <a:pt x="553" y="927"/>
                  </a:lnTo>
                  <a:close/>
                </a:path>
              </a:pathLst>
            </a:custGeom>
            <a:solidFill>
              <a:srgbClr val="E5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8" name="Freeform 1971"/>
            <p:cNvSpPr>
              <a:spLocks/>
            </p:cNvSpPr>
            <p:nvPr/>
          </p:nvSpPr>
          <p:spPr bwMode="auto">
            <a:xfrm>
              <a:off x="648" y="2735"/>
              <a:ext cx="21" cy="58"/>
            </a:xfrm>
            <a:custGeom>
              <a:avLst/>
              <a:gdLst>
                <a:gd name="T0" fmla="*/ 0 w 62"/>
                <a:gd name="T1" fmla="*/ 0 h 117"/>
                <a:gd name="T2" fmla="*/ 0 w 62"/>
                <a:gd name="T3" fmla="*/ 0 h 117"/>
                <a:gd name="T4" fmla="*/ 0 w 62"/>
                <a:gd name="T5" fmla="*/ 0 h 117"/>
                <a:gd name="T6" fmla="*/ 0 w 62"/>
                <a:gd name="T7" fmla="*/ 0 h 117"/>
                <a:gd name="T8" fmla="*/ 0 w 62"/>
                <a:gd name="T9" fmla="*/ 0 h 117"/>
                <a:gd name="T10" fmla="*/ 0 w 62"/>
                <a:gd name="T11" fmla="*/ 0 h 117"/>
                <a:gd name="T12" fmla="*/ 0 w 62"/>
                <a:gd name="T13" fmla="*/ 0 h 117"/>
                <a:gd name="T14" fmla="*/ 0 w 62"/>
                <a:gd name="T15" fmla="*/ 0 h 117"/>
                <a:gd name="T16" fmla="*/ 0 w 62"/>
                <a:gd name="T17" fmla="*/ 0 h 117"/>
                <a:gd name="T18" fmla="*/ 0 w 62"/>
                <a:gd name="T19" fmla="*/ 0 h 117"/>
                <a:gd name="T20" fmla="*/ 0 w 62"/>
                <a:gd name="T21" fmla="*/ 0 h 117"/>
                <a:gd name="T22" fmla="*/ 0 w 62"/>
                <a:gd name="T23" fmla="*/ 0 h 117"/>
                <a:gd name="T24" fmla="*/ 0 w 62"/>
                <a:gd name="T25" fmla="*/ 0 h 117"/>
                <a:gd name="T26" fmla="*/ 0 w 62"/>
                <a:gd name="T27" fmla="*/ 0 h 117"/>
                <a:gd name="T28" fmla="*/ 0 w 62"/>
                <a:gd name="T29" fmla="*/ 0 h 117"/>
                <a:gd name="T30" fmla="*/ 0 w 62"/>
                <a:gd name="T31" fmla="*/ 0 h 117"/>
                <a:gd name="T32" fmla="*/ 0 w 62"/>
                <a:gd name="T33" fmla="*/ 0 h 117"/>
                <a:gd name="T34" fmla="*/ 0 w 62"/>
                <a:gd name="T35" fmla="*/ 0 h 117"/>
                <a:gd name="T36" fmla="*/ 0 w 62"/>
                <a:gd name="T37" fmla="*/ 0 h 117"/>
                <a:gd name="T38" fmla="*/ 0 w 62"/>
                <a:gd name="T39" fmla="*/ 0 h 117"/>
                <a:gd name="T40" fmla="*/ 0 w 62"/>
                <a:gd name="T41" fmla="*/ 0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17"/>
                <a:gd name="T65" fmla="*/ 62 w 62"/>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17">
                  <a:moveTo>
                    <a:pt x="45" y="2"/>
                  </a:moveTo>
                  <a:lnTo>
                    <a:pt x="45" y="2"/>
                  </a:lnTo>
                  <a:lnTo>
                    <a:pt x="50" y="17"/>
                  </a:lnTo>
                  <a:lnTo>
                    <a:pt x="50" y="33"/>
                  </a:lnTo>
                  <a:lnTo>
                    <a:pt x="48" y="47"/>
                  </a:lnTo>
                  <a:lnTo>
                    <a:pt x="42" y="61"/>
                  </a:lnTo>
                  <a:lnTo>
                    <a:pt x="35" y="74"/>
                  </a:lnTo>
                  <a:lnTo>
                    <a:pt x="27" y="87"/>
                  </a:lnTo>
                  <a:lnTo>
                    <a:pt x="14" y="99"/>
                  </a:lnTo>
                  <a:lnTo>
                    <a:pt x="0" y="110"/>
                  </a:lnTo>
                  <a:lnTo>
                    <a:pt x="9" y="117"/>
                  </a:lnTo>
                  <a:lnTo>
                    <a:pt x="23" y="104"/>
                  </a:lnTo>
                  <a:lnTo>
                    <a:pt x="36" y="91"/>
                  </a:lnTo>
                  <a:lnTo>
                    <a:pt x="47" y="78"/>
                  </a:lnTo>
                  <a:lnTo>
                    <a:pt x="54" y="63"/>
                  </a:lnTo>
                  <a:lnTo>
                    <a:pt x="60" y="49"/>
                  </a:lnTo>
                  <a:lnTo>
                    <a:pt x="62" y="33"/>
                  </a:lnTo>
                  <a:lnTo>
                    <a:pt x="62" y="17"/>
                  </a:lnTo>
                  <a:lnTo>
                    <a:pt x="57" y="0"/>
                  </a:lnTo>
                  <a:lnTo>
                    <a:pt x="4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9" name="Freeform 1972"/>
            <p:cNvSpPr>
              <a:spLocks/>
            </p:cNvSpPr>
            <p:nvPr/>
          </p:nvSpPr>
          <p:spPr bwMode="auto">
            <a:xfrm>
              <a:off x="658" y="2706"/>
              <a:ext cx="9" cy="30"/>
            </a:xfrm>
            <a:custGeom>
              <a:avLst/>
              <a:gdLst>
                <a:gd name="T0" fmla="*/ 0 w 28"/>
                <a:gd name="T1" fmla="*/ 0 h 59"/>
                <a:gd name="T2" fmla="*/ 0 w 28"/>
                <a:gd name="T3" fmla="*/ 0 h 59"/>
                <a:gd name="T4" fmla="*/ 0 w 28"/>
                <a:gd name="T5" fmla="*/ 1 h 59"/>
                <a:gd name="T6" fmla="*/ 0 w 28"/>
                <a:gd name="T7" fmla="*/ 1 h 59"/>
                <a:gd name="T8" fmla="*/ 0 w 28"/>
                <a:gd name="T9" fmla="*/ 1 h 59"/>
                <a:gd name="T10" fmla="*/ 0 w 28"/>
                <a:gd name="T11" fmla="*/ 1 h 59"/>
                <a:gd name="T12" fmla="*/ 0 w 28"/>
                <a:gd name="T13" fmla="*/ 1 h 59"/>
                <a:gd name="T14" fmla="*/ 0 w 28"/>
                <a:gd name="T15" fmla="*/ 1 h 59"/>
                <a:gd name="T16" fmla="*/ 0 w 28"/>
                <a:gd name="T17" fmla="*/ 1 h 59"/>
                <a:gd name="T18" fmla="*/ 0 w 28"/>
                <a:gd name="T19" fmla="*/ 1 h 59"/>
                <a:gd name="T20" fmla="*/ 0 w 28"/>
                <a:gd name="T21" fmla="*/ 1 h 59"/>
                <a:gd name="T22" fmla="*/ 0 w 28"/>
                <a:gd name="T23" fmla="*/ 1 h 59"/>
                <a:gd name="T24" fmla="*/ 0 w 28"/>
                <a:gd name="T25" fmla="*/ 1 h 59"/>
                <a:gd name="T26" fmla="*/ 0 w 28"/>
                <a:gd name="T27" fmla="*/ 1 h 59"/>
                <a:gd name="T28" fmla="*/ 0 w 28"/>
                <a:gd name="T29" fmla="*/ 1 h 59"/>
                <a:gd name="T30" fmla="*/ 0 w 28"/>
                <a:gd name="T31" fmla="*/ 1 h 59"/>
                <a:gd name="T32" fmla="*/ 0 w 28"/>
                <a:gd name="T33" fmla="*/ 1 h 59"/>
                <a:gd name="T34" fmla="*/ 0 w 28"/>
                <a:gd name="T35" fmla="*/ 1 h 59"/>
                <a:gd name="T36" fmla="*/ 0 w 28"/>
                <a:gd name="T37" fmla="*/ 1 h 59"/>
                <a:gd name="T38" fmla="*/ 0 w 28"/>
                <a:gd name="T39" fmla="*/ 1 h 59"/>
                <a:gd name="T40" fmla="*/ 0 w 28"/>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59"/>
                <a:gd name="T65" fmla="*/ 28 w 28"/>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59">
                  <a:moveTo>
                    <a:pt x="4" y="0"/>
                  </a:moveTo>
                  <a:lnTo>
                    <a:pt x="4" y="0"/>
                  </a:lnTo>
                  <a:lnTo>
                    <a:pt x="1" y="8"/>
                  </a:lnTo>
                  <a:lnTo>
                    <a:pt x="0" y="17"/>
                  </a:lnTo>
                  <a:lnTo>
                    <a:pt x="1" y="25"/>
                  </a:lnTo>
                  <a:lnTo>
                    <a:pt x="3" y="32"/>
                  </a:lnTo>
                  <a:lnTo>
                    <a:pt x="6" y="40"/>
                  </a:lnTo>
                  <a:lnTo>
                    <a:pt x="10" y="45"/>
                  </a:lnTo>
                  <a:lnTo>
                    <a:pt x="13" y="53"/>
                  </a:lnTo>
                  <a:lnTo>
                    <a:pt x="16" y="59"/>
                  </a:lnTo>
                  <a:lnTo>
                    <a:pt x="28" y="57"/>
                  </a:lnTo>
                  <a:lnTo>
                    <a:pt x="25" y="51"/>
                  </a:lnTo>
                  <a:lnTo>
                    <a:pt x="22" y="43"/>
                  </a:lnTo>
                  <a:lnTo>
                    <a:pt x="18" y="36"/>
                  </a:lnTo>
                  <a:lnTo>
                    <a:pt x="15" y="30"/>
                  </a:lnTo>
                  <a:lnTo>
                    <a:pt x="13" y="23"/>
                  </a:lnTo>
                  <a:lnTo>
                    <a:pt x="12" y="17"/>
                  </a:lnTo>
                  <a:lnTo>
                    <a:pt x="13" y="11"/>
                  </a:lnTo>
                  <a:lnTo>
                    <a:pt x="16" y="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0" name="Freeform 1973"/>
            <p:cNvSpPr>
              <a:spLocks/>
            </p:cNvSpPr>
            <p:nvPr/>
          </p:nvSpPr>
          <p:spPr bwMode="auto">
            <a:xfrm>
              <a:off x="659" y="2660"/>
              <a:ext cx="20" cy="48"/>
            </a:xfrm>
            <a:custGeom>
              <a:avLst/>
              <a:gdLst>
                <a:gd name="T0" fmla="*/ 0 w 60"/>
                <a:gd name="T1" fmla="*/ 1 h 96"/>
                <a:gd name="T2" fmla="*/ 0 w 60"/>
                <a:gd name="T3" fmla="*/ 1 h 96"/>
                <a:gd name="T4" fmla="*/ 0 w 60"/>
                <a:gd name="T5" fmla="*/ 1 h 96"/>
                <a:gd name="T6" fmla="*/ 0 w 60"/>
                <a:gd name="T7" fmla="*/ 1 h 96"/>
                <a:gd name="T8" fmla="*/ 0 w 60"/>
                <a:gd name="T9" fmla="*/ 1 h 96"/>
                <a:gd name="T10" fmla="*/ 0 w 60"/>
                <a:gd name="T11" fmla="*/ 1 h 96"/>
                <a:gd name="T12" fmla="*/ 0 w 60"/>
                <a:gd name="T13" fmla="*/ 1 h 96"/>
                <a:gd name="T14" fmla="*/ 0 w 60"/>
                <a:gd name="T15" fmla="*/ 1 h 96"/>
                <a:gd name="T16" fmla="*/ 0 w 60"/>
                <a:gd name="T17" fmla="*/ 1 h 96"/>
                <a:gd name="T18" fmla="*/ 0 w 60"/>
                <a:gd name="T19" fmla="*/ 1 h 96"/>
                <a:gd name="T20" fmla="*/ 0 w 60"/>
                <a:gd name="T21" fmla="*/ 1 h 96"/>
                <a:gd name="T22" fmla="*/ 0 w 60"/>
                <a:gd name="T23" fmla="*/ 1 h 96"/>
                <a:gd name="T24" fmla="*/ 0 w 60"/>
                <a:gd name="T25" fmla="*/ 1 h 96"/>
                <a:gd name="T26" fmla="*/ 0 w 60"/>
                <a:gd name="T27" fmla="*/ 1 h 96"/>
                <a:gd name="T28" fmla="*/ 0 w 60"/>
                <a:gd name="T29" fmla="*/ 1 h 96"/>
                <a:gd name="T30" fmla="*/ 0 w 60"/>
                <a:gd name="T31" fmla="*/ 1 h 96"/>
                <a:gd name="T32" fmla="*/ 0 w 60"/>
                <a:gd name="T33" fmla="*/ 1 h 96"/>
                <a:gd name="T34" fmla="*/ 0 w 60"/>
                <a:gd name="T35" fmla="*/ 1 h 96"/>
                <a:gd name="T36" fmla="*/ 0 w 60"/>
                <a:gd name="T37" fmla="*/ 0 h 96"/>
                <a:gd name="T38" fmla="*/ 0 w 60"/>
                <a:gd name="T39" fmla="*/ 0 h 96"/>
                <a:gd name="T40" fmla="*/ 0 w 60"/>
                <a:gd name="T41" fmla="*/ 1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96"/>
                <a:gd name="T65" fmla="*/ 60 w 60"/>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96">
                  <a:moveTo>
                    <a:pt x="47" y="2"/>
                  </a:moveTo>
                  <a:lnTo>
                    <a:pt x="47" y="2"/>
                  </a:lnTo>
                  <a:lnTo>
                    <a:pt x="48" y="14"/>
                  </a:lnTo>
                  <a:lnTo>
                    <a:pt x="47" y="25"/>
                  </a:lnTo>
                  <a:lnTo>
                    <a:pt x="41" y="37"/>
                  </a:lnTo>
                  <a:lnTo>
                    <a:pt x="35" y="46"/>
                  </a:lnTo>
                  <a:lnTo>
                    <a:pt x="27" y="58"/>
                  </a:lnTo>
                  <a:lnTo>
                    <a:pt x="18" y="69"/>
                  </a:lnTo>
                  <a:lnTo>
                    <a:pt x="8" y="80"/>
                  </a:lnTo>
                  <a:lnTo>
                    <a:pt x="0" y="92"/>
                  </a:lnTo>
                  <a:lnTo>
                    <a:pt x="12" y="96"/>
                  </a:lnTo>
                  <a:lnTo>
                    <a:pt x="20" y="84"/>
                  </a:lnTo>
                  <a:lnTo>
                    <a:pt x="27" y="73"/>
                  </a:lnTo>
                  <a:lnTo>
                    <a:pt x="36" y="63"/>
                  </a:lnTo>
                  <a:lnTo>
                    <a:pt x="47" y="51"/>
                  </a:lnTo>
                  <a:lnTo>
                    <a:pt x="53" y="39"/>
                  </a:lnTo>
                  <a:lnTo>
                    <a:pt x="59" y="27"/>
                  </a:lnTo>
                  <a:lnTo>
                    <a:pt x="60" y="14"/>
                  </a:lnTo>
                  <a:lnTo>
                    <a:pt x="59" y="0"/>
                  </a:lnTo>
                  <a:lnTo>
                    <a:pt x="4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1" name="Freeform 1974"/>
            <p:cNvSpPr>
              <a:spLocks/>
            </p:cNvSpPr>
            <p:nvPr/>
          </p:nvSpPr>
          <p:spPr bwMode="auto">
            <a:xfrm>
              <a:off x="647" y="2509"/>
              <a:ext cx="32" cy="152"/>
            </a:xfrm>
            <a:custGeom>
              <a:avLst/>
              <a:gdLst>
                <a:gd name="T0" fmla="*/ 0 w 96"/>
                <a:gd name="T1" fmla="*/ 1 h 304"/>
                <a:gd name="T2" fmla="*/ 0 w 96"/>
                <a:gd name="T3" fmla="*/ 1 h 304"/>
                <a:gd name="T4" fmla="*/ 0 w 96"/>
                <a:gd name="T5" fmla="*/ 1 h 304"/>
                <a:gd name="T6" fmla="*/ 0 w 96"/>
                <a:gd name="T7" fmla="*/ 1 h 304"/>
                <a:gd name="T8" fmla="*/ 0 w 96"/>
                <a:gd name="T9" fmla="*/ 1 h 304"/>
                <a:gd name="T10" fmla="*/ 0 w 96"/>
                <a:gd name="T11" fmla="*/ 1 h 304"/>
                <a:gd name="T12" fmla="*/ 0 w 96"/>
                <a:gd name="T13" fmla="*/ 1 h 304"/>
                <a:gd name="T14" fmla="*/ 0 w 96"/>
                <a:gd name="T15" fmla="*/ 1 h 304"/>
                <a:gd name="T16" fmla="*/ 0 w 96"/>
                <a:gd name="T17" fmla="*/ 1 h 304"/>
                <a:gd name="T18" fmla="*/ 0 w 96"/>
                <a:gd name="T19" fmla="*/ 1 h 304"/>
                <a:gd name="T20" fmla="*/ 0 w 96"/>
                <a:gd name="T21" fmla="*/ 1 h 304"/>
                <a:gd name="T22" fmla="*/ 0 w 96"/>
                <a:gd name="T23" fmla="*/ 1 h 304"/>
                <a:gd name="T24" fmla="*/ 0 w 96"/>
                <a:gd name="T25" fmla="*/ 1 h 304"/>
                <a:gd name="T26" fmla="*/ 0 w 96"/>
                <a:gd name="T27" fmla="*/ 1 h 304"/>
                <a:gd name="T28" fmla="*/ 0 w 96"/>
                <a:gd name="T29" fmla="*/ 1 h 304"/>
                <a:gd name="T30" fmla="*/ 0 w 96"/>
                <a:gd name="T31" fmla="*/ 1 h 304"/>
                <a:gd name="T32" fmla="*/ 0 w 96"/>
                <a:gd name="T33" fmla="*/ 1 h 304"/>
                <a:gd name="T34" fmla="*/ 0 w 96"/>
                <a:gd name="T35" fmla="*/ 1 h 304"/>
                <a:gd name="T36" fmla="*/ 0 w 96"/>
                <a:gd name="T37" fmla="*/ 1 h 304"/>
                <a:gd name="T38" fmla="*/ 0 w 96"/>
                <a:gd name="T39" fmla="*/ 1 h 304"/>
                <a:gd name="T40" fmla="*/ 0 w 96"/>
                <a:gd name="T41" fmla="*/ 1 h 304"/>
                <a:gd name="T42" fmla="*/ 0 w 96"/>
                <a:gd name="T43" fmla="*/ 1 h 304"/>
                <a:gd name="T44" fmla="*/ 0 w 96"/>
                <a:gd name="T45" fmla="*/ 1 h 304"/>
                <a:gd name="T46" fmla="*/ 0 w 96"/>
                <a:gd name="T47" fmla="*/ 1 h 304"/>
                <a:gd name="T48" fmla="*/ 0 w 96"/>
                <a:gd name="T49" fmla="*/ 1 h 304"/>
                <a:gd name="T50" fmla="*/ 0 w 96"/>
                <a:gd name="T51" fmla="*/ 1 h 304"/>
                <a:gd name="T52" fmla="*/ 0 w 96"/>
                <a:gd name="T53" fmla="*/ 1 h 304"/>
                <a:gd name="T54" fmla="*/ 0 w 96"/>
                <a:gd name="T55" fmla="*/ 1 h 304"/>
                <a:gd name="T56" fmla="*/ 0 w 96"/>
                <a:gd name="T57" fmla="*/ 1 h 304"/>
                <a:gd name="T58" fmla="*/ 0 w 96"/>
                <a:gd name="T59" fmla="*/ 1 h 304"/>
                <a:gd name="T60" fmla="*/ 0 w 96"/>
                <a:gd name="T61" fmla="*/ 1 h 304"/>
                <a:gd name="T62" fmla="*/ 0 w 96"/>
                <a:gd name="T63" fmla="*/ 1 h 304"/>
                <a:gd name="T64" fmla="*/ 0 w 96"/>
                <a:gd name="T65" fmla="*/ 1 h 304"/>
                <a:gd name="T66" fmla="*/ 0 w 96"/>
                <a:gd name="T67" fmla="*/ 1 h 304"/>
                <a:gd name="T68" fmla="*/ 0 w 96"/>
                <a:gd name="T69" fmla="*/ 0 h 304"/>
                <a:gd name="T70" fmla="*/ 0 w 96"/>
                <a:gd name="T71" fmla="*/ 1 h 304"/>
                <a:gd name="T72" fmla="*/ 0 w 96"/>
                <a:gd name="T73" fmla="*/ 1 h 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304"/>
                <a:gd name="T113" fmla="*/ 96 w 96"/>
                <a:gd name="T114" fmla="*/ 304 h 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304">
                  <a:moveTo>
                    <a:pt x="0" y="1"/>
                  </a:moveTo>
                  <a:lnTo>
                    <a:pt x="0" y="2"/>
                  </a:lnTo>
                  <a:lnTo>
                    <a:pt x="3" y="21"/>
                  </a:lnTo>
                  <a:lnTo>
                    <a:pt x="7" y="40"/>
                  </a:lnTo>
                  <a:lnTo>
                    <a:pt x="12" y="59"/>
                  </a:lnTo>
                  <a:lnTo>
                    <a:pt x="16" y="77"/>
                  </a:lnTo>
                  <a:lnTo>
                    <a:pt x="21" y="96"/>
                  </a:lnTo>
                  <a:lnTo>
                    <a:pt x="27" y="115"/>
                  </a:lnTo>
                  <a:lnTo>
                    <a:pt x="33" y="134"/>
                  </a:lnTo>
                  <a:lnTo>
                    <a:pt x="37" y="152"/>
                  </a:lnTo>
                  <a:lnTo>
                    <a:pt x="43" y="171"/>
                  </a:lnTo>
                  <a:lnTo>
                    <a:pt x="49" y="190"/>
                  </a:lnTo>
                  <a:lnTo>
                    <a:pt x="55" y="208"/>
                  </a:lnTo>
                  <a:lnTo>
                    <a:pt x="61" y="228"/>
                  </a:lnTo>
                  <a:lnTo>
                    <a:pt x="67" y="247"/>
                  </a:lnTo>
                  <a:lnTo>
                    <a:pt x="73" y="265"/>
                  </a:lnTo>
                  <a:lnTo>
                    <a:pt x="78" y="285"/>
                  </a:lnTo>
                  <a:lnTo>
                    <a:pt x="84" y="304"/>
                  </a:lnTo>
                  <a:lnTo>
                    <a:pt x="96" y="302"/>
                  </a:lnTo>
                  <a:lnTo>
                    <a:pt x="90" y="283"/>
                  </a:lnTo>
                  <a:lnTo>
                    <a:pt x="85" y="263"/>
                  </a:lnTo>
                  <a:lnTo>
                    <a:pt x="79" y="245"/>
                  </a:lnTo>
                  <a:lnTo>
                    <a:pt x="73" y="225"/>
                  </a:lnTo>
                  <a:lnTo>
                    <a:pt x="67" y="206"/>
                  </a:lnTo>
                  <a:lnTo>
                    <a:pt x="61" y="188"/>
                  </a:lnTo>
                  <a:lnTo>
                    <a:pt x="55" y="169"/>
                  </a:lnTo>
                  <a:lnTo>
                    <a:pt x="49" y="150"/>
                  </a:lnTo>
                  <a:lnTo>
                    <a:pt x="45" y="131"/>
                  </a:lnTo>
                  <a:lnTo>
                    <a:pt x="39" y="113"/>
                  </a:lnTo>
                  <a:lnTo>
                    <a:pt x="33" y="94"/>
                  </a:lnTo>
                  <a:lnTo>
                    <a:pt x="28" y="75"/>
                  </a:lnTo>
                  <a:lnTo>
                    <a:pt x="24" y="57"/>
                  </a:lnTo>
                  <a:lnTo>
                    <a:pt x="19" y="37"/>
                  </a:lnTo>
                  <a:lnTo>
                    <a:pt x="15" y="19"/>
                  </a:lnTo>
                  <a:lnTo>
                    <a:pt x="12" y="0"/>
                  </a:lnTo>
                  <a:lnTo>
                    <a:pt x="12"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2" name="Freeform 1975"/>
            <p:cNvSpPr>
              <a:spLocks/>
            </p:cNvSpPr>
            <p:nvPr/>
          </p:nvSpPr>
          <p:spPr bwMode="auto">
            <a:xfrm>
              <a:off x="644" y="2504"/>
              <a:ext cx="7" cy="5"/>
            </a:xfrm>
            <a:custGeom>
              <a:avLst/>
              <a:gdLst>
                <a:gd name="T0" fmla="*/ 0 w 21"/>
                <a:gd name="T1" fmla="*/ 0 h 11"/>
                <a:gd name="T2" fmla="*/ 0 w 21"/>
                <a:gd name="T3" fmla="*/ 0 h 11"/>
                <a:gd name="T4" fmla="*/ 0 w 21"/>
                <a:gd name="T5" fmla="*/ 0 h 11"/>
                <a:gd name="T6" fmla="*/ 0 w 21"/>
                <a:gd name="T7" fmla="*/ 0 h 11"/>
                <a:gd name="T8" fmla="*/ 0 w 21"/>
                <a:gd name="T9" fmla="*/ 0 h 11"/>
                <a:gd name="T10" fmla="*/ 0 w 21"/>
                <a:gd name="T11" fmla="*/ 0 h 11"/>
                <a:gd name="T12" fmla="*/ 0 w 21"/>
                <a:gd name="T13" fmla="*/ 0 h 11"/>
                <a:gd name="T14" fmla="*/ 0 w 21"/>
                <a:gd name="T15" fmla="*/ 0 h 11"/>
                <a:gd name="T16" fmla="*/ 0 w 21"/>
                <a:gd name="T17" fmla="*/ 0 h 11"/>
                <a:gd name="T18" fmla="*/ 0 w 21"/>
                <a:gd name="T19" fmla="*/ 0 h 11"/>
                <a:gd name="T20" fmla="*/ 0 w 21"/>
                <a:gd name="T21" fmla="*/ 0 h 11"/>
                <a:gd name="T22" fmla="*/ 0 w 21"/>
                <a:gd name="T23" fmla="*/ 0 h 11"/>
                <a:gd name="T24" fmla="*/ 0 w 21"/>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1"/>
                <a:gd name="T41" fmla="*/ 21 w 21"/>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1">
                  <a:moveTo>
                    <a:pt x="0" y="0"/>
                  </a:moveTo>
                  <a:lnTo>
                    <a:pt x="0" y="0"/>
                  </a:lnTo>
                  <a:lnTo>
                    <a:pt x="3" y="4"/>
                  </a:lnTo>
                  <a:lnTo>
                    <a:pt x="6" y="7"/>
                  </a:lnTo>
                  <a:lnTo>
                    <a:pt x="9" y="11"/>
                  </a:lnTo>
                  <a:lnTo>
                    <a:pt x="21" y="11"/>
                  </a:lnTo>
                  <a:lnTo>
                    <a:pt x="18" y="6"/>
                  </a:lnTo>
                  <a:lnTo>
                    <a:pt x="15" y="3"/>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3" name="Freeform 1976"/>
            <p:cNvSpPr>
              <a:spLocks/>
            </p:cNvSpPr>
            <p:nvPr/>
          </p:nvSpPr>
          <p:spPr bwMode="auto">
            <a:xfrm>
              <a:off x="635" y="2457"/>
              <a:ext cx="13" cy="47"/>
            </a:xfrm>
            <a:custGeom>
              <a:avLst/>
              <a:gdLst>
                <a:gd name="T0" fmla="*/ 0 w 37"/>
                <a:gd name="T1" fmla="*/ 1 h 93"/>
                <a:gd name="T2" fmla="*/ 0 w 37"/>
                <a:gd name="T3" fmla="*/ 1 h 93"/>
                <a:gd name="T4" fmla="*/ 0 w 37"/>
                <a:gd name="T5" fmla="*/ 1 h 93"/>
                <a:gd name="T6" fmla="*/ 0 w 37"/>
                <a:gd name="T7" fmla="*/ 1 h 93"/>
                <a:gd name="T8" fmla="*/ 0 w 37"/>
                <a:gd name="T9" fmla="*/ 1 h 93"/>
                <a:gd name="T10" fmla="*/ 0 w 37"/>
                <a:gd name="T11" fmla="*/ 1 h 93"/>
                <a:gd name="T12" fmla="*/ 0 w 37"/>
                <a:gd name="T13" fmla="*/ 1 h 93"/>
                <a:gd name="T14" fmla="*/ 0 w 37"/>
                <a:gd name="T15" fmla="*/ 1 h 93"/>
                <a:gd name="T16" fmla="*/ 0 w 37"/>
                <a:gd name="T17" fmla="*/ 1 h 93"/>
                <a:gd name="T18" fmla="*/ 0 w 37"/>
                <a:gd name="T19" fmla="*/ 1 h 93"/>
                <a:gd name="T20" fmla="*/ 0 w 37"/>
                <a:gd name="T21" fmla="*/ 1 h 93"/>
                <a:gd name="T22" fmla="*/ 0 w 37"/>
                <a:gd name="T23" fmla="*/ 1 h 93"/>
                <a:gd name="T24" fmla="*/ 0 w 37"/>
                <a:gd name="T25" fmla="*/ 1 h 93"/>
                <a:gd name="T26" fmla="*/ 0 w 37"/>
                <a:gd name="T27" fmla="*/ 1 h 93"/>
                <a:gd name="T28" fmla="*/ 0 w 37"/>
                <a:gd name="T29" fmla="*/ 1 h 93"/>
                <a:gd name="T30" fmla="*/ 0 w 37"/>
                <a:gd name="T31" fmla="*/ 1 h 93"/>
                <a:gd name="T32" fmla="*/ 0 w 37"/>
                <a:gd name="T33" fmla="*/ 1 h 93"/>
                <a:gd name="T34" fmla="*/ 0 w 37"/>
                <a:gd name="T35" fmla="*/ 1 h 93"/>
                <a:gd name="T36" fmla="*/ 0 w 37"/>
                <a:gd name="T37" fmla="*/ 0 h 93"/>
                <a:gd name="T38" fmla="*/ 0 w 37"/>
                <a:gd name="T39" fmla="*/ 0 h 93"/>
                <a:gd name="T40" fmla="*/ 0 w 37"/>
                <a:gd name="T41" fmla="*/ 1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93"/>
                <a:gd name="T65" fmla="*/ 37 w 37"/>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93">
                  <a:moveTo>
                    <a:pt x="1" y="4"/>
                  </a:moveTo>
                  <a:lnTo>
                    <a:pt x="0" y="4"/>
                  </a:lnTo>
                  <a:lnTo>
                    <a:pt x="6" y="14"/>
                  </a:lnTo>
                  <a:lnTo>
                    <a:pt x="12" y="25"/>
                  </a:lnTo>
                  <a:lnTo>
                    <a:pt x="16" y="36"/>
                  </a:lnTo>
                  <a:lnTo>
                    <a:pt x="19" y="47"/>
                  </a:lnTo>
                  <a:lnTo>
                    <a:pt x="20" y="58"/>
                  </a:lnTo>
                  <a:lnTo>
                    <a:pt x="22" y="69"/>
                  </a:lnTo>
                  <a:lnTo>
                    <a:pt x="23" y="81"/>
                  </a:lnTo>
                  <a:lnTo>
                    <a:pt x="25" y="93"/>
                  </a:lnTo>
                  <a:lnTo>
                    <a:pt x="37" y="93"/>
                  </a:lnTo>
                  <a:lnTo>
                    <a:pt x="35" y="81"/>
                  </a:lnTo>
                  <a:lnTo>
                    <a:pt x="34" y="69"/>
                  </a:lnTo>
                  <a:lnTo>
                    <a:pt x="32" y="58"/>
                  </a:lnTo>
                  <a:lnTo>
                    <a:pt x="31" y="45"/>
                  </a:lnTo>
                  <a:lnTo>
                    <a:pt x="28" y="33"/>
                  </a:lnTo>
                  <a:lnTo>
                    <a:pt x="23" y="23"/>
                  </a:lnTo>
                  <a:lnTo>
                    <a:pt x="18" y="12"/>
                  </a:lnTo>
                  <a:lnTo>
                    <a:pt x="12" y="0"/>
                  </a:lnTo>
                  <a:lnTo>
                    <a:pt x="10" y="0"/>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4" name="Freeform 1977"/>
            <p:cNvSpPr>
              <a:spLocks/>
            </p:cNvSpPr>
            <p:nvPr/>
          </p:nvSpPr>
          <p:spPr bwMode="auto">
            <a:xfrm>
              <a:off x="620" y="2430"/>
              <a:ext cx="19" cy="30"/>
            </a:xfrm>
            <a:custGeom>
              <a:avLst/>
              <a:gdLst>
                <a:gd name="T0" fmla="*/ 0 w 55"/>
                <a:gd name="T1" fmla="*/ 1 h 58"/>
                <a:gd name="T2" fmla="*/ 0 w 55"/>
                <a:gd name="T3" fmla="*/ 1 h 58"/>
                <a:gd name="T4" fmla="*/ 0 w 55"/>
                <a:gd name="T5" fmla="*/ 1 h 58"/>
                <a:gd name="T6" fmla="*/ 0 w 55"/>
                <a:gd name="T7" fmla="*/ 1 h 58"/>
                <a:gd name="T8" fmla="*/ 0 w 55"/>
                <a:gd name="T9" fmla="*/ 1 h 58"/>
                <a:gd name="T10" fmla="*/ 0 w 55"/>
                <a:gd name="T11" fmla="*/ 1 h 58"/>
                <a:gd name="T12" fmla="*/ 0 w 55"/>
                <a:gd name="T13" fmla="*/ 1 h 58"/>
                <a:gd name="T14" fmla="*/ 0 w 55"/>
                <a:gd name="T15" fmla="*/ 1 h 58"/>
                <a:gd name="T16" fmla="*/ 0 w 55"/>
                <a:gd name="T17" fmla="*/ 1 h 58"/>
                <a:gd name="T18" fmla="*/ 0 w 55"/>
                <a:gd name="T19" fmla="*/ 1 h 58"/>
                <a:gd name="T20" fmla="*/ 0 w 55"/>
                <a:gd name="T21" fmla="*/ 1 h 58"/>
                <a:gd name="T22" fmla="*/ 0 w 55"/>
                <a:gd name="T23" fmla="*/ 1 h 58"/>
                <a:gd name="T24" fmla="*/ 0 w 55"/>
                <a:gd name="T25" fmla="*/ 1 h 58"/>
                <a:gd name="T26" fmla="*/ 0 w 55"/>
                <a:gd name="T27" fmla="*/ 1 h 58"/>
                <a:gd name="T28" fmla="*/ 0 w 55"/>
                <a:gd name="T29" fmla="*/ 1 h 58"/>
                <a:gd name="T30" fmla="*/ 0 w 55"/>
                <a:gd name="T31" fmla="*/ 1 h 58"/>
                <a:gd name="T32" fmla="*/ 0 w 55"/>
                <a:gd name="T33" fmla="*/ 1 h 58"/>
                <a:gd name="T34" fmla="*/ 0 w 55"/>
                <a:gd name="T35" fmla="*/ 1 h 58"/>
                <a:gd name="T36" fmla="*/ 0 w 55"/>
                <a:gd name="T37" fmla="*/ 1 h 58"/>
                <a:gd name="T38" fmla="*/ 0 w 55"/>
                <a:gd name="T39" fmla="*/ 0 h 58"/>
                <a:gd name="T40" fmla="*/ 0 w 55"/>
                <a:gd name="T41" fmla="*/ 1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58"/>
                <a:gd name="T65" fmla="*/ 55 w 55"/>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58">
                  <a:moveTo>
                    <a:pt x="0" y="4"/>
                  </a:moveTo>
                  <a:lnTo>
                    <a:pt x="0" y="3"/>
                  </a:lnTo>
                  <a:lnTo>
                    <a:pt x="4" y="12"/>
                  </a:lnTo>
                  <a:lnTo>
                    <a:pt x="10" y="18"/>
                  </a:lnTo>
                  <a:lnTo>
                    <a:pt x="16" y="25"/>
                  </a:lnTo>
                  <a:lnTo>
                    <a:pt x="22" y="31"/>
                  </a:lnTo>
                  <a:lnTo>
                    <a:pt x="28" y="38"/>
                  </a:lnTo>
                  <a:lnTo>
                    <a:pt x="34" y="45"/>
                  </a:lnTo>
                  <a:lnTo>
                    <a:pt x="40" y="52"/>
                  </a:lnTo>
                  <a:lnTo>
                    <a:pt x="46" y="58"/>
                  </a:lnTo>
                  <a:lnTo>
                    <a:pt x="55" y="54"/>
                  </a:lnTo>
                  <a:lnTo>
                    <a:pt x="49" y="47"/>
                  </a:lnTo>
                  <a:lnTo>
                    <a:pt x="43" y="41"/>
                  </a:lnTo>
                  <a:lnTo>
                    <a:pt x="37" y="33"/>
                  </a:lnTo>
                  <a:lnTo>
                    <a:pt x="31" y="27"/>
                  </a:lnTo>
                  <a:lnTo>
                    <a:pt x="25" y="20"/>
                  </a:lnTo>
                  <a:lnTo>
                    <a:pt x="19" y="14"/>
                  </a:lnTo>
                  <a:lnTo>
                    <a:pt x="16" y="8"/>
                  </a:lnTo>
                  <a:lnTo>
                    <a:pt x="12" y="1"/>
                  </a:lnTo>
                  <a:lnTo>
                    <a:pt x="12"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5" name="Freeform 1978"/>
            <p:cNvSpPr>
              <a:spLocks/>
            </p:cNvSpPr>
            <p:nvPr/>
          </p:nvSpPr>
          <p:spPr bwMode="auto">
            <a:xfrm>
              <a:off x="591" y="2352"/>
              <a:ext cx="33" cy="81"/>
            </a:xfrm>
            <a:custGeom>
              <a:avLst/>
              <a:gdLst>
                <a:gd name="T0" fmla="*/ 0 w 99"/>
                <a:gd name="T1" fmla="*/ 1 h 161"/>
                <a:gd name="T2" fmla="*/ 0 w 99"/>
                <a:gd name="T3" fmla="*/ 1 h 161"/>
                <a:gd name="T4" fmla="*/ 0 w 99"/>
                <a:gd name="T5" fmla="*/ 1 h 161"/>
                <a:gd name="T6" fmla="*/ 0 w 99"/>
                <a:gd name="T7" fmla="*/ 1 h 161"/>
                <a:gd name="T8" fmla="*/ 0 w 99"/>
                <a:gd name="T9" fmla="*/ 1 h 161"/>
                <a:gd name="T10" fmla="*/ 0 w 99"/>
                <a:gd name="T11" fmla="*/ 1 h 161"/>
                <a:gd name="T12" fmla="*/ 0 w 99"/>
                <a:gd name="T13" fmla="*/ 1 h 161"/>
                <a:gd name="T14" fmla="*/ 0 w 99"/>
                <a:gd name="T15" fmla="*/ 1 h 161"/>
                <a:gd name="T16" fmla="*/ 0 w 99"/>
                <a:gd name="T17" fmla="*/ 1 h 161"/>
                <a:gd name="T18" fmla="*/ 0 w 99"/>
                <a:gd name="T19" fmla="*/ 1 h 161"/>
                <a:gd name="T20" fmla="*/ 0 w 99"/>
                <a:gd name="T21" fmla="*/ 1 h 161"/>
                <a:gd name="T22" fmla="*/ 0 w 99"/>
                <a:gd name="T23" fmla="*/ 1 h 161"/>
                <a:gd name="T24" fmla="*/ 0 w 99"/>
                <a:gd name="T25" fmla="*/ 1 h 161"/>
                <a:gd name="T26" fmla="*/ 0 w 99"/>
                <a:gd name="T27" fmla="*/ 1 h 161"/>
                <a:gd name="T28" fmla="*/ 0 w 99"/>
                <a:gd name="T29" fmla="*/ 1 h 161"/>
                <a:gd name="T30" fmla="*/ 0 w 99"/>
                <a:gd name="T31" fmla="*/ 1 h 161"/>
                <a:gd name="T32" fmla="*/ 0 w 99"/>
                <a:gd name="T33" fmla="*/ 1 h 161"/>
                <a:gd name="T34" fmla="*/ 0 w 99"/>
                <a:gd name="T35" fmla="*/ 1 h 161"/>
                <a:gd name="T36" fmla="*/ 0 w 99"/>
                <a:gd name="T37" fmla="*/ 1 h 161"/>
                <a:gd name="T38" fmla="*/ 0 w 99"/>
                <a:gd name="T39" fmla="*/ 1 h 161"/>
                <a:gd name="T40" fmla="*/ 0 w 99"/>
                <a:gd name="T41" fmla="*/ 1 h 161"/>
                <a:gd name="T42" fmla="*/ 0 w 99"/>
                <a:gd name="T43" fmla="*/ 0 h 161"/>
                <a:gd name="T44" fmla="*/ 0 w 99"/>
                <a:gd name="T45" fmla="*/ 1 h 161"/>
                <a:gd name="T46" fmla="*/ 0 w 99"/>
                <a:gd name="T47" fmla="*/ 1 h 1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161"/>
                <a:gd name="T74" fmla="*/ 99 w 99"/>
                <a:gd name="T75" fmla="*/ 161 h 1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161">
                  <a:moveTo>
                    <a:pt x="10" y="11"/>
                  </a:moveTo>
                  <a:lnTo>
                    <a:pt x="0" y="11"/>
                  </a:lnTo>
                  <a:lnTo>
                    <a:pt x="15" y="34"/>
                  </a:lnTo>
                  <a:lnTo>
                    <a:pt x="28" y="53"/>
                  </a:lnTo>
                  <a:lnTo>
                    <a:pt x="39" y="71"/>
                  </a:lnTo>
                  <a:lnTo>
                    <a:pt x="48" y="88"/>
                  </a:lnTo>
                  <a:lnTo>
                    <a:pt x="57" y="105"/>
                  </a:lnTo>
                  <a:lnTo>
                    <a:pt x="66" y="122"/>
                  </a:lnTo>
                  <a:lnTo>
                    <a:pt x="76" y="141"/>
                  </a:lnTo>
                  <a:lnTo>
                    <a:pt x="87" y="161"/>
                  </a:lnTo>
                  <a:lnTo>
                    <a:pt x="99" y="157"/>
                  </a:lnTo>
                  <a:lnTo>
                    <a:pt x="88" y="139"/>
                  </a:lnTo>
                  <a:lnTo>
                    <a:pt x="78" y="120"/>
                  </a:lnTo>
                  <a:lnTo>
                    <a:pt x="69" y="103"/>
                  </a:lnTo>
                  <a:lnTo>
                    <a:pt x="60" y="86"/>
                  </a:lnTo>
                  <a:lnTo>
                    <a:pt x="51" y="68"/>
                  </a:lnTo>
                  <a:lnTo>
                    <a:pt x="40" y="49"/>
                  </a:lnTo>
                  <a:lnTo>
                    <a:pt x="27" y="29"/>
                  </a:lnTo>
                  <a:lnTo>
                    <a:pt x="12" y="7"/>
                  </a:lnTo>
                  <a:lnTo>
                    <a:pt x="1" y="7"/>
                  </a:lnTo>
                  <a:lnTo>
                    <a:pt x="12" y="7"/>
                  </a:lnTo>
                  <a:lnTo>
                    <a:pt x="6" y="0"/>
                  </a:lnTo>
                  <a:lnTo>
                    <a:pt x="1" y="7"/>
                  </a:lnTo>
                  <a:lnTo>
                    <a:pt x="1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6" name="Freeform 1979"/>
            <p:cNvSpPr>
              <a:spLocks/>
            </p:cNvSpPr>
            <p:nvPr/>
          </p:nvSpPr>
          <p:spPr bwMode="auto">
            <a:xfrm>
              <a:off x="580" y="2354"/>
              <a:ext cx="15" cy="7"/>
            </a:xfrm>
            <a:custGeom>
              <a:avLst/>
              <a:gdLst>
                <a:gd name="T0" fmla="*/ 0 w 43"/>
                <a:gd name="T1" fmla="*/ 1 h 14"/>
                <a:gd name="T2" fmla="*/ 0 w 43"/>
                <a:gd name="T3" fmla="*/ 1 h 14"/>
                <a:gd name="T4" fmla="*/ 0 w 43"/>
                <a:gd name="T5" fmla="*/ 1 h 14"/>
                <a:gd name="T6" fmla="*/ 0 w 43"/>
                <a:gd name="T7" fmla="*/ 1 h 14"/>
                <a:gd name="T8" fmla="*/ 0 w 43"/>
                <a:gd name="T9" fmla="*/ 1 h 14"/>
                <a:gd name="T10" fmla="*/ 0 w 43"/>
                <a:gd name="T11" fmla="*/ 1 h 14"/>
                <a:gd name="T12" fmla="*/ 0 w 43"/>
                <a:gd name="T13" fmla="*/ 1 h 14"/>
                <a:gd name="T14" fmla="*/ 0 w 43"/>
                <a:gd name="T15" fmla="*/ 1 h 14"/>
                <a:gd name="T16" fmla="*/ 0 w 43"/>
                <a:gd name="T17" fmla="*/ 1 h 14"/>
                <a:gd name="T18" fmla="*/ 0 w 43"/>
                <a:gd name="T19" fmla="*/ 1 h 14"/>
                <a:gd name="T20" fmla="*/ 0 w 43"/>
                <a:gd name="T21" fmla="*/ 0 h 14"/>
                <a:gd name="T22" fmla="*/ 0 w 43"/>
                <a:gd name="T23" fmla="*/ 0 h 14"/>
                <a:gd name="T24" fmla="*/ 0 w 43"/>
                <a:gd name="T25" fmla="*/ 1 h 14"/>
                <a:gd name="T26" fmla="*/ 0 w 43"/>
                <a:gd name="T27" fmla="*/ 1 h 14"/>
                <a:gd name="T28" fmla="*/ 0 w 43"/>
                <a:gd name="T29" fmla="*/ 1 h 14"/>
                <a:gd name="T30" fmla="*/ 0 w 43"/>
                <a:gd name="T31" fmla="*/ 1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14"/>
                <a:gd name="T50" fmla="*/ 43 w 43"/>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14">
                  <a:moveTo>
                    <a:pt x="0" y="8"/>
                  </a:moveTo>
                  <a:lnTo>
                    <a:pt x="2" y="8"/>
                  </a:lnTo>
                  <a:lnTo>
                    <a:pt x="12" y="12"/>
                  </a:lnTo>
                  <a:lnTo>
                    <a:pt x="23" y="14"/>
                  </a:lnTo>
                  <a:lnTo>
                    <a:pt x="34" y="14"/>
                  </a:lnTo>
                  <a:lnTo>
                    <a:pt x="43" y="6"/>
                  </a:lnTo>
                  <a:lnTo>
                    <a:pt x="34" y="2"/>
                  </a:lnTo>
                  <a:lnTo>
                    <a:pt x="28" y="5"/>
                  </a:lnTo>
                  <a:lnTo>
                    <a:pt x="26" y="5"/>
                  </a:lnTo>
                  <a:lnTo>
                    <a:pt x="15" y="3"/>
                  </a:lnTo>
                  <a:lnTo>
                    <a:pt x="5" y="0"/>
                  </a:lnTo>
                  <a:lnTo>
                    <a:pt x="6" y="0"/>
                  </a:lnTo>
                  <a:lnTo>
                    <a:pt x="0" y="8"/>
                  </a:lnTo>
                  <a:lnTo>
                    <a:pt x="2" y="8"/>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7" name="Freeform 1980"/>
            <p:cNvSpPr>
              <a:spLocks/>
            </p:cNvSpPr>
            <p:nvPr/>
          </p:nvSpPr>
          <p:spPr bwMode="auto">
            <a:xfrm>
              <a:off x="525" y="2326"/>
              <a:ext cx="57" cy="33"/>
            </a:xfrm>
            <a:custGeom>
              <a:avLst/>
              <a:gdLst>
                <a:gd name="T0" fmla="*/ 0 w 173"/>
                <a:gd name="T1" fmla="*/ 0 h 65"/>
                <a:gd name="T2" fmla="*/ 0 w 173"/>
                <a:gd name="T3" fmla="*/ 1 h 65"/>
                <a:gd name="T4" fmla="*/ 0 w 173"/>
                <a:gd name="T5" fmla="*/ 1 h 65"/>
                <a:gd name="T6" fmla="*/ 0 w 173"/>
                <a:gd name="T7" fmla="*/ 1 h 65"/>
                <a:gd name="T8" fmla="*/ 0 w 173"/>
                <a:gd name="T9" fmla="*/ 1 h 65"/>
                <a:gd name="T10" fmla="*/ 0 w 173"/>
                <a:gd name="T11" fmla="*/ 1 h 65"/>
                <a:gd name="T12" fmla="*/ 0 w 173"/>
                <a:gd name="T13" fmla="*/ 1 h 65"/>
                <a:gd name="T14" fmla="*/ 0 w 173"/>
                <a:gd name="T15" fmla="*/ 1 h 65"/>
                <a:gd name="T16" fmla="*/ 0 w 173"/>
                <a:gd name="T17" fmla="*/ 1 h 65"/>
                <a:gd name="T18" fmla="*/ 0 w 173"/>
                <a:gd name="T19" fmla="*/ 1 h 65"/>
                <a:gd name="T20" fmla="*/ 0 w 173"/>
                <a:gd name="T21" fmla="*/ 1 h 65"/>
                <a:gd name="T22" fmla="*/ 0 w 173"/>
                <a:gd name="T23" fmla="*/ 1 h 65"/>
                <a:gd name="T24" fmla="*/ 0 w 173"/>
                <a:gd name="T25" fmla="*/ 1 h 65"/>
                <a:gd name="T26" fmla="*/ 0 w 173"/>
                <a:gd name="T27" fmla="*/ 1 h 65"/>
                <a:gd name="T28" fmla="*/ 0 w 173"/>
                <a:gd name="T29" fmla="*/ 1 h 65"/>
                <a:gd name="T30" fmla="*/ 0 w 173"/>
                <a:gd name="T31" fmla="*/ 1 h 65"/>
                <a:gd name="T32" fmla="*/ 0 w 173"/>
                <a:gd name="T33" fmla="*/ 1 h 65"/>
                <a:gd name="T34" fmla="*/ 0 w 173"/>
                <a:gd name="T35" fmla="*/ 1 h 65"/>
                <a:gd name="T36" fmla="*/ 0 w 173"/>
                <a:gd name="T37" fmla="*/ 0 h 65"/>
                <a:gd name="T38" fmla="*/ 0 w 173"/>
                <a:gd name="T39" fmla="*/ 1 h 65"/>
                <a:gd name="T40" fmla="*/ 0 w 173"/>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3"/>
                <a:gd name="T64" fmla="*/ 0 h 65"/>
                <a:gd name="T65" fmla="*/ 173 w 173"/>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3" h="65">
                  <a:moveTo>
                    <a:pt x="3" y="0"/>
                  </a:moveTo>
                  <a:lnTo>
                    <a:pt x="1" y="9"/>
                  </a:lnTo>
                  <a:lnTo>
                    <a:pt x="33" y="13"/>
                  </a:lnTo>
                  <a:lnTo>
                    <a:pt x="64" y="21"/>
                  </a:lnTo>
                  <a:lnTo>
                    <a:pt x="91" y="30"/>
                  </a:lnTo>
                  <a:lnTo>
                    <a:pt x="116" y="38"/>
                  </a:lnTo>
                  <a:lnTo>
                    <a:pt x="136" y="48"/>
                  </a:lnTo>
                  <a:lnTo>
                    <a:pt x="152" y="56"/>
                  </a:lnTo>
                  <a:lnTo>
                    <a:pt x="163" y="62"/>
                  </a:lnTo>
                  <a:lnTo>
                    <a:pt x="167" y="65"/>
                  </a:lnTo>
                  <a:lnTo>
                    <a:pt x="173" y="57"/>
                  </a:lnTo>
                  <a:lnTo>
                    <a:pt x="169" y="56"/>
                  </a:lnTo>
                  <a:lnTo>
                    <a:pt x="158" y="49"/>
                  </a:lnTo>
                  <a:lnTo>
                    <a:pt x="142" y="42"/>
                  </a:lnTo>
                  <a:lnTo>
                    <a:pt x="122" y="32"/>
                  </a:lnTo>
                  <a:lnTo>
                    <a:pt x="97" y="21"/>
                  </a:lnTo>
                  <a:lnTo>
                    <a:pt x="67" y="12"/>
                  </a:lnTo>
                  <a:lnTo>
                    <a:pt x="36" y="5"/>
                  </a:lnTo>
                  <a:lnTo>
                    <a:pt x="1" y="0"/>
                  </a:lnTo>
                  <a:lnTo>
                    <a:pt x="0" y="9"/>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8" name="Freeform 1981"/>
            <p:cNvSpPr>
              <a:spLocks/>
            </p:cNvSpPr>
            <p:nvPr/>
          </p:nvSpPr>
          <p:spPr bwMode="auto">
            <a:xfrm>
              <a:off x="509" y="2326"/>
              <a:ext cx="17" cy="8"/>
            </a:xfrm>
            <a:custGeom>
              <a:avLst/>
              <a:gdLst>
                <a:gd name="T0" fmla="*/ 0 w 51"/>
                <a:gd name="T1" fmla="*/ 0 h 17"/>
                <a:gd name="T2" fmla="*/ 0 w 51"/>
                <a:gd name="T3" fmla="*/ 0 h 17"/>
                <a:gd name="T4" fmla="*/ 0 w 51"/>
                <a:gd name="T5" fmla="*/ 0 h 17"/>
                <a:gd name="T6" fmla="*/ 0 w 51"/>
                <a:gd name="T7" fmla="*/ 0 h 17"/>
                <a:gd name="T8" fmla="*/ 0 w 51"/>
                <a:gd name="T9" fmla="*/ 0 h 17"/>
                <a:gd name="T10" fmla="*/ 0 w 51"/>
                <a:gd name="T11" fmla="*/ 0 h 17"/>
                <a:gd name="T12" fmla="*/ 0 w 51"/>
                <a:gd name="T13" fmla="*/ 0 h 17"/>
                <a:gd name="T14" fmla="*/ 0 w 51"/>
                <a:gd name="T15" fmla="*/ 0 h 17"/>
                <a:gd name="T16" fmla="*/ 0 w 51"/>
                <a:gd name="T17" fmla="*/ 0 h 17"/>
                <a:gd name="T18" fmla="*/ 0 w 51"/>
                <a:gd name="T19" fmla="*/ 0 h 17"/>
                <a:gd name="T20" fmla="*/ 0 w 51"/>
                <a:gd name="T21" fmla="*/ 0 h 17"/>
                <a:gd name="T22" fmla="*/ 0 w 51"/>
                <a:gd name="T23" fmla="*/ 0 h 17"/>
                <a:gd name="T24" fmla="*/ 0 w 51"/>
                <a:gd name="T25" fmla="*/ 0 h 17"/>
                <a:gd name="T26" fmla="*/ 0 w 51"/>
                <a:gd name="T27" fmla="*/ 0 h 17"/>
                <a:gd name="T28" fmla="*/ 0 w 51"/>
                <a:gd name="T29" fmla="*/ 0 h 17"/>
                <a:gd name="T30" fmla="*/ 0 w 51"/>
                <a:gd name="T31" fmla="*/ 0 h 17"/>
                <a:gd name="T32" fmla="*/ 0 w 51"/>
                <a:gd name="T33" fmla="*/ 0 h 17"/>
                <a:gd name="T34" fmla="*/ 0 w 51"/>
                <a:gd name="T35" fmla="*/ 0 h 17"/>
                <a:gd name="T36" fmla="*/ 0 w 51"/>
                <a:gd name="T37" fmla="*/ 0 h 17"/>
                <a:gd name="T38" fmla="*/ 0 w 51"/>
                <a:gd name="T39" fmla="*/ 0 h 17"/>
                <a:gd name="T40" fmla="*/ 0 w 51"/>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17"/>
                <a:gd name="T65" fmla="*/ 51 w 51"/>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17">
                  <a:moveTo>
                    <a:pt x="12" y="17"/>
                  </a:moveTo>
                  <a:lnTo>
                    <a:pt x="12" y="17"/>
                  </a:lnTo>
                  <a:lnTo>
                    <a:pt x="12" y="13"/>
                  </a:lnTo>
                  <a:lnTo>
                    <a:pt x="16" y="10"/>
                  </a:lnTo>
                  <a:lnTo>
                    <a:pt x="22" y="10"/>
                  </a:lnTo>
                  <a:lnTo>
                    <a:pt x="30" y="9"/>
                  </a:lnTo>
                  <a:lnTo>
                    <a:pt x="39" y="9"/>
                  </a:lnTo>
                  <a:lnTo>
                    <a:pt x="45" y="10"/>
                  </a:lnTo>
                  <a:lnTo>
                    <a:pt x="49" y="10"/>
                  </a:lnTo>
                  <a:lnTo>
                    <a:pt x="51" y="1"/>
                  </a:lnTo>
                  <a:lnTo>
                    <a:pt x="48" y="10"/>
                  </a:lnTo>
                  <a:lnTo>
                    <a:pt x="49" y="1"/>
                  </a:lnTo>
                  <a:lnTo>
                    <a:pt x="48" y="1"/>
                  </a:lnTo>
                  <a:lnTo>
                    <a:pt x="39" y="0"/>
                  </a:lnTo>
                  <a:lnTo>
                    <a:pt x="30" y="0"/>
                  </a:lnTo>
                  <a:lnTo>
                    <a:pt x="19" y="1"/>
                  </a:lnTo>
                  <a:lnTo>
                    <a:pt x="10" y="4"/>
                  </a:lnTo>
                  <a:lnTo>
                    <a:pt x="3" y="9"/>
                  </a:lnTo>
                  <a:lnTo>
                    <a:pt x="0" y="17"/>
                  </a:lnTo>
                  <a:lnTo>
                    <a:pt x="1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9" name="Freeform 1982"/>
            <p:cNvSpPr>
              <a:spLocks/>
            </p:cNvSpPr>
            <p:nvPr/>
          </p:nvSpPr>
          <p:spPr bwMode="auto">
            <a:xfrm>
              <a:off x="499" y="2334"/>
              <a:ext cx="14" cy="22"/>
            </a:xfrm>
            <a:custGeom>
              <a:avLst/>
              <a:gdLst>
                <a:gd name="T0" fmla="*/ 0 w 41"/>
                <a:gd name="T1" fmla="*/ 1 h 44"/>
                <a:gd name="T2" fmla="*/ 0 w 41"/>
                <a:gd name="T3" fmla="*/ 1 h 44"/>
                <a:gd name="T4" fmla="*/ 0 w 41"/>
                <a:gd name="T5" fmla="*/ 1 h 44"/>
                <a:gd name="T6" fmla="*/ 0 w 41"/>
                <a:gd name="T7" fmla="*/ 1 h 44"/>
                <a:gd name="T8" fmla="*/ 0 w 41"/>
                <a:gd name="T9" fmla="*/ 1 h 44"/>
                <a:gd name="T10" fmla="*/ 0 w 41"/>
                <a:gd name="T11" fmla="*/ 1 h 44"/>
                <a:gd name="T12" fmla="*/ 0 w 41"/>
                <a:gd name="T13" fmla="*/ 1 h 44"/>
                <a:gd name="T14" fmla="*/ 0 w 41"/>
                <a:gd name="T15" fmla="*/ 1 h 44"/>
                <a:gd name="T16" fmla="*/ 0 w 41"/>
                <a:gd name="T17" fmla="*/ 1 h 44"/>
                <a:gd name="T18" fmla="*/ 0 w 41"/>
                <a:gd name="T19" fmla="*/ 0 h 44"/>
                <a:gd name="T20" fmla="*/ 0 w 41"/>
                <a:gd name="T21" fmla="*/ 0 h 44"/>
                <a:gd name="T22" fmla="*/ 0 w 41"/>
                <a:gd name="T23" fmla="*/ 1 h 44"/>
                <a:gd name="T24" fmla="*/ 0 w 41"/>
                <a:gd name="T25" fmla="*/ 1 h 44"/>
                <a:gd name="T26" fmla="*/ 0 w 41"/>
                <a:gd name="T27" fmla="*/ 1 h 44"/>
                <a:gd name="T28" fmla="*/ 0 w 41"/>
                <a:gd name="T29" fmla="*/ 1 h 44"/>
                <a:gd name="T30" fmla="*/ 0 w 41"/>
                <a:gd name="T31" fmla="*/ 1 h 44"/>
                <a:gd name="T32" fmla="*/ 0 w 41"/>
                <a:gd name="T33" fmla="*/ 1 h 44"/>
                <a:gd name="T34" fmla="*/ 0 w 41"/>
                <a:gd name="T35" fmla="*/ 1 h 44"/>
                <a:gd name="T36" fmla="*/ 0 w 41"/>
                <a:gd name="T37" fmla="*/ 1 h 44"/>
                <a:gd name="T38" fmla="*/ 0 w 41"/>
                <a:gd name="T39" fmla="*/ 1 h 44"/>
                <a:gd name="T40" fmla="*/ 0 w 41"/>
                <a:gd name="T41" fmla="*/ 1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44"/>
                <a:gd name="T65" fmla="*/ 41 w 41"/>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44">
                  <a:moveTo>
                    <a:pt x="9" y="44"/>
                  </a:moveTo>
                  <a:lnTo>
                    <a:pt x="9" y="44"/>
                  </a:lnTo>
                  <a:lnTo>
                    <a:pt x="14" y="38"/>
                  </a:lnTo>
                  <a:lnTo>
                    <a:pt x="20" y="34"/>
                  </a:lnTo>
                  <a:lnTo>
                    <a:pt x="24" y="29"/>
                  </a:lnTo>
                  <a:lnTo>
                    <a:pt x="29" y="24"/>
                  </a:lnTo>
                  <a:lnTo>
                    <a:pt x="35" y="19"/>
                  </a:lnTo>
                  <a:lnTo>
                    <a:pt x="38" y="13"/>
                  </a:lnTo>
                  <a:lnTo>
                    <a:pt x="39" y="6"/>
                  </a:lnTo>
                  <a:lnTo>
                    <a:pt x="41" y="0"/>
                  </a:lnTo>
                  <a:lnTo>
                    <a:pt x="29" y="0"/>
                  </a:lnTo>
                  <a:lnTo>
                    <a:pt x="27" y="4"/>
                  </a:lnTo>
                  <a:lnTo>
                    <a:pt x="26" y="10"/>
                  </a:lnTo>
                  <a:lnTo>
                    <a:pt x="23" y="15"/>
                  </a:lnTo>
                  <a:lnTo>
                    <a:pt x="20" y="20"/>
                  </a:lnTo>
                  <a:lnTo>
                    <a:pt x="15" y="24"/>
                  </a:lnTo>
                  <a:lnTo>
                    <a:pt x="11" y="30"/>
                  </a:lnTo>
                  <a:lnTo>
                    <a:pt x="5" y="34"/>
                  </a:lnTo>
                  <a:lnTo>
                    <a:pt x="0" y="40"/>
                  </a:lnTo>
                  <a:lnTo>
                    <a:pt x="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0" name="Freeform 1983"/>
            <p:cNvSpPr>
              <a:spLocks/>
            </p:cNvSpPr>
            <p:nvPr/>
          </p:nvSpPr>
          <p:spPr bwMode="auto">
            <a:xfrm>
              <a:off x="470" y="2354"/>
              <a:ext cx="32" cy="68"/>
            </a:xfrm>
            <a:custGeom>
              <a:avLst/>
              <a:gdLst>
                <a:gd name="T0" fmla="*/ 0 w 97"/>
                <a:gd name="T1" fmla="*/ 1 h 136"/>
                <a:gd name="T2" fmla="*/ 0 w 97"/>
                <a:gd name="T3" fmla="*/ 1 h 136"/>
                <a:gd name="T4" fmla="*/ 0 w 97"/>
                <a:gd name="T5" fmla="*/ 1 h 136"/>
                <a:gd name="T6" fmla="*/ 0 w 97"/>
                <a:gd name="T7" fmla="*/ 1 h 136"/>
                <a:gd name="T8" fmla="*/ 0 w 97"/>
                <a:gd name="T9" fmla="*/ 1 h 136"/>
                <a:gd name="T10" fmla="*/ 0 w 97"/>
                <a:gd name="T11" fmla="*/ 1 h 136"/>
                <a:gd name="T12" fmla="*/ 0 w 97"/>
                <a:gd name="T13" fmla="*/ 1 h 136"/>
                <a:gd name="T14" fmla="*/ 0 w 97"/>
                <a:gd name="T15" fmla="*/ 1 h 136"/>
                <a:gd name="T16" fmla="*/ 0 w 97"/>
                <a:gd name="T17" fmla="*/ 1 h 136"/>
                <a:gd name="T18" fmla="*/ 0 w 97"/>
                <a:gd name="T19" fmla="*/ 1 h 136"/>
                <a:gd name="T20" fmla="*/ 0 w 97"/>
                <a:gd name="T21" fmla="*/ 0 h 136"/>
                <a:gd name="T22" fmla="*/ 0 w 97"/>
                <a:gd name="T23" fmla="*/ 1 h 136"/>
                <a:gd name="T24" fmla="*/ 0 w 97"/>
                <a:gd name="T25" fmla="*/ 1 h 136"/>
                <a:gd name="T26" fmla="*/ 0 w 97"/>
                <a:gd name="T27" fmla="*/ 1 h 136"/>
                <a:gd name="T28" fmla="*/ 0 w 97"/>
                <a:gd name="T29" fmla="*/ 1 h 136"/>
                <a:gd name="T30" fmla="*/ 0 w 97"/>
                <a:gd name="T31" fmla="*/ 1 h 136"/>
                <a:gd name="T32" fmla="*/ 0 w 97"/>
                <a:gd name="T33" fmla="*/ 1 h 136"/>
                <a:gd name="T34" fmla="*/ 0 w 97"/>
                <a:gd name="T35" fmla="*/ 1 h 136"/>
                <a:gd name="T36" fmla="*/ 0 w 97"/>
                <a:gd name="T37" fmla="*/ 1 h 136"/>
                <a:gd name="T38" fmla="*/ 0 w 97"/>
                <a:gd name="T39" fmla="*/ 1 h 136"/>
                <a:gd name="T40" fmla="*/ 0 w 97"/>
                <a:gd name="T41" fmla="*/ 1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136"/>
                <a:gd name="T65" fmla="*/ 97 w 97"/>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136">
                  <a:moveTo>
                    <a:pt x="9" y="136"/>
                  </a:moveTo>
                  <a:lnTo>
                    <a:pt x="9" y="136"/>
                  </a:lnTo>
                  <a:lnTo>
                    <a:pt x="23" y="119"/>
                  </a:lnTo>
                  <a:lnTo>
                    <a:pt x="35" y="102"/>
                  </a:lnTo>
                  <a:lnTo>
                    <a:pt x="44" y="86"/>
                  </a:lnTo>
                  <a:lnTo>
                    <a:pt x="54" y="70"/>
                  </a:lnTo>
                  <a:lnTo>
                    <a:pt x="63" y="52"/>
                  </a:lnTo>
                  <a:lnTo>
                    <a:pt x="73" y="36"/>
                  </a:lnTo>
                  <a:lnTo>
                    <a:pt x="84" y="20"/>
                  </a:lnTo>
                  <a:lnTo>
                    <a:pt x="97" y="4"/>
                  </a:lnTo>
                  <a:lnTo>
                    <a:pt x="88" y="0"/>
                  </a:lnTo>
                  <a:lnTo>
                    <a:pt x="75" y="16"/>
                  </a:lnTo>
                  <a:lnTo>
                    <a:pt x="61" y="32"/>
                  </a:lnTo>
                  <a:lnTo>
                    <a:pt x="51" y="48"/>
                  </a:lnTo>
                  <a:lnTo>
                    <a:pt x="42" y="65"/>
                  </a:lnTo>
                  <a:lnTo>
                    <a:pt x="32" y="82"/>
                  </a:lnTo>
                  <a:lnTo>
                    <a:pt x="23" y="98"/>
                  </a:lnTo>
                  <a:lnTo>
                    <a:pt x="11" y="115"/>
                  </a:lnTo>
                  <a:lnTo>
                    <a:pt x="0" y="131"/>
                  </a:lnTo>
                  <a:lnTo>
                    <a:pt x="9"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1" name="Freeform 1984"/>
            <p:cNvSpPr>
              <a:spLocks/>
            </p:cNvSpPr>
            <p:nvPr/>
          </p:nvSpPr>
          <p:spPr bwMode="auto">
            <a:xfrm>
              <a:off x="463" y="2420"/>
              <a:ext cx="10" cy="66"/>
            </a:xfrm>
            <a:custGeom>
              <a:avLst/>
              <a:gdLst>
                <a:gd name="T0" fmla="*/ 0 w 28"/>
                <a:gd name="T1" fmla="*/ 0 h 133"/>
                <a:gd name="T2" fmla="*/ 0 w 28"/>
                <a:gd name="T3" fmla="*/ 0 h 133"/>
                <a:gd name="T4" fmla="*/ 0 w 28"/>
                <a:gd name="T5" fmla="*/ 0 h 133"/>
                <a:gd name="T6" fmla="*/ 0 w 28"/>
                <a:gd name="T7" fmla="*/ 0 h 133"/>
                <a:gd name="T8" fmla="*/ 0 w 28"/>
                <a:gd name="T9" fmla="*/ 0 h 133"/>
                <a:gd name="T10" fmla="*/ 0 w 28"/>
                <a:gd name="T11" fmla="*/ 0 h 133"/>
                <a:gd name="T12" fmla="*/ 0 w 28"/>
                <a:gd name="T13" fmla="*/ 0 h 133"/>
                <a:gd name="T14" fmla="*/ 0 w 28"/>
                <a:gd name="T15" fmla="*/ 0 h 133"/>
                <a:gd name="T16" fmla="*/ 0 w 28"/>
                <a:gd name="T17" fmla="*/ 0 h 133"/>
                <a:gd name="T18" fmla="*/ 0 w 28"/>
                <a:gd name="T19" fmla="*/ 0 h 133"/>
                <a:gd name="T20" fmla="*/ 0 w 28"/>
                <a:gd name="T21" fmla="*/ 0 h 133"/>
                <a:gd name="T22" fmla="*/ 0 w 28"/>
                <a:gd name="T23" fmla="*/ 0 h 133"/>
                <a:gd name="T24" fmla="*/ 0 w 28"/>
                <a:gd name="T25" fmla="*/ 0 h 133"/>
                <a:gd name="T26" fmla="*/ 0 w 28"/>
                <a:gd name="T27" fmla="*/ 0 h 133"/>
                <a:gd name="T28" fmla="*/ 0 w 28"/>
                <a:gd name="T29" fmla="*/ 0 h 133"/>
                <a:gd name="T30" fmla="*/ 0 w 28"/>
                <a:gd name="T31" fmla="*/ 0 h 133"/>
                <a:gd name="T32" fmla="*/ 0 w 28"/>
                <a:gd name="T33" fmla="*/ 0 h 133"/>
                <a:gd name="T34" fmla="*/ 0 w 28"/>
                <a:gd name="T35" fmla="*/ 0 h 133"/>
                <a:gd name="T36" fmla="*/ 0 w 28"/>
                <a:gd name="T37" fmla="*/ 0 h 133"/>
                <a:gd name="T38" fmla="*/ 0 w 28"/>
                <a:gd name="T39" fmla="*/ 0 h 133"/>
                <a:gd name="T40" fmla="*/ 0 w 28"/>
                <a:gd name="T41" fmla="*/ 0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33"/>
                <a:gd name="T65" fmla="*/ 28 w 28"/>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33">
                  <a:moveTo>
                    <a:pt x="24" y="132"/>
                  </a:moveTo>
                  <a:lnTo>
                    <a:pt x="24" y="131"/>
                  </a:lnTo>
                  <a:lnTo>
                    <a:pt x="21" y="115"/>
                  </a:lnTo>
                  <a:lnTo>
                    <a:pt x="16" y="98"/>
                  </a:lnTo>
                  <a:lnTo>
                    <a:pt x="13" y="82"/>
                  </a:lnTo>
                  <a:lnTo>
                    <a:pt x="12" y="65"/>
                  </a:lnTo>
                  <a:lnTo>
                    <a:pt x="12" y="49"/>
                  </a:lnTo>
                  <a:lnTo>
                    <a:pt x="15" y="34"/>
                  </a:lnTo>
                  <a:lnTo>
                    <a:pt x="21" y="19"/>
                  </a:lnTo>
                  <a:lnTo>
                    <a:pt x="28" y="5"/>
                  </a:lnTo>
                  <a:lnTo>
                    <a:pt x="19" y="0"/>
                  </a:lnTo>
                  <a:lnTo>
                    <a:pt x="9" y="17"/>
                  </a:lnTo>
                  <a:lnTo>
                    <a:pt x="3" y="32"/>
                  </a:lnTo>
                  <a:lnTo>
                    <a:pt x="0" y="49"/>
                  </a:lnTo>
                  <a:lnTo>
                    <a:pt x="0" y="65"/>
                  </a:lnTo>
                  <a:lnTo>
                    <a:pt x="1" y="82"/>
                  </a:lnTo>
                  <a:lnTo>
                    <a:pt x="4" y="100"/>
                  </a:lnTo>
                  <a:lnTo>
                    <a:pt x="9" y="117"/>
                  </a:lnTo>
                  <a:lnTo>
                    <a:pt x="12" y="133"/>
                  </a:lnTo>
                  <a:lnTo>
                    <a:pt x="12" y="132"/>
                  </a:lnTo>
                  <a:lnTo>
                    <a:pt x="24"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2" name="Freeform 1985"/>
            <p:cNvSpPr>
              <a:spLocks/>
            </p:cNvSpPr>
            <p:nvPr/>
          </p:nvSpPr>
          <p:spPr bwMode="auto">
            <a:xfrm>
              <a:off x="467" y="2486"/>
              <a:ext cx="22" cy="131"/>
            </a:xfrm>
            <a:custGeom>
              <a:avLst/>
              <a:gdLst>
                <a:gd name="T0" fmla="*/ 0 w 64"/>
                <a:gd name="T1" fmla="*/ 0 h 263"/>
                <a:gd name="T2" fmla="*/ 0 w 64"/>
                <a:gd name="T3" fmla="*/ 0 h 263"/>
                <a:gd name="T4" fmla="*/ 0 w 64"/>
                <a:gd name="T5" fmla="*/ 0 h 263"/>
                <a:gd name="T6" fmla="*/ 0 w 64"/>
                <a:gd name="T7" fmla="*/ 0 h 263"/>
                <a:gd name="T8" fmla="*/ 0 w 64"/>
                <a:gd name="T9" fmla="*/ 0 h 263"/>
                <a:gd name="T10" fmla="*/ 0 w 64"/>
                <a:gd name="T11" fmla="*/ 0 h 263"/>
                <a:gd name="T12" fmla="*/ 0 w 64"/>
                <a:gd name="T13" fmla="*/ 0 h 263"/>
                <a:gd name="T14" fmla="*/ 0 w 64"/>
                <a:gd name="T15" fmla="*/ 0 h 263"/>
                <a:gd name="T16" fmla="*/ 0 w 64"/>
                <a:gd name="T17" fmla="*/ 0 h 263"/>
                <a:gd name="T18" fmla="*/ 0 w 64"/>
                <a:gd name="T19" fmla="*/ 0 h 263"/>
                <a:gd name="T20" fmla="*/ 0 w 64"/>
                <a:gd name="T21" fmla="*/ 0 h 263"/>
                <a:gd name="T22" fmla="*/ 0 w 64"/>
                <a:gd name="T23" fmla="*/ 0 h 263"/>
                <a:gd name="T24" fmla="*/ 0 w 64"/>
                <a:gd name="T25" fmla="*/ 0 h 263"/>
                <a:gd name="T26" fmla="*/ 0 w 64"/>
                <a:gd name="T27" fmla="*/ 0 h 263"/>
                <a:gd name="T28" fmla="*/ 0 w 64"/>
                <a:gd name="T29" fmla="*/ 0 h 263"/>
                <a:gd name="T30" fmla="*/ 0 w 64"/>
                <a:gd name="T31" fmla="*/ 0 h 263"/>
                <a:gd name="T32" fmla="*/ 0 w 64"/>
                <a:gd name="T33" fmla="*/ 0 h 263"/>
                <a:gd name="T34" fmla="*/ 0 w 64"/>
                <a:gd name="T35" fmla="*/ 0 h 263"/>
                <a:gd name="T36" fmla="*/ 0 w 64"/>
                <a:gd name="T37" fmla="*/ 0 h 263"/>
                <a:gd name="T38" fmla="*/ 0 w 64"/>
                <a:gd name="T39" fmla="*/ 0 h 263"/>
                <a:gd name="T40" fmla="*/ 0 w 64"/>
                <a:gd name="T41" fmla="*/ 0 h 263"/>
                <a:gd name="T42" fmla="*/ 0 w 64"/>
                <a:gd name="T43" fmla="*/ 0 h 263"/>
                <a:gd name="T44" fmla="*/ 0 w 64"/>
                <a:gd name="T45" fmla="*/ 0 h 263"/>
                <a:gd name="T46" fmla="*/ 0 w 64"/>
                <a:gd name="T47" fmla="*/ 0 h 263"/>
                <a:gd name="T48" fmla="*/ 0 w 64"/>
                <a:gd name="T49" fmla="*/ 0 h 263"/>
                <a:gd name="T50" fmla="*/ 0 w 64"/>
                <a:gd name="T51" fmla="*/ 0 h 263"/>
                <a:gd name="T52" fmla="*/ 0 w 64"/>
                <a:gd name="T53" fmla="*/ 0 h 263"/>
                <a:gd name="T54" fmla="*/ 0 w 64"/>
                <a:gd name="T55" fmla="*/ 0 h 263"/>
                <a:gd name="T56" fmla="*/ 0 w 64"/>
                <a:gd name="T57" fmla="*/ 0 h 263"/>
                <a:gd name="T58" fmla="*/ 0 w 64"/>
                <a:gd name="T59" fmla="*/ 0 h 263"/>
                <a:gd name="T60" fmla="*/ 0 w 64"/>
                <a:gd name="T61" fmla="*/ 0 h 263"/>
                <a:gd name="T62" fmla="*/ 0 w 64"/>
                <a:gd name="T63" fmla="*/ 0 h 263"/>
                <a:gd name="T64" fmla="*/ 0 w 64"/>
                <a:gd name="T65" fmla="*/ 0 h 263"/>
                <a:gd name="T66" fmla="*/ 0 w 64"/>
                <a:gd name="T67" fmla="*/ 0 h 263"/>
                <a:gd name="T68" fmla="*/ 0 w 64"/>
                <a:gd name="T69" fmla="*/ 0 h 263"/>
                <a:gd name="T70" fmla="*/ 0 w 64"/>
                <a:gd name="T71" fmla="*/ 0 h 263"/>
                <a:gd name="T72" fmla="*/ 0 w 64"/>
                <a:gd name="T73" fmla="*/ 0 h 2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263"/>
                <a:gd name="T113" fmla="*/ 64 w 64"/>
                <a:gd name="T114" fmla="*/ 263 h 2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263">
                  <a:moveTo>
                    <a:pt x="64" y="262"/>
                  </a:moveTo>
                  <a:lnTo>
                    <a:pt x="64" y="260"/>
                  </a:lnTo>
                  <a:lnTo>
                    <a:pt x="61" y="243"/>
                  </a:lnTo>
                  <a:lnTo>
                    <a:pt x="56" y="227"/>
                  </a:lnTo>
                  <a:lnTo>
                    <a:pt x="53" y="211"/>
                  </a:lnTo>
                  <a:lnTo>
                    <a:pt x="49" y="195"/>
                  </a:lnTo>
                  <a:lnTo>
                    <a:pt x="46" y="177"/>
                  </a:lnTo>
                  <a:lnTo>
                    <a:pt x="43" y="161"/>
                  </a:lnTo>
                  <a:lnTo>
                    <a:pt x="40" y="145"/>
                  </a:lnTo>
                  <a:lnTo>
                    <a:pt x="36" y="129"/>
                  </a:lnTo>
                  <a:lnTo>
                    <a:pt x="33" y="112"/>
                  </a:lnTo>
                  <a:lnTo>
                    <a:pt x="30" y="96"/>
                  </a:lnTo>
                  <a:lnTo>
                    <a:pt x="27" y="80"/>
                  </a:lnTo>
                  <a:lnTo>
                    <a:pt x="24" y="64"/>
                  </a:lnTo>
                  <a:lnTo>
                    <a:pt x="21" y="48"/>
                  </a:lnTo>
                  <a:lnTo>
                    <a:pt x="18" y="31"/>
                  </a:lnTo>
                  <a:lnTo>
                    <a:pt x="15" y="15"/>
                  </a:lnTo>
                  <a:lnTo>
                    <a:pt x="12" y="0"/>
                  </a:lnTo>
                  <a:lnTo>
                    <a:pt x="0" y="0"/>
                  </a:lnTo>
                  <a:lnTo>
                    <a:pt x="3" y="17"/>
                  </a:lnTo>
                  <a:lnTo>
                    <a:pt x="6" y="34"/>
                  </a:lnTo>
                  <a:lnTo>
                    <a:pt x="9" y="50"/>
                  </a:lnTo>
                  <a:lnTo>
                    <a:pt x="12" y="66"/>
                  </a:lnTo>
                  <a:lnTo>
                    <a:pt x="15" y="82"/>
                  </a:lnTo>
                  <a:lnTo>
                    <a:pt x="18" y="98"/>
                  </a:lnTo>
                  <a:lnTo>
                    <a:pt x="21" y="115"/>
                  </a:lnTo>
                  <a:lnTo>
                    <a:pt x="24" y="131"/>
                  </a:lnTo>
                  <a:lnTo>
                    <a:pt x="28" y="147"/>
                  </a:lnTo>
                  <a:lnTo>
                    <a:pt x="31" y="163"/>
                  </a:lnTo>
                  <a:lnTo>
                    <a:pt x="34" y="179"/>
                  </a:lnTo>
                  <a:lnTo>
                    <a:pt x="37" y="197"/>
                  </a:lnTo>
                  <a:lnTo>
                    <a:pt x="42" y="213"/>
                  </a:lnTo>
                  <a:lnTo>
                    <a:pt x="45" y="229"/>
                  </a:lnTo>
                  <a:lnTo>
                    <a:pt x="49" y="245"/>
                  </a:lnTo>
                  <a:lnTo>
                    <a:pt x="52" y="263"/>
                  </a:lnTo>
                  <a:lnTo>
                    <a:pt x="52" y="262"/>
                  </a:lnTo>
                  <a:lnTo>
                    <a:pt x="64" y="2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3" name="Freeform 1986"/>
            <p:cNvSpPr>
              <a:spLocks/>
            </p:cNvSpPr>
            <p:nvPr/>
          </p:nvSpPr>
          <p:spPr bwMode="auto">
            <a:xfrm>
              <a:off x="485" y="2616"/>
              <a:ext cx="5" cy="30"/>
            </a:xfrm>
            <a:custGeom>
              <a:avLst/>
              <a:gdLst>
                <a:gd name="T0" fmla="*/ 0 w 15"/>
                <a:gd name="T1" fmla="*/ 1 h 59"/>
                <a:gd name="T2" fmla="*/ 0 w 15"/>
                <a:gd name="T3" fmla="*/ 1 h 59"/>
                <a:gd name="T4" fmla="*/ 0 w 15"/>
                <a:gd name="T5" fmla="*/ 1 h 59"/>
                <a:gd name="T6" fmla="*/ 0 w 15"/>
                <a:gd name="T7" fmla="*/ 1 h 59"/>
                <a:gd name="T8" fmla="*/ 0 w 15"/>
                <a:gd name="T9" fmla="*/ 1 h 59"/>
                <a:gd name="T10" fmla="*/ 0 w 15"/>
                <a:gd name="T11" fmla="*/ 1 h 59"/>
                <a:gd name="T12" fmla="*/ 0 w 15"/>
                <a:gd name="T13" fmla="*/ 1 h 59"/>
                <a:gd name="T14" fmla="*/ 0 w 15"/>
                <a:gd name="T15" fmla="*/ 1 h 59"/>
                <a:gd name="T16" fmla="*/ 0 w 15"/>
                <a:gd name="T17" fmla="*/ 1 h 59"/>
                <a:gd name="T18" fmla="*/ 0 w 15"/>
                <a:gd name="T19" fmla="*/ 0 h 59"/>
                <a:gd name="T20" fmla="*/ 0 w 15"/>
                <a:gd name="T21" fmla="*/ 0 h 59"/>
                <a:gd name="T22" fmla="*/ 0 w 15"/>
                <a:gd name="T23" fmla="*/ 1 h 59"/>
                <a:gd name="T24" fmla="*/ 0 w 15"/>
                <a:gd name="T25" fmla="*/ 1 h 59"/>
                <a:gd name="T26" fmla="*/ 0 w 15"/>
                <a:gd name="T27" fmla="*/ 1 h 59"/>
                <a:gd name="T28" fmla="*/ 0 w 15"/>
                <a:gd name="T29" fmla="*/ 1 h 59"/>
                <a:gd name="T30" fmla="*/ 0 w 15"/>
                <a:gd name="T31" fmla="*/ 1 h 59"/>
                <a:gd name="T32" fmla="*/ 0 w 15"/>
                <a:gd name="T33" fmla="*/ 1 h 59"/>
                <a:gd name="T34" fmla="*/ 0 w 15"/>
                <a:gd name="T35" fmla="*/ 1 h 59"/>
                <a:gd name="T36" fmla="*/ 0 w 15"/>
                <a:gd name="T37" fmla="*/ 1 h 59"/>
                <a:gd name="T38" fmla="*/ 0 w 15"/>
                <a:gd name="T39" fmla="*/ 1 h 59"/>
                <a:gd name="T40" fmla="*/ 0 w 15"/>
                <a:gd name="T41" fmla="*/ 1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59"/>
                <a:gd name="T65" fmla="*/ 15 w 15"/>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59">
                  <a:moveTo>
                    <a:pt x="15" y="57"/>
                  </a:moveTo>
                  <a:lnTo>
                    <a:pt x="15" y="57"/>
                  </a:lnTo>
                  <a:lnTo>
                    <a:pt x="13" y="49"/>
                  </a:lnTo>
                  <a:lnTo>
                    <a:pt x="12" y="43"/>
                  </a:lnTo>
                  <a:lnTo>
                    <a:pt x="12" y="36"/>
                  </a:lnTo>
                  <a:lnTo>
                    <a:pt x="12" y="29"/>
                  </a:lnTo>
                  <a:lnTo>
                    <a:pt x="12" y="21"/>
                  </a:lnTo>
                  <a:lnTo>
                    <a:pt x="13" y="14"/>
                  </a:lnTo>
                  <a:lnTo>
                    <a:pt x="12" y="7"/>
                  </a:lnTo>
                  <a:lnTo>
                    <a:pt x="12" y="0"/>
                  </a:lnTo>
                  <a:lnTo>
                    <a:pt x="0" y="0"/>
                  </a:lnTo>
                  <a:lnTo>
                    <a:pt x="0" y="7"/>
                  </a:lnTo>
                  <a:lnTo>
                    <a:pt x="1" y="14"/>
                  </a:lnTo>
                  <a:lnTo>
                    <a:pt x="0" y="21"/>
                  </a:lnTo>
                  <a:lnTo>
                    <a:pt x="0" y="29"/>
                  </a:lnTo>
                  <a:lnTo>
                    <a:pt x="0" y="36"/>
                  </a:lnTo>
                  <a:lnTo>
                    <a:pt x="0" y="43"/>
                  </a:lnTo>
                  <a:lnTo>
                    <a:pt x="1" y="51"/>
                  </a:lnTo>
                  <a:lnTo>
                    <a:pt x="3" y="59"/>
                  </a:lnTo>
                  <a:lnTo>
                    <a:pt x="15"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4" name="Freeform 1987"/>
            <p:cNvSpPr>
              <a:spLocks/>
            </p:cNvSpPr>
            <p:nvPr/>
          </p:nvSpPr>
          <p:spPr bwMode="auto">
            <a:xfrm>
              <a:off x="485" y="2645"/>
              <a:ext cx="7" cy="10"/>
            </a:xfrm>
            <a:custGeom>
              <a:avLst/>
              <a:gdLst>
                <a:gd name="T0" fmla="*/ 0 w 20"/>
                <a:gd name="T1" fmla="*/ 1 h 19"/>
                <a:gd name="T2" fmla="*/ 0 w 20"/>
                <a:gd name="T3" fmla="*/ 1 h 19"/>
                <a:gd name="T4" fmla="*/ 0 w 20"/>
                <a:gd name="T5" fmla="*/ 1 h 19"/>
                <a:gd name="T6" fmla="*/ 0 w 20"/>
                <a:gd name="T7" fmla="*/ 1 h 19"/>
                <a:gd name="T8" fmla="*/ 0 w 20"/>
                <a:gd name="T9" fmla="*/ 1 h 19"/>
                <a:gd name="T10" fmla="*/ 0 w 20"/>
                <a:gd name="T11" fmla="*/ 0 h 19"/>
                <a:gd name="T12" fmla="*/ 0 w 20"/>
                <a:gd name="T13" fmla="*/ 1 h 19"/>
                <a:gd name="T14" fmla="*/ 0 w 20"/>
                <a:gd name="T15" fmla="*/ 1 h 19"/>
                <a:gd name="T16" fmla="*/ 0 w 20"/>
                <a:gd name="T17" fmla="*/ 1 h 19"/>
                <a:gd name="T18" fmla="*/ 0 w 20"/>
                <a:gd name="T19" fmla="*/ 1 h 19"/>
                <a:gd name="T20" fmla="*/ 0 w 20"/>
                <a:gd name="T21" fmla="*/ 1 h 19"/>
                <a:gd name="T22" fmla="*/ 0 w 20"/>
                <a:gd name="T23" fmla="*/ 1 h 19"/>
                <a:gd name="T24" fmla="*/ 0 w 20"/>
                <a:gd name="T25" fmla="*/ 1 h 19"/>
                <a:gd name="T26" fmla="*/ 0 w 20"/>
                <a:gd name="T27" fmla="*/ 1 h 19"/>
                <a:gd name="T28" fmla="*/ 0 w 20"/>
                <a:gd name="T29" fmla="*/ 1 h 19"/>
                <a:gd name="T30" fmla="*/ 0 w 20"/>
                <a:gd name="T31" fmla="*/ 1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9"/>
                <a:gd name="T50" fmla="*/ 20 w 20"/>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9">
                  <a:moveTo>
                    <a:pt x="18" y="16"/>
                  </a:moveTo>
                  <a:lnTo>
                    <a:pt x="14" y="11"/>
                  </a:lnTo>
                  <a:lnTo>
                    <a:pt x="11" y="10"/>
                  </a:lnTo>
                  <a:lnTo>
                    <a:pt x="12" y="11"/>
                  </a:lnTo>
                  <a:lnTo>
                    <a:pt x="14" y="5"/>
                  </a:lnTo>
                  <a:lnTo>
                    <a:pt x="14" y="0"/>
                  </a:lnTo>
                  <a:lnTo>
                    <a:pt x="2" y="2"/>
                  </a:lnTo>
                  <a:lnTo>
                    <a:pt x="2" y="5"/>
                  </a:lnTo>
                  <a:lnTo>
                    <a:pt x="0" y="8"/>
                  </a:lnTo>
                  <a:lnTo>
                    <a:pt x="2" y="16"/>
                  </a:lnTo>
                  <a:lnTo>
                    <a:pt x="11" y="19"/>
                  </a:lnTo>
                  <a:lnTo>
                    <a:pt x="6" y="14"/>
                  </a:lnTo>
                  <a:lnTo>
                    <a:pt x="18" y="16"/>
                  </a:lnTo>
                  <a:lnTo>
                    <a:pt x="20" y="12"/>
                  </a:lnTo>
                  <a:lnTo>
                    <a:pt x="14" y="11"/>
                  </a:lnTo>
                  <a:lnTo>
                    <a:pt x="1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 name="Freeform 1988"/>
            <p:cNvSpPr>
              <a:spLocks/>
            </p:cNvSpPr>
            <p:nvPr/>
          </p:nvSpPr>
          <p:spPr bwMode="auto">
            <a:xfrm>
              <a:off x="471" y="2652"/>
              <a:ext cx="20" cy="83"/>
            </a:xfrm>
            <a:custGeom>
              <a:avLst/>
              <a:gdLst>
                <a:gd name="T0" fmla="*/ 0 w 59"/>
                <a:gd name="T1" fmla="*/ 1 h 165"/>
                <a:gd name="T2" fmla="*/ 0 w 59"/>
                <a:gd name="T3" fmla="*/ 1 h 165"/>
                <a:gd name="T4" fmla="*/ 0 w 59"/>
                <a:gd name="T5" fmla="*/ 1 h 165"/>
                <a:gd name="T6" fmla="*/ 0 w 59"/>
                <a:gd name="T7" fmla="*/ 1 h 165"/>
                <a:gd name="T8" fmla="*/ 0 w 59"/>
                <a:gd name="T9" fmla="*/ 1 h 165"/>
                <a:gd name="T10" fmla="*/ 0 w 59"/>
                <a:gd name="T11" fmla="*/ 1 h 165"/>
                <a:gd name="T12" fmla="*/ 0 w 59"/>
                <a:gd name="T13" fmla="*/ 1 h 165"/>
                <a:gd name="T14" fmla="*/ 0 w 59"/>
                <a:gd name="T15" fmla="*/ 1 h 165"/>
                <a:gd name="T16" fmla="*/ 0 w 59"/>
                <a:gd name="T17" fmla="*/ 1 h 165"/>
                <a:gd name="T18" fmla="*/ 0 w 59"/>
                <a:gd name="T19" fmla="*/ 1 h 165"/>
                <a:gd name="T20" fmla="*/ 0 w 59"/>
                <a:gd name="T21" fmla="*/ 0 h 165"/>
                <a:gd name="T22" fmla="*/ 0 w 59"/>
                <a:gd name="T23" fmla="*/ 1 h 165"/>
                <a:gd name="T24" fmla="*/ 0 w 59"/>
                <a:gd name="T25" fmla="*/ 1 h 165"/>
                <a:gd name="T26" fmla="*/ 0 w 59"/>
                <a:gd name="T27" fmla="*/ 1 h 165"/>
                <a:gd name="T28" fmla="*/ 0 w 59"/>
                <a:gd name="T29" fmla="*/ 1 h 165"/>
                <a:gd name="T30" fmla="*/ 0 w 59"/>
                <a:gd name="T31" fmla="*/ 1 h 165"/>
                <a:gd name="T32" fmla="*/ 0 w 59"/>
                <a:gd name="T33" fmla="*/ 1 h 165"/>
                <a:gd name="T34" fmla="*/ 0 w 59"/>
                <a:gd name="T35" fmla="*/ 1 h 165"/>
                <a:gd name="T36" fmla="*/ 0 w 59"/>
                <a:gd name="T37" fmla="*/ 1 h 165"/>
                <a:gd name="T38" fmla="*/ 0 w 59"/>
                <a:gd name="T39" fmla="*/ 1 h 165"/>
                <a:gd name="T40" fmla="*/ 0 w 59"/>
                <a:gd name="T41" fmla="*/ 1 h 1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165"/>
                <a:gd name="T65" fmla="*/ 59 w 59"/>
                <a:gd name="T66" fmla="*/ 165 h 1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165">
                  <a:moveTo>
                    <a:pt x="12" y="165"/>
                  </a:moveTo>
                  <a:lnTo>
                    <a:pt x="12" y="165"/>
                  </a:lnTo>
                  <a:lnTo>
                    <a:pt x="18" y="144"/>
                  </a:lnTo>
                  <a:lnTo>
                    <a:pt x="22" y="123"/>
                  </a:lnTo>
                  <a:lnTo>
                    <a:pt x="28" y="102"/>
                  </a:lnTo>
                  <a:lnTo>
                    <a:pt x="36" y="83"/>
                  </a:lnTo>
                  <a:lnTo>
                    <a:pt x="41" y="64"/>
                  </a:lnTo>
                  <a:lnTo>
                    <a:pt x="47" y="43"/>
                  </a:lnTo>
                  <a:lnTo>
                    <a:pt x="53" y="23"/>
                  </a:lnTo>
                  <a:lnTo>
                    <a:pt x="59" y="2"/>
                  </a:lnTo>
                  <a:lnTo>
                    <a:pt x="47" y="0"/>
                  </a:lnTo>
                  <a:lnTo>
                    <a:pt x="41" y="20"/>
                  </a:lnTo>
                  <a:lnTo>
                    <a:pt x="36" y="41"/>
                  </a:lnTo>
                  <a:lnTo>
                    <a:pt x="30" y="61"/>
                  </a:lnTo>
                  <a:lnTo>
                    <a:pt x="24" y="81"/>
                  </a:lnTo>
                  <a:lnTo>
                    <a:pt x="16" y="100"/>
                  </a:lnTo>
                  <a:lnTo>
                    <a:pt x="10" y="121"/>
                  </a:lnTo>
                  <a:lnTo>
                    <a:pt x="6" y="141"/>
                  </a:lnTo>
                  <a:lnTo>
                    <a:pt x="0" y="163"/>
                  </a:lnTo>
                  <a:lnTo>
                    <a:pt x="12"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6" name="Freeform 1989"/>
            <p:cNvSpPr>
              <a:spLocks/>
            </p:cNvSpPr>
            <p:nvPr/>
          </p:nvSpPr>
          <p:spPr bwMode="auto">
            <a:xfrm>
              <a:off x="468" y="2733"/>
              <a:ext cx="12" cy="52"/>
            </a:xfrm>
            <a:custGeom>
              <a:avLst/>
              <a:gdLst>
                <a:gd name="T0" fmla="*/ 0 w 36"/>
                <a:gd name="T1" fmla="*/ 1 h 103"/>
                <a:gd name="T2" fmla="*/ 0 w 36"/>
                <a:gd name="T3" fmla="*/ 1 h 103"/>
                <a:gd name="T4" fmla="*/ 0 w 36"/>
                <a:gd name="T5" fmla="*/ 1 h 103"/>
                <a:gd name="T6" fmla="*/ 0 w 36"/>
                <a:gd name="T7" fmla="*/ 1 h 103"/>
                <a:gd name="T8" fmla="*/ 0 w 36"/>
                <a:gd name="T9" fmla="*/ 1 h 103"/>
                <a:gd name="T10" fmla="*/ 0 w 36"/>
                <a:gd name="T11" fmla="*/ 1 h 103"/>
                <a:gd name="T12" fmla="*/ 0 w 36"/>
                <a:gd name="T13" fmla="*/ 1 h 103"/>
                <a:gd name="T14" fmla="*/ 0 w 36"/>
                <a:gd name="T15" fmla="*/ 1 h 103"/>
                <a:gd name="T16" fmla="*/ 0 w 36"/>
                <a:gd name="T17" fmla="*/ 1 h 103"/>
                <a:gd name="T18" fmla="*/ 0 w 36"/>
                <a:gd name="T19" fmla="*/ 1 h 103"/>
                <a:gd name="T20" fmla="*/ 0 w 36"/>
                <a:gd name="T21" fmla="*/ 0 h 103"/>
                <a:gd name="T22" fmla="*/ 0 w 36"/>
                <a:gd name="T23" fmla="*/ 1 h 103"/>
                <a:gd name="T24" fmla="*/ 0 w 36"/>
                <a:gd name="T25" fmla="*/ 1 h 103"/>
                <a:gd name="T26" fmla="*/ 0 w 36"/>
                <a:gd name="T27" fmla="*/ 1 h 103"/>
                <a:gd name="T28" fmla="*/ 0 w 36"/>
                <a:gd name="T29" fmla="*/ 1 h 103"/>
                <a:gd name="T30" fmla="*/ 0 w 36"/>
                <a:gd name="T31" fmla="*/ 1 h 103"/>
                <a:gd name="T32" fmla="*/ 0 w 36"/>
                <a:gd name="T33" fmla="*/ 1 h 103"/>
                <a:gd name="T34" fmla="*/ 0 w 36"/>
                <a:gd name="T35" fmla="*/ 1 h 103"/>
                <a:gd name="T36" fmla="*/ 0 w 36"/>
                <a:gd name="T37" fmla="*/ 1 h 103"/>
                <a:gd name="T38" fmla="*/ 0 w 36"/>
                <a:gd name="T39" fmla="*/ 1 h 103"/>
                <a:gd name="T40" fmla="*/ 0 w 36"/>
                <a:gd name="T41" fmla="*/ 1 h 1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103"/>
                <a:gd name="T65" fmla="*/ 36 w 36"/>
                <a:gd name="T66" fmla="*/ 103 h 1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103">
                  <a:moveTo>
                    <a:pt x="36" y="94"/>
                  </a:moveTo>
                  <a:lnTo>
                    <a:pt x="36" y="94"/>
                  </a:lnTo>
                  <a:lnTo>
                    <a:pt x="24" y="89"/>
                  </a:lnTo>
                  <a:lnTo>
                    <a:pt x="18" y="81"/>
                  </a:lnTo>
                  <a:lnTo>
                    <a:pt x="13" y="69"/>
                  </a:lnTo>
                  <a:lnTo>
                    <a:pt x="12" y="57"/>
                  </a:lnTo>
                  <a:lnTo>
                    <a:pt x="12" y="43"/>
                  </a:lnTo>
                  <a:lnTo>
                    <a:pt x="15" y="30"/>
                  </a:lnTo>
                  <a:lnTo>
                    <a:pt x="18" y="16"/>
                  </a:lnTo>
                  <a:lnTo>
                    <a:pt x="21" y="2"/>
                  </a:lnTo>
                  <a:lnTo>
                    <a:pt x="9" y="0"/>
                  </a:lnTo>
                  <a:lnTo>
                    <a:pt x="6" y="14"/>
                  </a:lnTo>
                  <a:lnTo>
                    <a:pt x="3" y="28"/>
                  </a:lnTo>
                  <a:lnTo>
                    <a:pt x="0" y="43"/>
                  </a:lnTo>
                  <a:lnTo>
                    <a:pt x="0" y="57"/>
                  </a:lnTo>
                  <a:lnTo>
                    <a:pt x="1" y="71"/>
                  </a:lnTo>
                  <a:lnTo>
                    <a:pt x="6" y="83"/>
                  </a:lnTo>
                  <a:lnTo>
                    <a:pt x="15" y="95"/>
                  </a:lnTo>
                  <a:lnTo>
                    <a:pt x="30" y="103"/>
                  </a:lnTo>
                  <a:lnTo>
                    <a:pt x="36"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7" name="Freeform 1990"/>
            <p:cNvSpPr>
              <a:spLocks/>
            </p:cNvSpPr>
            <p:nvPr/>
          </p:nvSpPr>
          <p:spPr bwMode="auto">
            <a:xfrm>
              <a:off x="478" y="2780"/>
              <a:ext cx="77" cy="33"/>
            </a:xfrm>
            <a:custGeom>
              <a:avLst/>
              <a:gdLst>
                <a:gd name="T0" fmla="*/ 0 w 230"/>
                <a:gd name="T1" fmla="*/ 1 h 66"/>
                <a:gd name="T2" fmla="*/ 0 w 230"/>
                <a:gd name="T3" fmla="*/ 1 h 66"/>
                <a:gd name="T4" fmla="*/ 0 w 230"/>
                <a:gd name="T5" fmla="*/ 1 h 66"/>
                <a:gd name="T6" fmla="*/ 0 w 230"/>
                <a:gd name="T7" fmla="*/ 1 h 66"/>
                <a:gd name="T8" fmla="*/ 0 w 230"/>
                <a:gd name="T9" fmla="*/ 1 h 66"/>
                <a:gd name="T10" fmla="*/ 0 w 230"/>
                <a:gd name="T11" fmla="*/ 1 h 66"/>
                <a:gd name="T12" fmla="*/ 0 w 230"/>
                <a:gd name="T13" fmla="*/ 1 h 66"/>
                <a:gd name="T14" fmla="*/ 0 w 230"/>
                <a:gd name="T15" fmla="*/ 1 h 66"/>
                <a:gd name="T16" fmla="*/ 0 w 230"/>
                <a:gd name="T17" fmla="*/ 1 h 66"/>
                <a:gd name="T18" fmla="*/ 0 w 230"/>
                <a:gd name="T19" fmla="*/ 0 h 66"/>
                <a:gd name="T20" fmla="*/ 0 w 230"/>
                <a:gd name="T21" fmla="*/ 1 h 66"/>
                <a:gd name="T22" fmla="*/ 0 w 230"/>
                <a:gd name="T23" fmla="*/ 1 h 66"/>
                <a:gd name="T24" fmla="*/ 0 w 230"/>
                <a:gd name="T25" fmla="*/ 1 h 66"/>
                <a:gd name="T26" fmla="*/ 0 w 230"/>
                <a:gd name="T27" fmla="*/ 1 h 66"/>
                <a:gd name="T28" fmla="*/ 0 w 230"/>
                <a:gd name="T29" fmla="*/ 1 h 66"/>
                <a:gd name="T30" fmla="*/ 0 w 230"/>
                <a:gd name="T31" fmla="*/ 1 h 66"/>
                <a:gd name="T32" fmla="*/ 0 w 230"/>
                <a:gd name="T33" fmla="*/ 1 h 66"/>
                <a:gd name="T34" fmla="*/ 0 w 230"/>
                <a:gd name="T35" fmla="*/ 1 h 66"/>
                <a:gd name="T36" fmla="*/ 0 w 230"/>
                <a:gd name="T37" fmla="*/ 1 h 66"/>
                <a:gd name="T38" fmla="*/ 0 w 230"/>
                <a:gd name="T39" fmla="*/ 1 h 66"/>
                <a:gd name="T40" fmla="*/ 0 w 230"/>
                <a:gd name="T41" fmla="*/ 1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0"/>
                <a:gd name="T64" fmla="*/ 0 h 66"/>
                <a:gd name="T65" fmla="*/ 230 w 230"/>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0" h="66">
                  <a:moveTo>
                    <a:pt x="230" y="57"/>
                  </a:moveTo>
                  <a:lnTo>
                    <a:pt x="230" y="57"/>
                  </a:lnTo>
                  <a:lnTo>
                    <a:pt x="200" y="49"/>
                  </a:lnTo>
                  <a:lnTo>
                    <a:pt x="172" y="42"/>
                  </a:lnTo>
                  <a:lnTo>
                    <a:pt x="143" y="36"/>
                  </a:lnTo>
                  <a:lnTo>
                    <a:pt x="115" y="29"/>
                  </a:lnTo>
                  <a:lnTo>
                    <a:pt x="86" y="23"/>
                  </a:lnTo>
                  <a:lnTo>
                    <a:pt x="58" y="16"/>
                  </a:lnTo>
                  <a:lnTo>
                    <a:pt x="32" y="9"/>
                  </a:lnTo>
                  <a:lnTo>
                    <a:pt x="6" y="0"/>
                  </a:lnTo>
                  <a:lnTo>
                    <a:pt x="0" y="9"/>
                  </a:lnTo>
                  <a:lnTo>
                    <a:pt x="26" y="17"/>
                  </a:lnTo>
                  <a:lnTo>
                    <a:pt x="55" y="25"/>
                  </a:lnTo>
                  <a:lnTo>
                    <a:pt x="83" y="31"/>
                  </a:lnTo>
                  <a:lnTo>
                    <a:pt x="112" y="38"/>
                  </a:lnTo>
                  <a:lnTo>
                    <a:pt x="140" y="44"/>
                  </a:lnTo>
                  <a:lnTo>
                    <a:pt x="169" y="51"/>
                  </a:lnTo>
                  <a:lnTo>
                    <a:pt x="197" y="57"/>
                  </a:lnTo>
                  <a:lnTo>
                    <a:pt x="224" y="66"/>
                  </a:lnTo>
                  <a:lnTo>
                    <a:pt x="23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8" name="Freeform 1991"/>
            <p:cNvSpPr>
              <a:spLocks/>
            </p:cNvSpPr>
            <p:nvPr/>
          </p:nvSpPr>
          <p:spPr bwMode="auto">
            <a:xfrm>
              <a:off x="553" y="2809"/>
              <a:ext cx="24" cy="10"/>
            </a:xfrm>
            <a:custGeom>
              <a:avLst/>
              <a:gdLst>
                <a:gd name="T0" fmla="*/ 0 w 73"/>
                <a:gd name="T1" fmla="*/ 0 h 21"/>
                <a:gd name="T2" fmla="*/ 0 w 73"/>
                <a:gd name="T3" fmla="*/ 0 h 21"/>
                <a:gd name="T4" fmla="*/ 0 w 73"/>
                <a:gd name="T5" fmla="*/ 0 h 21"/>
                <a:gd name="T6" fmla="*/ 0 w 73"/>
                <a:gd name="T7" fmla="*/ 0 h 21"/>
                <a:gd name="T8" fmla="*/ 0 w 73"/>
                <a:gd name="T9" fmla="*/ 0 h 21"/>
                <a:gd name="T10" fmla="*/ 0 w 73"/>
                <a:gd name="T11" fmla="*/ 0 h 21"/>
                <a:gd name="T12" fmla="*/ 0 w 73"/>
                <a:gd name="T13" fmla="*/ 0 h 21"/>
                <a:gd name="T14" fmla="*/ 0 w 73"/>
                <a:gd name="T15" fmla="*/ 0 h 21"/>
                <a:gd name="T16" fmla="*/ 0 w 73"/>
                <a:gd name="T17" fmla="*/ 0 h 21"/>
                <a:gd name="T18" fmla="*/ 0 w 73"/>
                <a:gd name="T19" fmla="*/ 0 h 21"/>
                <a:gd name="T20" fmla="*/ 0 w 73"/>
                <a:gd name="T21" fmla="*/ 0 h 21"/>
                <a:gd name="T22" fmla="*/ 0 w 73"/>
                <a:gd name="T23" fmla="*/ 0 h 21"/>
                <a:gd name="T24" fmla="*/ 0 w 73"/>
                <a:gd name="T25" fmla="*/ 0 h 21"/>
                <a:gd name="T26" fmla="*/ 0 w 73"/>
                <a:gd name="T27" fmla="*/ 0 h 21"/>
                <a:gd name="T28" fmla="*/ 0 w 73"/>
                <a:gd name="T29" fmla="*/ 0 h 21"/>
                <a:gd name="T30" fmla="*/ 0 w 73"/>
                <a:gd name="T31" fmla="*/ 0 h 21"/>
                <a:gd name="T32" fmla="*/ 0 w 73"/>
                <a:gd name="T33" fmla="*/ 0 h 21"/>
                <a:gd name="T34" fmla="*/ 0 w 73"/>
                <a:gd name="T35" fmla="*/ 0 h 21"/>
                <a:gd name="T36" fmla="*/ 0 w 73"/>
                <a:gd name="T37" fmla="*/ 0 h 21"/>
                <a:gd name="T38" fmla="*/ 0 w 73"/>
                <a:gd name="T39" fmla="*/ 0 h 21"/>
                <a:gd name="T40" fmla="*/ 0 w 73"/>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21"/>
                <a:gd name="T65" fmla="*/ 73 w 73"/>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21">
                  <a:moveTo>
                    <a:pt x="70" y="10"/>
                  </a:moveTo>
                  <a:lnTo>
                    <a:pt x="70" y="10"/>
                  </a:lnTo>
                  <a:lnTo>
                    <a:pt x="61" y="12"/>
                  </a:lnTo>
                  <a:lnTo>
                    <a:pt x="54" y="12"/>
                  </a:lnTo>
                  <a:lnTo>
                    <a:pt x="46" y="11"/>
                  </a:lnTo>
                  <a:lnTo>
                    <a:pt x="37" y="10"/>
                  </a:lnTo>
                  <a:lnTo>
                    <a:pt x="28" y="8"/>
                  </a:lnTo>
                  <a:lnTo>
                    <a:pt x="22" y="6"/>
                  </a:lnTo>
                  <a:lnTo>
                    <a:pt x="13" y="2"/>
                  </a:lnTo>
                  <a:lnTo>
                    <a:pt x="6" y="0"/>
                  </a:lnTo>
                  <a:lnTo>
                    <a:pt x="0" y="9"/>
                  </a:lnTo>
                  <a:lnTo>
                    <a:pt x="7" y="11"/>
                  </a:lnTo>
                  <a:lnTo>
                    <a:pt x="16" y="14"/>
                  </a:lnTo>
                  <a:lnTo>
                    <a:pt x="25" y="16"/>
                  </a:lnTo>
                  <a:lnTo>
                    <a:pt x="34" y="19"/>
                  </a:lnTo>
                  <a:lnTo>
                    <a:pt x="43" y="20"/>
                  </a:lnTo>
                  <a:lnTo>
                    <a:pt x="54" y="21"/>
                  </a:lnTo>
                  <a:lnTo>
                    <a:pt x="64" y="21"/>
                  </a:lnTo>
                  <a:lnTo>
                    <a:pt x="73" y="19"/>
                  </a:lnTo>
                  <a:lnTo>
                    <a:pt x="7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9" name="Freeform 1992"/>
            <p:cNvSpPr>
              <a:spLocks/>
            </p:cNvSpPr>
            <p:nvPr/>
          </p:nvSpPr>
          <p:spPr bwMode="auto">
            <a:xfrm>
              <a:off x="576" y="2793"/>
              <a:ext cx="69" cy="25"/>
            </a:xfrm>
            <a:custGeom>
              <a:avLst/>
              <a:gdLst>
                <a:gd name="T0" fmla="*/ 0 w 205"/>
                <a:gd name="T1" fmla="*/ 1 h 50"/>
                <a:gd name="T2" fmla="*/ 0 w 205"/>
                <a:gd name="T3" fmla="*/ 0 h 50"/>
                <a:gd name="T4" fmla="*/ 0 w 205"/>
                <a:gd name="T5" fmla="*/ 1 h 50"/>
                <a:gd name="T6" fmla="*/ 0 w 205"/>
                <a:gd name="T7" fmla="*/ 1 h 50"/>
                <a:gd name="T8" fmla="*/ 0 w 205"/>
                <a:gd name="T9" fmla="*/ 1 h 50"/>
                <a:gd name="T10" fmla="*/ 0 w 205"/>
                <a:gd name="T11" fmla="*/ 1 h 50"/>
                <a:gd name="T12" fmla="*/ 0 w 205"/>
                <a:gd name="T13" fmla="*/ 1 h 50"/>
                <a:gd name="T14" fmla="*/ 0 w 205"/>
                <a:gd name="T15" fmla="*/ 1 h 50"/>
                <a:gd name="T16" fmla="*/ 0 w 205"/>
                <a:gd name="T17" fmla="*/ 1 h 50"/>
                <a:gd name="T18" fmla="*/ 0 w 205"/>
                <a:gd name="T19" fmla="*/ 1 h 50"/>
                <a:gd name="T20" fmla="*/ 0 w 205"/>
                <a:gd name="T21" fmla="*/ 1 h 50"/>
                <a:gd name="T22" fmla="*/ 0 w 205"/>
                <a:gd name="T23" fmla="*/ 1 h 50"/>
                <a:gd name="T24" fmla="*/ 0 w 205"/>
                <a:gd name="T25" fmla="*/ 1 h 50"/>
                <a:gd name="T26" fmla="*/ 0 w 205"/>
                <a:gd name="T27" fmla="*/ 1 h 50"/>
                <a:gd name="T28" fmla="*/ 0 w 205"/>
                <a:gd name="T29" fmla="*/ 1 h 50"/>
                <a:gd name="T30" fmla="*/ 0 w 205"/>
                <a:gd name="T31" fmla="*/ 1 h 50"/>
                <a:gd name="T32" fmla="*/ 0 w 205"/>
                <a:gd name="T33" fmla="*/ 1 h 50"/>
                <a:gd name="T34" fmla="*/ 0 w 205"/>
                <a:gd name="T35" fmla="*/ 1 h 50"/>
                <a:gd name="T36" fmla="*/ 0 w 205"/>
                <a:gd name="T37" fmla="*/ 1 h 50"/>
                <a:gd name="T38" fmla="*/ 0 w 205"/>
                <a:gd name="T39" fmla="*/ 1 h 50"/>
                <a:gd name="T40" fmla="*/ 0 w 205"/>
                <a:gd name="T41" fmla="*/ 1 h 50"/>
                <a:gd name="T42" fmla="*/ 0 w 205"/>
                <a:gd name="T43" fmla="*/ 1 h 50"/>
                <a:gd name="T44" fmla="*/ 0 w 205"/>
                <a:gd name="T45" fmla="*/ 1 h 50"/>
                <a:gd name="T46" fmla="*/ 0 w 205"/>
                <a:gd name="T47" fmla="*/ 1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50"/>
                <a:gd name="T74" fmla="*/ 205 w 205"/>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50">
                  <a:moveTo>
                    <a:pt x="199" y="1"/>
                  </a:moveTo>
                  <a:lnTo>
                    <a:pt x="202" y="0"/>
                  </a:lnTo>
                  <a:lnTo>
                    <a:pt x="174" y="2"/>
                  </a:lnTo>
                  <a:lnTo>
                    <a:pt x="148" y="5"/>
                  </a:lnTo>
                  <a:lnTo>
                    <a:pt x="123" y="10"/>
                  </a:lnTo>
                  <a:lnTo>
                    <a:pt x="99" y="15"/>
                  </a:lnTo>
                  <a:lnTo>
                    <a:pt x="75" y="21"/>
                  </a:lnTo>
                  <a:lnTo>
                    <a:pt x="49" y="28"/>
                  </a:lnTo>
                  <a:lnTo>
                    <a:pt x="26" y="34"/>
                  </a:lnTo>
                  <a:lnTo>
                    <a:pt x="0" y="41"/>
                  </a:lnTo>
                  <a:lnTo>
                    <a:pt x="3" y="50"/>
                  </a:lnTo>
                  <a:lnTo>
                    <a:pt x="29" y="43"/>
                  </a:lnTo>
                  <a:lnTo>
                    <a:pt x="52" y="37"/>
                  </a:lnTo>
                  <a:lnTo>
                    <a:pt x="78" y="30"/>
                  </a:lnTo>
                  <a:lnTo>
                    <a:pt x="102" y="24"/>
                  </a:lnTo>
                  <a:lnTo>
                    <a:pt x="126" y="18"/>
                  </a:lnTo>
                  <a:lnTo>
                    <a:pt x="151" y="14"/>
                  </a:lnTo>
                  <a:lnTo>
                    <a:pt x="177" y="11"/>
                  </a:lnTo>
                  <a:lnTo>
                    <a:pt x="202" y="8"/>
                  </a:lnTo>
                  <a:lnTo>
                    <a:pt x="205" y="7"/>
                  </a:lnTo>
                  <a:lnTo>
                    <a:pt x="202" y="8"/>
                  </a:lnTo>
                  <a:lnTo>
                    <a:pt x="203" y="8"/>
                  </a:lnTo>
                  <a:lnTo>
                    <a:pt x="205" y="7"/>
                  </a:lnTo>
                  <a:lnTo>
                    <a:pt x="19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0" name="Freeform 1993"/>
            <p:cNvSpPr>
              <a:spLocks/>
            </p:cNvSpPr>
            <p:nvPr/>
          </p:nvSpPr>
          <p:spPr bwMode="auto">
            <a:xfrm>
              <a:off x="643" y="2790"/>
              <a:ext cx="8" cy="7"/>
            </a:xfrm>
            <a:custGeom>
              <a:avLst/>
              <a:gdLst>
                <a:gd name="T0" fmla="*/ 0 w 25"/>
                <a:gd name="T1" fmla="*/ 0 h 15"/>
                <a:gd name="T2" fmla="*/ 0 w 25"/>
                <a:gd name="T3" fmla="*/ 0 h 15"/>
                <a:gd name="T4" fmla="*/ 0 w 25"/>
                <a:gd name="T5" fmla="*/ 0 h 15"/>
                <a:gd name="T6" fmla="*/ 0 w 25"/>
                <a:gd name="T7" fmla="*/ 0 h 15"/>
                <a:gd name="T8" fmla="*/ 0 w 25"/>
                <a:gd name="T9" fmla="*/ 0 h 15"/>
                <a:gd name="T10" fmla="*/ 0 w 25"/>
                <a:gd name="T11" fmla="*/ 0 h 15"/>
                <a:gd name="T12" fmla="*/ 0 w 25"/>
                <a:gd name="T13" fmla="*/ 0 h 15"/>
                <a:gd name="T14" fmla="*/ 0 w 25"/>
                <a:gd name="T15" fmla="*/ 0 h 15"/>
                <a:gd name="T16" fmla="*/ 0 w 25"/>
                <a:gd name="T17" fmla="*/ 0 h 15"/>
                <a:gd name="T18" fmla="*/ 0 w 25"/>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5"/>
                <a:gd name="T32" fmla="*/ 25 w 2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5">
                  <a:moveTo>
                    <a:pt x="16" y="0"/>
                  </a:moveTo>
                  <a:lnTo>
                    <a:pt x="18" y="0"/>
                  </a:lnTo>
                  <a:lnTo>
                    <a:pt x="0" y="9"/>
                  </a:lnTo>
                  <a:lnTo>
                    <a:pt x="6" y="15"/>
                  </a:lnTo>
                  <a:lnTo>
                    <a:pt x="24" y="7"/>
                  </a:lnTo>
                  <a:lnTo>
                    <a:pt x="25" y="7"/>
                  </a:lnTo>
                  <a:lnTo>
                    <a:pt x="24" y="7"/>
                  </a:lnTo>
                  <a:lnTo>
                    <a:pt x="25" y="7"/>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1" name="Freeform 1994"/>
            <p:cNvSpPr>
              <a:spLocks/>
            </p:cNvSpPr>
            <p:nvPr/>
          </p:nvSpPr>
          <p:spPr bwMode="auto">
            <a:xfrm>
              <a:off x="511" y="2184"/>
              <a:ext cx="119" cy="171"/>
            </a:xfrm>
            <a:custGeom>
              <a:avLst/>
              <a:gdLst>
                <a:gd name="T0" fmla="*/ 0 w 359"/>
                <a:gd name="T1" fmla="*/ 0 h 343"/>
                <a:gd name="T2" fmla="*/ 0 w 359"/>
                <a:gd name="T3" fmla="*/ 0 h 343"/>
                <a:gd name="T4" fmla="*/ 0 w 359"/>
                <a:gd name="T5" fmla="*/ 0 h 343"/>
                <a:gd name="T6" fmla="*/ 0 w 359"/>
                <a:gd name="T7" fmla="*/ 0 h 343"/>
                <a:gd name="T8" fmla="*/ 0 w 359"/>
                <a:gd name="T9" fmla="*/ 0 h 343"/>
                <a:gd name="T10" fmla="*/ 0 w 359"/>
                <a:gd name="T11" fmla="*/ 0 h 343"/>
                <a:gd name="T12" fmla="*/ 0 w 359"/>
                <a:gd name="T13" fmla="*/ 0 h 343"/>
                <a:gd name="T14" fmla="*/ 0 w 359"/>
                <a:gd name="T15" fmla="*/ 0 h 343"/>
                <a:gd name="T16" fmla="*/ 0 w 359"/>
                <a:gd name="T17" fmla="*/ 0 h 343"/>
                <a:gd name="T18" fmla="*/ 0 w 359"/>
                <a:gd name="T19" fmla="*/ 0 h 343"/>
                <a:gd name="T20" fmla="*/ 0 w 359"/>
                <a:gd name="T21" fmla="*/ 0 h 343"/>
                <a:gd name="T22" fmla="*/ 0 w 359"/>
                <a:gd name="T23" fmla="*/ 0 h 343"/>
                <a:gd name="T24" fmla="*/ 0 w 359"/>
                <a:gd name="T25" fmla="*/ 0 h 343"/>
                <a:gd name="T26" fmla="*/ 0 w 359"/>
                <a:gd name="T27" fmla="*/ 0 h 343"/>
                <a:gd name="T28" fmla="*/ 0 w 359"/>
                <a:gd name="T29" fmla="*/ 0 h 343"/>
                <a:gd name="T30" fmla="*/ 0 w 359"/>
                <a:gd name="T31" fmla="*/ 0 h 343"/>
                <a:gd name="T32" fmla="*/ 0 w 359"/>
                <a:gd name="T33" fmla="*/ 0 h 343"/>
                <a:gd name="T34" fmla="*/ 0 w 359"/>
                <a:gd name="T35" fmla="*/ 0 h 343"/>
                <a:gd name="T36" fmla="*/ 0 w 359"/>
                <a:gd name="T37" fmla="*/ 0 h 343"/>
                <a:gd name="T38" fmla="*/ 0 w 359"/>
                <a:gd name="T39" fmla="*/ 0 h 343"/>
                <a:gd name="T40" fmla="*/ 0 w 359"/>
                <a:gd name="T41" fmla="*/ 0 h 343"/>
                <a:gd name="T42" fmla="*/ 0 w 359"/>
                <a:gd name="T43" fmla="*/ 0 h 343"/>
                <a:gd name="T44" fmla="*/ 0 w 359"/>
                <a:gd name="T45" fmla="*/ 0 h 343"/>
                <a:gd name="T46" fmla="*/ 0 w 359"/>
                <a:gd name="T47" fmla="*/ 0 h 343"/>
                <a:gd name="T48" fmla="*/ 0 w 359"/>
                <a:gd name="T49" fmla="*/ 0 h 343"/>
                <a:gd name="T50" fmla="*/ 0 w 359"/>
                <a:gd name="T51" fmla="*/ 0 h 343"/>
                <a:gd name="T52" fmla="*/ 0 w 359"/>
                <a:gd name="T53" fmla="*/ 0 h 343"/>
                <a:gd name="T54" fmla="*/ 0 w 359"/>
                <a:gd name="T55" fmla="*/ 0 h 343"/>
                <a:gd name="T56" fmla="*/ 0 w 359"/>
                <a:gd name="T57" fmla="*/ 0 h 343"/>
                <a:gd name="T58" fmla="*/ 0 w 359"/>
                <a:gd name="T59" fmla="*/ 0 h 343"/>
                <a:gd name="T60" fmla="*/ 0 w 359"/>
                <a:gd name="T61" fmla="*/ 0 h 343"/>
                <a:gd name="T62" fmla="*/ 0 w 359"/>
                <a:gd name="T63" fmla="*/ 0 h 343"/>
                <a:gd name="T64" fmla="*/ 0 w 359"/>
                <a:gd name="T65" fmla="*/ 0 h 343"/>
                <a:gd name="T66" fmla="*/ 0 w 359"/>
                <a:gd name="T67" fmla="*/ 0 h 343"/>
                <a:gd name="T68" fmla="*/ 0 w 359"/>
                <a:gd name="T69" fmla="*/ 0 h 343"/>
                <a:gd name="T70" fmla="*/ 0 w 359"/>
                <a:gd name="T71" fmla="*/ 0 h 343"/>
                <a:gd name="T72" fmla="*/ 0 w 359"/>
                <a:gd name="T73" fmla="*/ 0 h 343"/>
                <a:gd name="T74" fmla="*/ 0 w 359"/>
                <a:gd name="T75" fmla="*/ 0 h 343"/>
                <a:gd name="T76" fmla="*/ 0 w 359"/>
                <a:gd name="T77" fmla="*/ 0 h 343"/>
                <a:gd name="T78" fmla="*/ 0 w 359"/>
                <a:gd name="T79" fmla="*/ 0 h 343"/>
                <a:gd name="T80" fmla="*/ 0 w 359"/>
                <a:gd name="T81" fmla="*/ 0 h 343"/>
                <a:gd name="T82" fmla="*/ 0 w 359"/>
                <a:gd name="T83" fmla="*/ 0 h 343"/>
                <a:gd name="T84" fmla="*/ 0 w 359"/>
                <a:gd name="T85" fmla="*/ 0 h 343"/>
                <a:gd name="T86" fmla="*/ 0 w 359"/>
                <a:gd name="T87" fmla="*/ 0 h 343"/>
                <a:gd name="T88" fmla="*/ 0 w 359"/>
                <a:gd name="T89" fmla="*/ 0 h 343"/>
                <a:gd name="T90" fmla="*/ 0 w 359"/>
                <a:gd name="T91" fmla="*/ 0 h 343"/>
                <a:gd name="T92" fmla="*/ 0 w 359"/>
                <a:gd name="T93" fmla="*/ 0 h 343"/>
                <a:gd name="T94" fmla="*/ 0 w 359"/>
                <a:gd name="T95" fmla="*/ 0 h 343"/>
                <a:gd name="T96" fmla="*/ 0 w 359"/>
                <a:gd name="T97" fmla="*/ 0 h 343"/>
                <a:gd name="T98" fmla="*/ 0 w 359"/>
                <a:gd name="T99" fmla="*/ 0 h 343"/>
                <a:gd name="T100" fmla="*/ 0 w 359"/>
                <a:gd name="T101" fmla="*/ 0 h 343"/>
                <a:gd name="T102" fmla="*/ 0 w 359"/>
                <a:gd name="T103" fmla="*/ 0 h 343"/>
                <a:gd name="T104" fmla="*/ 0 w 359"/>
                <a:gd name="T105" fmla="*/ 0 h 343"/>
                <a:gd name="T106" fmla="*/ 0 w 359"/>
                <a:gd name="T107" fmla="*/ 0 h 343"/>
                <a:gd name="T108" fmla="*/ 0 w 359"/>
                <a:gd name="T109" fmla="*/ 0 h 343"/>
                <a:gd name="T110" fmla="*/ 0 w 359"/>
                <a:gd name="T111" fmla="*/ 0 h 343"/>
                <a:gd name="T112" fmla="*/ 0 w 359"/>
                <a:gd name="T113" fmla="*/ 0 h 343"/>
                <a:gd name="T114" fmla="*/ 0 w 359"/>
                <a:gd name="T115" fmla="*/ 0 h 343"/>
                <a:gd name="T116" fmla="*/ 0 w 359"/>
                <a:gd name="T117" fmla="*/ 0 h 343"/>
                <a:gd name="T118" fmla="*/ 0 w 359"/>
                <a:gd name="T119" fmla="*/ 0 h 3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9"/>
                <a:gd name="T181" fmla="*/ 0 h 343"/>
                <a:gd name="T182" fmla="*/ 359 w 359"/>
                <a:gd name="T183" fmla="*/ 343 h 3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9" h="343">
                  <a:moveTo>
                    <a:pt x="233" y="320"/>
                  </a:moveTo>
                  <a:lnTo>
                    <a:pt x="233" y="315"/>
                  </a:lnTo>
                  <a:lnTo>
                    <a:pt x="233" y="308"/>
                  </a:lnTo>
                  <a:lnTo>
                    <a:pt x="233" y="302"/>
                  </a:lnTo>
                  <a:lnTo>
                    <a:pt x="235" y="298"/>
                  </a:lnTo>
                  <a:lnTo>
                    <a:pt x="236" y="299"/>
                  </a:lnTo>
                  <a:lnTo>
                    <a:pt x="243" y="301"/>
                  </a:lnTo>
                  <a:lnTo>
                    <a:pt x="254" y="302"/>
                  </a:lnTo>
                  <a:lnTo>
                    <a:pt x="267" y="302"/>
                  </a:lnTo>
                  <a:lnTo>
                    <a:pt x="282" y="301"/>
                  </a:lnTo>
                  <a:lnTo>
                    <a:pt x="296" y="298"/>
                  </a:lnTo>
                  <a:lnTo>
                    <a:pt x="306" y="294"/>
                  </a:lnTo>
                  <a:lnTo>
                    <a:pt x="312" y="288"/>
                  </a:lnTo>
                  <a:lnTo>
                    <a:pt x="314" y="283"/>
                  </a:lnTo>
                  <a:lnTo>
                    <a:pt x="314" y="279"/>
                  </a:lnTo>
                  <a:lnTo>
                    <a:pt x="312" y="274"/>
                  </a:lnTo>
                  <a:lnTo>
                    <a:pt x="312" y="268"/>
                  </a:lnTo>
                  <a:lnTo>
                    <a:pt x="311" y="264"/>
                  </a:lnTo>
                  <a:lnTo>
                    <a:pt x="312" y="258"/>
                  </a:lnTo>
                  <a:lnTo>
                    <a:pt x="315" y="252"/>
                  </a:lnTo>
                  <a:lnTo>
                    <a:pt x="321" y="247"/>
                  </a:lnTo>
                  <a:lnTo>
                    <a:pt x="318" y="245"/>
                  </a:lnTo>
                  <a:lnTo>
                    <a:pt x="314" y="244"/>
                  </a:lnTo>
                  <a:lnTo>
                    <a:pt x="311" y="242"/>
                  </a:lnTo>
                  <a:lnTo>
                    <a:pt x="315" y="240"/>
                  </a:lnTo>
                  <a:lnTo>
                    <a:pt x="321" y="239"/>
                  </a:lnTo>
                  <a:lnTo>
                    <a:pt x="323" y="236"/>
                  </a:lnTo>
                  <a:lnTo>
                    <a:pt x="324" y="231"/>
                  </a:lnTo>
                  <a:lnTo>
                    <a:pt x="324" y="225"/>
                  </a:lnTo>
                  <a:lnTo>
                    <a:pt x="324" y="220"/>
                  </a:lnTo>
                  <a:lnTo>
                    <a:pt x="324" y="213"/>
                  </a:lnTo>
                  <a:lnTo>
                    <a:pt x="324" y="207"/>
                  </a:lnTo>
                  <a:lnTo>
                    <a:pt x="327" y="201"/>
                  </a:lnTo>
                  <a:lnTo>
                    <a:pt x="327" y="204"/>
                  </a:lnTo>
                  <a:lnTo>
                    <a:pt x="338" y="206"/>
                  </a:lnTo>
                  <a:lnTo>
                    <a:pt x="350" y="204"/>
                  </a:lnTo>
                  <a:lnTo>
                    <a:pt x="357" y="201"/>
                  </a:lnTo>
                  <a:lnTo>
                    <a:pt x="359" y="195"/>
                  </a:lnTo>
                  <a:lnTo>
                    <a:pt x="357" y="189"/>
                  </a:lnTo>
                  <a:lnTo>
                    <a:pt x="354" y="185"/>
                  </a:lnTo>
                  <a:lnTo>
                    <a:pt x="351" y="180"/>
                  </a:lnTo>
                  <a:lnTo>
                    <a:pt x="347" y="171"/>
                  </a:lnTo>
                  <a:lnTo>
                    <a:pt x="342" y="164"/>
                  </a:lnTo>
                  <a:lnTo>
                    <a:pt x="339" y="159"/>
                  </a:lnTo>
                  <a:lnTo>
                    <a:pt x="339" y="155"/>
                  </a:lnTo>
                  <a:lnTo>
                    <a:pt x="342" y="150"/>
                  </a:lnTo>
                  <a:lnTo>
                    <a:pt x="347" y="146"/>
                  </a:lnTo>
                  <a:lnTo>
                    <a:pt x="350" y="143"/>
                  </a:lnTo>
                  <a:lnTo>
                    <a:pt x="353" y="137"/>
                  </a:lnTo>
                  <a:lnTo>
                    <a:pt x="353" y="133"/>
                  </a:lnTo>
                  <a:lnTo>
                    <a:pt x="353" y="130"/>
                  </a:lnTo>
                  <a:lnTo>
                    <a:pt x="353" y="127"/>
                  </a:lnTo>
                  <a:lnTo>
                    <a:pt x="351" y="123"/>
                  </a:lnTo>
                  <a:lnTo>
                    <a:pt x="350" y="119"/>
                  </a:lnTo>
                  <a:lnTo>
                    <a:pt x="350" y="114"/>
                  </a:lnTo>
                  <a:lnTo>
                    <a:pt x="350" y="106"/>
                  </a:lnTo>
                  <a:lnTo>
                    <a:pt x="350" y="97"/>
                  </a:lnTo>
                  <a:lnTo>
                    <a:pt x="350" y="83"/>
                  </a:lnTo>
                  <a:lnTo>
                    <a:pt x="347" y="69"/>
                  </a:lnTo>
                  <a:lnTo>
                    <a:pt x="339" y="56"/>
                  </a:lnTo>
                  <a:lnTo>
                    <a:pt x="329" y="43"/>
                  </a:lnTo>
                  <a:lnTo>
                    <a:pt x="317" y="32"/>
                  </a:lnTo>
                  <a:lnTo>
                    <a:pt x="302" y="22"/>
                  </a:lnTo>
                  <a:lnTo>
                    <a:pt x="285" y="12"/>
                  </a:lnTo>
                  <a:lnTo>
                    <a:pt x="267" y="4"/>
                  </a:lnTo>
                  <a:lnTo>
                    <a:pt x="255" y="0"/>
                  </a:lnTo>
                  <a:lnTo>
                    <a:pt x="243" y="1"/>
                  </a:lnTo>
                  <a:lnTo>
                    <a:pt x="232" y="7"/>
                  </a:lnTo>
                  <a:lnTo>
                    <a:pt x="221" y="13"/>
                  </a:lnTo>
                  <a:lnTo>
                    <a:pt x="209" y="21"/>
                  </a:lnTo>
                  <a:lnTo>
                    <a:pt x="199" y="28"/>
                  </a:lnTo>
                  <a:lnTo>
                    <a:pt x="187" y="36"/>
                  </a:lnTo>
                  <a:lnTo>
                    <a:pt x="175" y="42"/>
                  </a:lnTo>
                  <a:lnTo>
                    <a:pt x="164" y="49"/>
                  </a:lnTo>
                  <a:lnTo>
                    <a:pt x="155" y="56"/>
                  </a:lnTo>
                  <a:lnTo>
                    <a:pt x="149" y="65"/>
                  </a:lnTo>
                  <a:lnTo>
                    <a:pt x="145" y="75"/>
                  </a:lnTo>
                  <a:lnTo>
                    <a:pt x="139" y="83"/>
                  </a:lnTo>
                  <a:lnTo>
                    <a:pt x="134" y="92"/>
                  </a:lnTo>
                  <a:lnTo>
                    <a:pt x="127" y="99"/>
                  </a:lnTo>
                  <a:lnTo>
                    <a:pt x="118" y="104"/>
                  </a:lnTo>
                  <a:lnTo>
                    <a:pt x="104" y="107"/>
                  </a:lnTo>
                  <a:lnTo>
                    <a:pt x="89" y="107"/>
                  </a:lnTo>
                  <a:lnTo>
                    <a:pt x="73" y="106"/>
                  </a:lnTo>
                  <a:lnTo>
                    <a:pt x="57" y="104"/>
                  </a:lnTo>
                  <a:lnTo>
                    <a:pt x="40" y="103"/>
                  </a:lnTo>
                  <a:lnTo>
                    <a:pt x="25" y="105"/>
                  </a:lnTo>
                  <a:lnTo>
                    <a:pt x="13" y="109"/>
                  </a:lnTo>
                  <a:lnTo>
                    <a:pt x="4" y="118"/>
                  </a:lnTo>
                  <a:lnTo>
                    <a:pt x="0" y="129"/>
                  </a:lnTo>
                  <a:lnTo>
                    <a:pt x="0" y="141"/>
                  </a:lnTo>
                  <a:lnTo>
                    <a:pt x="3" y="153"/>
                  </a:lnTo>
                  <a:lnTo>
                    <a:pt x="7" y="164"/>
                  </a:lnTo>
                  <a:lnTo>
                    <a:pt x="13" y="176"/>
                  </a:lnTo>
                  <a:lnTo>
                    <a:pt x="19" y="188"/>
                  </a:lnTo>
                  <a:lnTo>
                    <a:pt x="22" y="200"/>
                  </a:lnTo>
                  <a:lnTo>
                    <a:pt x="24" y="212"/>
                  </a:lnTo>
                  <a:lnTo>
                    <a:pt x="24" y="216"/>
                  </a:lnTo>
                  <a:lnTo>
                    <a:pt x="24" y="223"/>
                  </a:lnTo>
                  <a:lnTo>
                    <a:pt x="24" y="228"/>
                  </a:lnTo>
                  <a:lnTo>
                    <a:pt x="24" y="235"/>
                  </a:lnTo>
                  <a:lnTo>
                    <a:pt x="22" y="241"/>
                  </a:lnTo>
                  <a:lnTo>
                    <a:pt x="22" y="245"/>
                  </a:lnTo>
                  <a:lnTo>
                    <a:pt x="21" y="249"/>
                  </a:lnTo>
                  <a:lnTo>
                    <a:pt x="19" y="250"/>
                  </a:lnTo>
                  <a:lnTo>
                    <a:pt x="52" y="254"/>
                  </a:lnTo>
                  <a:lnTo>
                    <a:pt x="82" y="262"/>
                  </a:lnTo>
                  <a:lnTo>
                    <a:pt x="109" y="270"/>
                  </a:lnTo>
                  <a:lnTo>
                    <a:pt x="134" y="282"/>
                  </a:lnTo>
                  <a:lnTo>
                    <a:pt x="158" y="295"/>
                  </a:lnTo>
                  <a:lnTo>
                    <a:pt x="181" y="310"/>
                  </a:lnTo>
                  <a:lnTo>
                    <a:pt x="203" y="325"/>
                  </a:lnTo>
                  <a:lnTo>
                    <a:pt x="224" y="343"/>
                  </a:lnTo>
                  <a:lnTo>
                    <a:pt x="226" y="343"/>
                  </a:lnTo>
                  <a:lnTo>
                    <a:pt x="230" y="341"/>
                  </a:lnTo>
                  <a:lnTo>
                    <a:pt x="235" y="332"/>
                  </a:lnTo>
                  <a:lnTo>
                    <a:pt x="235" y="330"/>
                  </a:lnTo>
                  <a:lnTo>
                    <a:pt x="235" y="325"/>
                  </a:lnTo>
                  <a:lnTo>
                    <a:pt x="235" y="322"/>
                  </a:lnTo>
                  <a:lnTo>
                    <a:pt x="233" y="320"/>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2" name="Freeform 1995"/>
            <p:cNvSpPr>
              <a:spLocks/>
            </p:cNvSpPr>
            <p:nvPr/>
          </p:nvSpPr>
          <p:spPr bwMode="auto">
            <a:xfrm>
              <a:off x="586" y="2331"/>
              <a:ext cx="4" cy="13"/>
            </a:xfrm>
            <a:custGeom>
              <a:avLst/>
              <a:gdLst>
                <a:gd name="T0" fmla="*/ 0 w 12"/>
                <a:gd name="T1" fmla="*/ 0 h 27"/>
                <a:gd name="T2" fmla="*/ 0 w 12"/>
                <a:gd name="T3" fmla="*/ 0 h 27"/>
                <a:gd name="T4" fmla="*/ 0 w 12"/>
                <a:gd name="T5" fmla="*/ 0 h 27"/>
                <a:gd name="T6" fmla="*/ 0 w 12"/>
                <a:gd name="T7" fmla="*/ 0 h 27"/>
                <a:gd name="T8" fmla="*/ 0 w 12"/>
                <a:gd name="T9" fmla="*/ 0 h 27"/>
                <a:gd name="T10" fmla="*/ 0 w 12"/>
                <a:gd name="T11" fmla="*/ 0 h 27"/>
                <a:gd name="T12" fmla="*/ 0 w 12"/>
                <a:gd name="T13" fmla="*/ 0 h 27"/>
                <a:gd name="T14" fmla="*/ 0 w 12"/>
                <a:gd name="T15" fmla="*/ 0 h 27"/>
                <a:gd name="T16" fmla="*/ 0 w 12"/>
                <a:gd name="T17" fmla="*/ 0 h 27"/>
                <a:gd name="T18" fmla="*/ 0 w 12"/>
                <a:gd name="T19" fmla="*/ 0 h 27"/>
                <a:gd name="T20" fmla="*/ 0 w 12"/>
                <a:gd name="T21" fmla="*/ 0 h 27"/>
                <a:gd name="T22" fmla="*/ 0 w 12"/>
                <a:gd name="T23" fmla="*/ 0 h 27"/>
                <a:gd name="T24" fmla="*/ 0 w 12"/>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7"/>
                <a:gd name="T41" fmla="*/ 12 w 12"/>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7">
                  <a:moveTo>
                    <a:pt x="9" y="9"/>
                  </a:moveTo>
                  <a:lnTo>
                    <a:pt x="6" y="0"/>
                  </a:lnTo>
                  <a:lnTo>
                    <a:pt x="0" y="8"/>
                  </a:lnTo>
                  <a:lnTo>
                    <a:pt x="0" y="14"/>
                  </a:lnTo>
                  <a:lnTo>
                    <a:pt x="0" y="21"/>
                  </a:lnTo>
                  <a:lnTo>
                    <a:pt x="0" y="25"/>
                  </a:lnTo>
                  <a:lnTo>
                    <a:pt x="12" y="27"/>
                  </a:lnTo>
                  <a:lnTo>
                    <a:pt x="12" y="21"/>
                  </a:lnTo>
                  <a:lnTo>
                    <a:pt x="12" y="14"/>
                  </a:lnTo>
                  <a:lnTo>
                    <a:pt x="12" y="8"/>
                  </a:lnTo>
                  <a:lnTo>
                    <a:pt x="9" y="9"/>
                  </a:lnTo>
                  <a:lnTo>
                    <a:pt x="6" y="0"/>
                  </a:lnTo>
                  <a:lnTo>
                    <a:pt x="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3" name="Freeform 1996"/>
            <p:cNvSpPr>
              <a:spLocks/>
            </p:cNvSpPr>
            <p:nvPr/>
          </p:nvSpPr>
          <p:spPr bwMode="auto">
            <a:xfrm>
              <a:off x="588" y="2326"/>
              <a:ext cx="29" cy="10"/>
            </a:xfrm>
            <a:custGeom>
              <a:avLst/>
              <a:gdLst>
                <a:gd name="T0" fmla="*/ 0 w 85"/>
                <a:gd name="T1" fmla="*/ 0 h 21"/>
                <a:gd name="T2" fmla="*/ 0 w 85"/>
                <a:gd name="T3" fmla="*/ 0 h 21"/>
                <a:gd name="T4" fmla="*/ 0 w 85"/>
                <a:gd name="T5" fmla="*/ 0 h 21"/>
                <a:gd name="T6" fmla="*/ 0 w 85"/>
                <a:gd name="T7" fmla="*/ 0 h 21"/>
                <a:gd name="T8" fmla="*/ 0 w 85"/>
                <a:gd name="T9" fmla="*/ 0 h 21"/>
                <a:gd name="T10" fmla="*/ 0 w 85"/>
                <a:gd name="T11" fmla="*/ 0 h 21"/>
                <a:gd name="T12" fmla="*/ 0 w 85"/>
                <a:gd name="T13" fmla="*/ 0 h 21"/>
                <a:gd name="T14" fmla="*/ 0 w 85"/>
                <a:gd name="T15" fmla="*/ 0 h 21"/>
                <a:gd name="T16" fmla="*/ 0 w 85"/>
                <a:gd name="T17" fmla="*/ 0 h 21"/>
                <a:gd name="T18" fmla="*/ 0 w 85"/>
                <a:gd name="T19" fmla="*/ 0 h 21"/>
                <a:gd name="T20" fmla="*/ 0 w 85"/>
                <a:gd name="T21" fmla="*/ 0 h 21"/>
                <a:gd name="T22" fmla="*/ 0 w 85"/>
                <a:gd name="T23" fmla="*/ 0 h 21"/>
                <a:gd name="T24" fmla="*/ 0 w 85"/>
                <a:gd name="T25" fmla="*/ 0 h 21"/>
                <a:gd name="T26" fmla="*/ 0 w 85"/>
                <a:gd name="T27" fmla="*/ 0 h 21"/>
                <a:gd name="T28" fmla="*/ 0 w 85"/>
                <a:gd name="T29" fmla="*/ 0 h 21"/>
                <a:gd name="T30" fmla="*/ 0 w 85"/>
                <a:gd name="T31" fmla="*/ 0 h 21"/>
                <a:gd name="T32" fmla="*/ 0 w 85"/>
                <a:gd name="T33" fmla="*/ 0 h 21"/>
                <a:gd name="T34" fmla="*/ 0 w 85"/>
                <a:gd name="T35" fmla="*/ 0 h 21"/>
                <a:gd name="T36" fmla="*/ 0 w 85"/>
                <a:gd name="T37" fmla="*/ 0 h 21"/>
                <a:gd name="T38" fmla="*/ 0 w 85"/>
                <a:gd name="T39" fmla="*/ 0 h 21"/>
                <a:gd name="T40" fmla="*/ 0 w 85"/>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21"/>
                <a:gd name="T65" fmla="*/ 85 w 85"/>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21">
                  <a:moveTo>
                    <a:pt x="73" y="0"/>
                  </a:moveTo>
                  <a:lnTo>
                    <a:pt x="73" y="2"/>
                  </a:lnTo>
                  <a:lnTo>
                    <a:pt x="69" y="6"/>
                  </a:lnTo>
                  <a:lnTo>
                    <a:pt x="61" y="9"/>
                  </a:lnTo>
                  <a:lnTo>
                    <a:pt x="48" y="11"/>
                  </a:lnTo>
                  <a:lnTo>
                    <a:pt x="34" y="12"/>
                  </a:lnTo>
                  <a:lnTo>
                    <a:pt x="21" y="12"/>
                  </a:lnTo>
                  <a:lnTo>
                    <a:pt x="12" y="11"/>
                  </a:lnTo>
                  <a:lnTo>
                    <a:pt x="4" y="10"/>
                  </a:lnTo>
                  <a:lnTo>
                    <a:pt x="3" y="18"/>
                  </a:lnTo>
                  <a:lnTo>
                    <a:pt x="0" y="9"/>
                  </a:lnTo>
                  <a:lnTo>
                    <a:pt x="2" y="19"/>
                  </a:lnTo>
                  <a:lnTo>
                    <a:pt x="9" y="20"/>
                  </a:lnTo>
                  <a:lnTo>
                    <a:pt x="21" y="21"/>
                  </a:lnTo>
                  <a:lnTo>
                    <a:pt x="34" y="21"/>
                  </a:lnTo>
                  <a:lnTo>
                    <a:pt x="51" y="20"/>
                  </a:lnTo>
                  <a:lnTo>
                    <a:pt x="64" y="18"/>
                  </a:lnTo>
                  <a:lnTo>
                    <a:pt x="78" y="12"/>
                  </a:lnTo>
                  <a:lnTo>
                    <a:pt x="85" y="4"/>
                  </a:lnTo>
                  <a:lnTo>
                    <a:pt x="85" y="5"/>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4" name="Freeform 1997"/>
            <p:cNvSpPr>
              <a:spLocks/>
            </p:cNvSpPr>
            <p:nvPr/>
          </p:nvSpPr>
          <p:spPr bwMode="auto">
            <a:xfrm>
              <a:off x="612" y="2305"/>
              <a:ext cx="10" cy="23"/>
            </a:xfrm>
            <a:custGeom>
              <a:avLst/>
              <a:gdLst>
                <a:gd name="T0" fmla="*/ 0 w 28"/>
                <a:gd name="T1" fmla="*/ 0 h 48"/>
                <a:gd name="T2" fmla="*/ 0 w 28"/>
                <a:gd name="T3" fmla="*/ 0 h 48"/>
                <a:gd name="T4" fmla="*/ 0 w 28"/>
                <a:gd name="T5" fmla="*/ 0 h 48"/>
                <a:gd name="T6" fmla="*/ 0 w 28"/>
                <a:gd name="T7" fmla="*/ 0 h 48"/>
                <a:gd name="T8" fmla="*/ 0 w 28"/>
                <a:gd name="T9" fmla="*/ 0 h 48"/>
                <a:gd name="T10" fmla="*/ 0 w 28"/>
                <a:gd name="T11" fmla="*/ 0 h 48"/>
                <a:gd name="T12" fmla="*/ 0 w 28"/>
                <a:gd name="T13" fmla="*/ 0 h 48"/>
                <a:gd name="T14" fmla="*/ 0 w 28"/>
                <a:gd name="T15" fmla="*/ 0 h 48"/>
                <a:gd name="T16" fmla="*/ 0 w 28"/>
                <a:gd name="T17" fmla="*/ 0 h 48"/>
                <a:gd name="T18" fmla="*/ 0 w 28"/>
                <a:gd name="T19" fmla="*/ 0 h 48"/>
                <a:gd name="T20" fmla="*/ 0 w 28"/>
                <a:gd name="T21" fmla="*/ 0 h 48"/>
                <a:gd name="T22" fmla="*/ 0 w 28"/>
                <a:gd name="T23" fmla="*/ 0 h 48"/>
                <a:gd name="T24" fmla="*/ 0 w 28"/>
                <a:gd name="T25" fmla="*/ 0 h 48"/>
                <a:gd name="T26" fmla="*/ 0 w 28"/>
                <a:gd name="T27" fmla="*/ 0 h 48"/>
                <a:gd name="T28" fmla="*/ 0 w 28"/>
                <a:gd name="T29" fmla="*/ 0 h 48"/>
                <a:gd name="T30" fmla="*/ 0 w 28"/>
                <a:gd name="T31" fmla="*/ 0 h 48"/>
                <a:gd name="T32" fmla="*/ 0 w 28"/>
                <a:gd name="T33" fmla="*/ 0 h 48"/>
                <a:gd name="T34" fmla="*/ 0 w 28"/>
                <a:gd name="T35" fmla="*/ 0 h 48"/>
                <a:gd name="T36" fmla="*/ 0 w 28"/>
                <a:gd name="T37" fmla="*/ 0 h 48"/>
                <a:gd name="T38" fmla="*/ 0 w 28"/>
                <a:gd name="T39" fmla="*/ 0 h 48"/>
                <a:gd name="T40" fmla="*/ 0 w 28"/>
                <a:gd name="T41" fmla="*/ 0 h 48"/>
                <a:gd name="T42" fmla="*/ 0 w 28"/>
                <a:gd name="T43" fmla="*/ 0 h 48"/>
                <a:gd name="T44" fmla="*/ 0 w 28"/>
                <a:gd name="T45" fmla="*/ 0 h 48"/>
                <a:gd name="T46" fmla="*/ 0 w 28"/>
                <a:gd name="T47" fmla="*/ 0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48"/>
                <a:gd name="T74" fmla="*/ 28 w 28"/>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48">
                  <a:moveTo>
                    <a:pt x="15" y="9"/>
                  </a:moveTo>
                  <a:lnTo>
                    <a:pt x="12" y="1"/>
                  </a:lnTo>
                  <a:lnTo>
                    <a:pt x="4" y="8"/>
                  </a:lnTo>
                  <a:lnTo>
                    <a:pt x="1" y="15"/>
                  </a:lnTo>
                  <a:lnTo>
                    <a:pt x="0" y="22"/>
                  </a:lnTo>
                  <a:lnTo>
                    <a:pt x="1" y="26"/>
                  </a:lnTo>
                  <a:lnTo>
                    <a:pt x="1" y="32"/>
                  </a:lnTo>
                  <a:lnTo>
                    <a:pt x="3" y="37"/>
                  </a:lnTo>
                  <a:lnTo>
                    <a:pt x="3" y="41"/>
                  </a:lnTo>
                  <a:lnTo>
                    <a:pt x="1" y="43"/>
                  </a:lnTo>
                  <a:lnTo>
                    <a:pt x="13" y="48"/>
                  </a:lnTo>
                  <a:lnTo>
                    <a:pt x="15" y="41"/>
                  </a:lnTo>
                  <a:lnTo>
                    <a:pt x="15" y="37"/>
                  </a:lnTo>
                  <a:lnTo>
                    <a:pt x="13" y="32"/>
                  </a:lnTo>
                  <a:lnTo>
                    <a:pt x="13" y="26"/>
                  </a:lnTo>
                  <a:lnTo>
                    <a:pt x="12" y="22"/>
                  </a:lnTo>
                  <a:lnTo>
                    <a:pt x="13" y="18"/>
                  </a:lnTo>
                  <a:lnTo>
                    <a:pt x="16" y="12"/>
                  </a:lnTo>
                  <a:lnTo>
                    <a:pt x="21" y="8"/>
                  </a:lnTo>
                  <a:lnTo>
                    <a:pt x="18" y="0"/>
                  </a:lnTo>
                  <a:lnTo>
                    <a:pt x="21" y="8"/>
                  </a:lnTo>
                  <a:lnTo>
                    <a:pt x="28" y="2"/>
                  </a:lnTo>
                  <a:lnTo>
                    <a:pt x="18" y="0"/>
                  </a:lnTo>
                  <a:lnTo>
                    <a:pt x="1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5" name="Freeform 1998"/>
            <p:cNvSpPr>
              <a:spLocks/>
            </p:cNvSpPr>
            <p:nvPr/>
          </p:nvSpPr>
          <p:spPr bwMode="auto">
            <a:xfrm>
              <a:off x="612" y="2301"/>
              <a:ext cx="6" cy="8"/>
            </a:xfrm>
            <a:custGeom>
              <a:avLst/>
              <a:gdLst>
                <a:gd name="T0" fmla="*/ 0 w 18"/>
                <a:gd name="T1" fmla="*/ 0 h 15"/>
                <a:gd name="T2" fmla="*/ 0 w 18"/>
                <a:gd name="T3" fmla="*/ 0 h 15"/>
                <a:gd name="T4" fmla="*/ 0 w 18"/>
                <a:gd name="T5" fmla="*/ 1 h 15"/>
                <a:gd name="T6" fmla="*/ 0 w 18"/>
                <a:gd name="T7" fmla="*/ 1 h 15"/>
                <a:gd name="T8" fmla="*/ 0 w 18"/>
                <a:gd name="T9" fmla="*/ 1 h 15"/>
                <a:gd name="T10" fmla="*/ 0 w 18"/>
                <a:gd name="T11" fmla="*/ 1 h 15"/>
                <a:gd name="T12" fmla="*/ 0 w 18"/>
                <a:gd name="T13" fmla="*/ 1 h 15"/>
                <a:gd name="T14" fmla="*/ 0 w 18"/>
                <a:gd name="T15" fmla="*/ 1 h 15"/>
                <a:gd name="T16" fmla="*/ 0 w 18"/>
                <a:gd name="T17" fmla="*/ 1 h 15"/>
                <a:gd name="T18" fmla="*/ 0 w 18"/>
                <a:gd name="T19" fmla="*/ 1 h 15"/>
                <a:gd name="T20" fmla="*/ 0 w 18"/>
                <a:gd name="T21" fmla="*/ 1 h 15"/>
                <a:gd name="T22" fmla="*/ 0 w 18"/>
                <a:gd name="T23" fmla="*/ 1 h 15"/>
                <a:gd name="T24" fmla="*/ 0 w 18"/>
                <a:gd name="T25" fmla="*/ 0 h 15"/>
                <a:gd name="T26" fmla="*/ 0 w 18"/>
                <a:gd name="T27" fmla="*/ 0 h 15"/>
                <a:gd name="T28" fmla="*/ 0 w 18"/>
                <a:gd name="T29" fmla="*/ 0 h 15"/>
                <a:gd name="T30" fmla="*/ 0 w 18"/>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5"/>
                <a:gd name="T50" fmla="*/ 18 w 18"/>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5">
                  <a:moveTo>
                    <a:pt x="10" y="0"/>
                  </a:moveTo>
                  <a:lnTo>
                    <a:pt x="9" y="0"/>
                  </a:lnTo>
                  <a:lnTo>
                    <a:pt x="0" y="5"/>
                  </a:lnTo>
                  <a:lnTo>
                    <a:pt x="6" y="12"/>
                  </a:lnTo>
                  <a:lnTo>
                    <a:pt x="12" y="14"/>
                  </a:lnTo>
                  <a:lnTo>
                    <a:pt x="15" y="15"/>
                  </a:lnTo>
                  <a:lnTo>
                    <a:pt x="18" y="6"/>
                  </a:lnTo>
                  <a:lnTo>
                    <a:pt x="15" y="5"/>
                  </a:lnTo>
                  <a:lnTo>
                    <a:pt x="12" y="5"/>
                  </a:lnTo>
                  <a:lnTo>
                    <a:pt x="12" y="7"/>
                  </a:lnTo>
                  <a:lnTo>
                    <a:pt x="12" y="8"/>
                  </a:lnTo>
                  <a:lnTo>
                    <a:pt x="10" y="8"/>
                  </a:lnTo>
                  <a:lnTo>
                    <a:pt x="10" y="0"/>
                  </a:lnTo>
                  <a:lnTo>
                    <a:pt x="9"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6" name="Freeform 1999"/>
            <p:cNvSpPr>
              <a:spLocks/>
            </p:cNvSpPr>
            <p:nvPr/>
          </p:nvSpPr>
          <p:spPr bwMode="auto">
            <a:xfrm>
              <a:off x="616" y="2275"/>
              <a:ext cx="10" cy="31"/>
            </a:xfrm>
            <a:custGeom>
              <a:avLst/>
              <a:gdLst>
                <a:gd name="T0" fmla="*/ 0 w 30"/>
                <a:gd name="T1" fmla="*/ 1 h 61"/>
                <a:gd name="T2" fmla="*/ 0 w 30"/>
                <a:gd name="T3" fmla="*/ 1 h 61"/>
                <a:gd name="T4" fmla="*/ 0 w 30"/>
                <a:gd name="T5" fmla="*/ 1 h 61"/>
                <a:gd name="T6" fmla="*/ 0 w 30"/>
                <a:gd name="T7" fmla="*/ 1 h 61"/>
                <a:gd name="T8" fmla="*/ 0 w 30"/>
                <a:gd name="T9" fmla="*/ 1 h 61"/>
                <a:gd name="T10" fmla="*/ 0 w 30"/>
                <a:gd name="T11" fmla="*/ 1 h 61"/>
                <a:gd name="T12" fmla="*/ 0 w 30"/>
                <a:gd name="T13" fmla="*/ 1 h 61"/>
                <a:gd name="T14" fmla="*/ 0 w 30"/>
                <a:gd name="T15" fmla="*/ 1 h 61"/>
                <a:gd name="T16" fmla="*/ 0 w 30"/>
                <a:gd name="T17" fmla="*/ 1 h 61"/>
                <a:gd name="T18" fmla="*/ 0 w 30"/>
                <a:gd name="T19" fmla="*/ 1 h 61"/>
                <a:gd name="T20" fmla="*/ 0 w 30"/>
                <a:gd name="T21" fmla="*/ 1 h 61"/>
                <a:gd name="T22" fmla="*/ 0 w 30"/>
                <a:gd name="T23" fmla="*/ 1 h 61"/>
                <a:gd name="T24" fmla="*/ 0 w 30"/>
                <a:gd name="T25" fmla="*/ 1 h 61"/>
                <a:gd name="T26" fmla="*/ 0 w 30"/>
                <a:gd name="T27" fmla="*/ 1 h 61"/>
                <a:gd name="T28" fmla="*/ 0 w 30"/>
                <a:gd name="T29" fmla="*/ 1 h 61"/>
                <a:gd name="T30" fmla="*/ 0 w 30"/>
                <a:gd name="T31" fmla="*/ 1 h 61"/>
                <a:gd name="T32" fmla="*/ 0 w 30"/>
                <a:gd name="T33" fmla="*/ 1 h 61"/>
                <a:gd name="T34" fmla="*/ 0 w 30"/>
                <a:gd name="T35" fmla="*/ 1 h 61"/>
                <a:gd name="T36" fmla="*/ 0 w 30"/>
                <a:gd name="T37" fmla="*/ 1 h 61"/>
                <a:gd name="T38" fmla="*/ 0 w 30"/>
                <a:gd name="T39" fmla="*/ 1 h 61"/>
                <a:gd name="T40" fmla="*/ 0 w 30"/>
                <a:gd name="T41" fmla="*/ 1 h 61"/>
                <a:gd name="T42" fmla="*/ 0 w 30"/>
                <a:gd name="T43" fmla="*/ 0 h 61"/>
                <a:gd name="T44" fmla="*/ 0 w 30"/>
                <a:gd name="T45" fmla="*/ 1 h 61"/>
                <a:gd name="T46" fmla="*/ 0 w 30"/>
                <a:gd name="T47" fmla="*/ 1 h 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61"/>
                <a:gd name="T74" fmla="*/ 30 w 30"/>
                <a:gd name="T75" fmla="*/ 61 h 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61">
                  <a:moveTo>
                    <a:pt x="17" y="21"/>
                  </a:moveTo>
                  <a:lnTo>
                    <a:pt x="6" y="16"/>
                  </a:lnTo>
                  <a:lnTo>
                    <a:pt x="3" y="23"/>
                  </a:lnTo>
                  <a:lnTo>
                    <a:pt x="3" y="30"/>
                  </a:lnTo>
                  <a:lnTo>
                    <a:pt x="3" y="37"/>
                  </a:lnTo>
                  <a:lnTo>
                    <a:pt x="3" y="42"/>
                  </a:lnTo>
                  <a:lnTo>
                    <a:pt x="3" y="48"/>
                  </a:lnTo>
                  <a:lnTo>
                    <a:pt x="2" y="52"/>
                  </a:lnTo>
                  <a:lnTo>
                    <a:pt x="2" y="53"/>
                  </a:lnTo>
                  <a:lnTo>
                    <a:pt x="0" y="53"/>
                  </a:lnTo>
                  <a:lnTo>
                    <a:pt x="0" y="61"/>
                  </a:lnTo>
                  <a:lnTo>
                    <a:pt x="11" y="59"/>
                  </a:lnTo>
                  <a:lnTo>
                    <a:pt x="14" y="54"/>
                  </a:lnTo>
                  <a:lnTo>
                    <a:pt x="15" y="48"/>
                  </a:lnTo>
                  <a:lnTo>
                    <a:pt x="15" y="42"/>
                  </a:lnTo>
                  <a:lnTo>
                    <a:pt x="15" y="37"/>
                  </a:lnTo>
                  <a:lnTo>
                    <a:pt x="15" y="30"/>
                  </a:lnTo>
                  <a:lnTo>
                    <a:pt x="15" y="25"/>
                  </a:lnTo>
                  <a:lnTo>
                    <a:pt x="18" y="20"/>
                  </a:lnTo>
                  <a:lnTo>
                    <a:pt x="8" y="15"/>
                  </a:lnTo>
                  <a:lnTo>
                    <a:pt x="18" y="20"/>
                  </a:lnTo>
                  <a:lnTo>
                    <a:pt x="30" y="0"/>
                  </a:lnTo>
                  <a:lnTo>
                    <a:pt x="8" y="15"/>
                  </a:lnTo>
                  <a:lnTo>
                    <a:pt x="1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7" name="Freeform 2000"/>
            <p:cNvSpPr>
              <a:spLocks/>
            </p:cNvSpPr>
            <p:nvPr/>
          </p:nvSpPr>
          <p:spPr bwMode="auto">
            <a:xfrm>
              <a:off x="618" y="2282"/>
              <a:ext cx="14" cy="6"/>
            </a:xfrm>
            <a:custGeom>
              <a:avLst/>
              <a:gdLst>
                <a:gd name="T0" fmla="*/ 0 w 40"/>
                <a:gd name="T1" fmla="*/ 1 h 12"/>
                <a:gd name="T2" fmla="*/ 0 w 40"/>
                <a:gd name="T3" fmla="*/ 1 h 12"/>
                <a:gd name="T4" fmla="*/ 0 w 40"/>
                <a:gd name="T5" fmla="*/ 1 h 12"/>
                <a:gd name="T6" fmla="*/ 0 w 40"/>
                <a:gd name="T7" fmla="*/ 1 h 12"/>
                <a:gd name="T8" fmla="*/ 0 w 40"/>
                <a:gd name="T9" fmla="*/ 1 h 12"/>
                <a:gd name="T10" fmla="*/ 0 w 40"/>
                <a:gd name="T11" fmla="*/ 1 h 12"/>
                <a:gd name="T12" fmla="*/ 0 w 40"/>
                <a:gd name="T13" fmla="*/ 0 h 12"/>
                <a:gd name="T14" fmla="*/ 0 w 40"/>
                <a:gd name="T15" fmla="*/ 1 h 12"/>
                <a:gd name="T16" fmla="*/ 0 w 40"/>
                <a:gd name="T17" fmla="*/ 1 h 12"/>
                <a:gd name="T18" fmla="*/ 0 w 40"/>
                <a:gd name="T19" fmla="*/ 1 h 12"/>
                <a:gd name="T20" fmla="*/ 0 w 40"/>
                <a:gd name="T21" fmla="*/ 1 h 12"/>
                <a:gd name="T22" fmla="*/ 0 w 40"/>
                <a:gd name="T23" fmla="*/ 1 h 12"/>
                <a:gd name="T24" fmla="*/ 0 w 40"/>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
                <a:gd name="T41" fmla="*/ 40 w 4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
                  <a:moveTo>
                    <a:pt x="28" y="2"/>
                  </a:moveTo>
                  <a:lnTo>
                    <a:pt x="28" y="2"/>
                  </a:lnTo>
                  <a:lnTo>
                    <a:pt x="25" y="2"/>
                  </a:lnTo>
                  <a:lnTo>
                    <a:pt x="15" y="3"/>
                  </a:lnTo>
                  <a:lnTo>
                    <a:pt x="7" y="3"/>
                  </a:lnTo>
                  <a:lnTo>
                    <a:pt x="9" y="6"/>
                  </a:lnTo>
                  <a:lnTo>
                    <a:pt x="0" y="0"/>
                  </a:lnTo>
                  <a:lnTo>
                    <a:pt x="1" y="10"/>
                  </a:lnTo>
                  <a:lnTo>
                    <a:pt x="15" y="12"/>
                  </a:lnTo>
                  <a:lnTo>
                    <a:pt x="28" y="11"/>
                  </a:lnTo>
                  <a:lnTo>
                    <a:pt x="40" y="4"/>
                  </a:lnTo>
                  <a:lnTo>
                    <a:pt x="2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8" name="Freeform 2001"/>
            <p:cNvSpPr>
              <a:spLocks/>
            </p:cNvSpPr>
            <p:nvPr/>
          </p:nvSpPr>
          <p:spPr bwMode="auto">
            <a:xfrm>
              <a:off x="626" y="2273"/>
              <a:ext cx="6" cy="12"/>
            </a:xfrm>
            <a:custGeom>
              <a:avLst/>
              <a:gdLst>
                <a:gd name="T0" fmla="*/ 0 w 20"/>
                <a:gd name="T1" fmla="*/ 1 h 23"/>
                <a:gd name="T2" fmla="*/ 0 w 20"/>
                <a:gd name="T3" fmla="*/ 1 h 23"/>
                <a:gd name="T4" fmla="*/ 0 w 20"/>
                <a:gd name="T5" fmla="*/ 1 h 23"/>
                <a:gd name="T6" fmla="*/ 0 w 20"/>
                <a:gd name="T7" fmla="*/ 1 h 23"/>
                <a:gd name="T8" fmla="*/ 0 w 20"/>
                <a:gd name="T9" fmla="*/ 1 h 23"/>
                <a:gd name="T10" fmla="*/ 0 w 20"/>
                <a:gd name="T11" fmla="*/ 1 h 23"/>
                <a:gd name="T12" fmla="*/ 0 w 20"/>
                <a:gd name="T13" fmla="*/ 1 h 23"/>
                <a:gd name="T14" fmla="*/ 0 w 20"/>
                <a:gd name="T15" fmla="*/ 1 h 23"/>
                <a:gd name="T16" fmla="*/ 0 w 20"/>
                <a:gd name="T17" fmla="*/ 1 h 23"/>
                <a:gd name="T18" fmla="*/ 0 w 20"/>
                <a:gd name="T19" fmla="*/ 1 h 23"/>
                <a:gd name="T20" fmla="*/ 0 w 20"/>
                <a:gd name="T21" fmla="*/ 0 h 23"/>
                <a:gd name="T22" fmla="*/ 0 w 20"/>
                <a:gd name="T23" fmla="*/ 0 h 23"/>
                <a:gd name="T24" fmla="*/ 0 w 20"/>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3"/>
                <a:gd name="T41" fmla="*/ 20 w 2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3">
                  <a:moveTo>
                    <a:pt x="0" y="2"/>
                  </a:moveTo>
                  <a:lnTo>
                    <a:pt x="0" y="2"/>
                  </a:lnTo>
                  <a:lnTo>
                    <a:pt x="3" y="8"/>
                  </a:lnTo>
                  <a:lnTo>
                    <a:pt x="6" y="11"/>
                  </a:lnTo>
                  <a:lnTo>
                    <a:pt x="8" y="16"/>
                  </a:lnTo>
                  <a:lnTo>
                    <a:pt x="6" y="21"/>
                  </a:lnTo>
                  <a:lnTo>
                    <a:pt x="18" y="23"/>
                  </a:lnTo>
                  <a:lnTo>
                    <a:pt x="20" y="16"/>
                  </a:lnTo>
                  <a:lnTo>
                    <a:pt x="18" y="9"/>
                  </a:lnTo>
                  <a:lnTo>
                    <a:pt x="15" y="4"/>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9" name="Freeform 2002"/>
            <p:cNvSpPr>
              <a:spLocks/>
            </p:cNvSpPr>
            <p:nvPr/>
          </p:nvSpPr>
          <p:spPr bwMode="auto">
            <a:xfrm>
              <a:off x="622" y="2260"/>
              <a:ext cx="8" cy="14"/>
            </a:xfrm>
            <a:custGeom>
              <a:avLst/>
              <a:gdLst>
                <a:gd name="T0" fmla="*/ 0 w 24"/>
                <a:gd name="T1" fmla="*/ 0 h 27"/>
                <a:gd name="T2" fmla="*/ 0 w 24"/>
                <a:gd name="T3" fmla="*/ 0 h 27"/>
                <a:gd name="T4" fmla="*/ 0 w 24"/>
                <a:gd name="T5" fmla="*/ 1 h 27"/>
                <a:gd name="T6" fmla="*/ 0 w 24"/>
                <a:gd name="T7" fmla="*/ 1 h 27"/>
                <a:gd name="T8" fmla="*/ 0 w 24"/>
                <a:gd name="T9" fmla="*/ 1 h 27"/>
                <a:gd name="T10" fmla="*/ 0 w 24"/>
                <a:gd name="T11" fmla="*/ 1 h 27"/>
                <a:gd name="T12" fmla="*/ 0 w 24"/>
                <a:gd name="T13" fmla="*/ 1 h 27"/>
                <a:gd name="T14" fmla="*/ 0 w 24"/>
                <a:gd name="T15" fmla="*/ 1 h 27"/>
                <a:gd name="T16" fmla="*/ 0 w 24"/>
                <a:gd name="T17" fmla="*/ 1 h 27"/>
                <a:gd name="T18" fmla="*/ 0 w 24"/>
                <a:gd name="T19" fmla="*/ 1 h 27"/>
                <a:gd name="T20" fmla="*/ 0 w 24"/>
                <a:gd name="T21" fmla="*/ 1 h 27"/>
                <a:gd name="T22" fmla="*/ 0 w 24"/>
                <a:gd name="T23" fmla="*/ 1 h 27"/>
                <a:gd name="T24" fmla="*/ 0 w 24"/>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7"/>
                <a:gd name="T41" fmla="*/ 24 w 24"/>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7">
                  <a:moveTo>
                    <a:pt x="0" y="0"/>
                  </a:moveTo>
                  <a:lnTo>
                    <a:pt x="0" y="0"/>
                  </a:lnTo>
                  <a:lnTo>
                    <a:pt x="0" y="6"/>
                  </a:lnTo>
                  <a:lnTo>
                    <a:pt x="3" y="13"/>
                  </a:lnTo>
                  <a:lnTo>
                    <a:pt x="8" y="19"/>
                  </a:lnTo>
                  <a:lnTo>
                    <a:pt x="12" y="27"/>
                  </a:lnTo>
                  <a:lnTo>
                    <a:pt x="24" y="25"/>
                  </a:lnTo>
                  <a:lnTo>
                    <a:pt x="20" y="15"/>
                  </a:lnTo>
                  <a:lnTo>
                    <a:pt x="15" y="8"/>
                  </a:lnTo>
                  <a:lnTo>
                    <a:pt x="12" y="4"/>
                  </a:lnTo>
                  <a:lnTo>
                    <a:pt x="1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0" name="Freeform 2003"/>
            <p:cNvSpPr>
              <a:spLocks/>
            </p:cNvSpPr>
            <p:nvPr/>
          </p:nvSpPr>
          <p:spPr bwMode="auto">
            <a:xfrm>
              <a:off x="622" y="2252"/>
              <a:ext cx="8" cy="9"/>
            </a:xfrm>
            <a:custGeom>
              <a:avLst/>
              <a:gdLst>
                <a:gd name="T0" fmla="*/ 0 w 26"/>
                <a:gd name="T1" fmla="*/ 0 h 20"/>
                <a:gd name="T2" fmla="*/ 0 w 26"/>
                <a:gd name="T3" fmla="*/ 0 h 20"/>
                <a:gd name="T4" fmla="*/ 0 w 26"/>
                <a:gd name="T5" fmla="*/ 0 h 20"/>
                <a:gd name="T6" fmla="*/ 0 w 26"/>
                <a:gd name="T7" fmla="*/ 0 h 20"/>
                <a:gd name="T8" fmla="*/ 0 w 26"/>
                <a:gd name="T9" fmla="*/ 0 h 20"/>
                <a:gd name="T10" fmla="*/ 0 w 26"/>
                <a:gd name="T11" fmla="*/ 0 h 20"/>
                <a:gd name="T12" fmla="*/ 0 w 26"/>
                <a:gd name="T13" fmla="*/ 0 h 20"/>
                <a:gd name="T14" fmla="*/ 0 w 26"/>
                <a:gd name="T15" fmla="*/ 0 h 20"/>
                <a:gd name="T16" fmla="*/ 0 w 26"/>
                <a:gd name="T17" fmla="*/ 0 h 20"/>
                <a:gd name="T18" fmla="*/ 0 w 26"/>
                <a:gd name="T19" fmla="*/ 0 h 20"/>
                <a:gd name="T20" fmla="*/ 0 w 26"/>
                <a:gd name="T21" fmla="*/ 0 h 20"/>
                <a:gd name="T22" fmla="*/ 0 w 26"/>
                <a:gd name="T23" fmla="*/ 0 h 20"/>
                <a:gd name="T24" fmla="*/ 0 w 26"/>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0"/>
                <a:gd name="T41" fmla="*/ 26 w 2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0">
                  <a:moveTo>
                    <a:pt x="14" y="0"/>
                  </a:moveTo>
                  <a:lnTo>
                    <a:pt x="14" y="0"/>
                  </a:lnTo>
                  <a:lnTo>
                    <a:pt x="11" y="5"/>
                  </a:lnTo>
                  <a:lnTo>
                    <a:pt x="9" y="8"/>
                  </a:lnTo>
                  <a:lnTo>
                    <a:pt x="5" y="12"/>
                  </a:lnTo>
                  <a:lnTo>
                    <a:pt x="0" y="18"/>
                  </a:lnTo>
                  <a:lnTo>
                    <a:pt x="12" y="20"/>
                  </a:lnTo>
                  <a:lnTo>
                    <a:pt x="14" y="17"/>
                  </a:lnTo>
                  <a:lnTo>
                    <a:pt x="18" y="12"/>
                  </a:lnTo>
                  <a:lnTo>
                    <a:pt x="23" y="9"/>
                  </a:lnTo>
                  <a:lnTo>
                    <a:pt x="26" y="3"/>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1" name="Freeform 2004"/>
            <p:cNvSpPr>
              <a:spLocks/>
            </p:cNvSpPr>
            <p:nvPr/>
          </p:nvSpPr>
          <p:spPr bwMode="auto">
            <a:xfrm>
              <a:off x="625" y="2232"/>
              <a:ext cx="5" cy="21"/>
            </a:xfrm>
            <a:custGeom>
              <a:avLst/>
              <a:gdLst>
                <a:gd name="T0" fmla="*/ 0 w 15"/>
                <a:gd name="T1" fmla="*/ 0 h 42"/>
                <a:gd name="T2" fmla="*/ 0 w 15"/>
                <a:gd name="T3" fmla="*/ 0 h 42"/>
                <a:gd name="T4" fmla="*/ 0 w 15"/>
                <a:gd name="T5" fmla="*/ 1 h 42"/>
                <a:gd name="T6" fmla="*/ 0 w 15"/>
                <a:gd name="T7" fmla="*/ 1 h 42"/>
                <a:gd name="T8" fmla="*/ 0 w 15"/>
                <a:gd name="T9" fmla="*/ 1 h 42"/>
                <a:gd name="T10" fmla="*/ 0 w 15"/>
                <a:gd name="T11" fmla="*/ 1 h 42"/>
                <a:gd name="T12" fmla="*/ 0 w 15"/>
                <a:gd name="T13" fmla="*/ 1 h 42"/>
                <a:gd name="T14" fmla="*/ 0 w 15"/>
                <a:gd name="T15" fmla="*/ 1 h 42"/>
                <a:gd name="T16" fmla="*/ 0 w 15"/>
                <a:gd name="T17" fmla="*/ 1 h 42"/>
                <a:gd name="T18" fmla="*/ 0 w 15"/>
                <a:gd name="T19" fmla="*/ 1 h 42"/>
                <a:gd name="T20" fmla="*/ 0 w 15"/>
                <a:gd name="T21" fmla="*/ 1 h 42"/>
                <a:gd name="T22" fmla="*/ 0 w 15"/>
                <a:gd name="T23" fmla="*/ 1 h 42"/>
                <a:gd name="T24" fmla="*/ 0 w 15"/>
                <a:gd name="T25" fmla="*/ 1 h 42"/>
                <a:gd name="T26" fmla="*/ 0 w 15"/>
                <a:gd name="T27" fmla="*/ 1 h 42"/>
                <a:gd name="T28" fmla="*/ 0 w 15"/>
                <a:gd name="T29" fmla="*/ 1 h 42"/>
                <a:gd name="T30" fmla="*/ 0 w 15"/>
                <a:gd name="T31" fmla="*/ 1 h 42"/>
                <a:gd name="T32" fmla="*/ 0 w 15"/>
                <a:gd name="T33" fmla="*/ 1 h 42"/>
                <a:gd name="T34" fmla="*/ 0 w 15"/>
                <a:gd name="T35" fmla="*/ 1 h 42"/>
                <a:gd name="T36" fmla="*/ 0 w 15"/>
                <a:gd name="T37" fmla="*/ 0 h 42"/>
                <a:gd name="T38" fmla="*/ 0 w 15"/>
                <a:gd name="T39" fmla="*/ 0 h 42"/>
                <a:gd name="T40" fmla="*/ 0 w 15"/>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42"/>
                <a:gd name="T65" fmla="*/ 15 w 15"/>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42">
                  <a:moveTo>
                    <a:pt x="0" y="0"/>
                  </a:moveTo>
                  <a:lnTo>
                    <a:pt x="0" y="0"/>
                  </a:lnTo>
                  <a:lnTo>
                    <a:pt x="0" y="9"/>
                  </a:lnTo>
                  <a:lnTo>
                    <a:pt x="0" y="17"/>
                  </a:lnTo>
                  <a:lnTo>
                    <a:pt x="0" y="22"/>
                  </a:lnTo>
                  <a:lnTo>
                    <a:pt x="1" y="28"/>
                  </a:lnTo>
                  <a:lnTo>
                    <a:pt x="3" y="31"/>
                  </a:lnTo>
                  <a:lnTo>
                    <a:pt x="3" y="33"/>
                  </a:lnTo>
                  <a:lnTo>
                    <a:pt x="3" y="36"/>
                  </a:lnTo>
                  <a:lnTo>
                    <a:pt x="3" y="39"/>
                  </a:lnTo>
                  <a:lnTo>
                    <a:pt x="15" y="42"/>
                  </a:lnTo>
                  <a:lnTo>
                    <a:pt x="15" y="36"/>
                  </a:lnTo>
                  <a:lnTo>
                    <a:pt x="15" y="33"/>
                  </a:lnTo>
                  <a:lnTo>
                    <a:pt x="15" y="29"/>
                  </a:lnTo>
                  <a:lnTo>
                    <a:pt x="13" y="25"/>
                  </a:lnTo>
                  <a:lnTo>
                    <a:pt x="12" y="22"/>
                  </a:lnTo>
                  <a:lnTo>
                    <a:pt x="12" y="17"/>
                  </a:lnTo>
                  <a:lnTo>
                    <a:pt x="12" y="9"/>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2" name="Freeform 2005"/>
            <p:cNvSpPr>
              <a:spLocks/>
            </p:cNvSpPr>
            <p:nvPr/>
          </p:nvSpPr>
          <p:spPr bwMode="auto">
            <a:xfrm>
              <a:off x="599" y="2184"/>
              <a:ext cx="30" cy="48"/>
            </a:xfrm>
            <a:custGeom>
              <a:avLst/>
              <a:gdLst>
                <a:gd name="T0" fmla="*/ 0 w 92"/>
                <a:gd name="T1" fmla="*/ 0 h 97"/>
                <a:gd name="T2" fmla="*/ 0 w 92"/>
                <a:gd name="T3" fmla="*/ 0 h 97"/>
                <a:gd name="T4" fmla="*/ 0 w 92"/>
                <a:gd name="T5" fmla="*/ 0 h 97"/>
                <a:gd name="T6" fmla="*/ 0 w 92"/>
                <a:gd name="T7" fmla="*/ 0 h 97"/>
                <a:gd name="T8" fmla="*/ 0 w 92"/>
                <a:gd name="T9" fmla="*/ 0 h 97"/>
                <a:gd name="T10" fmla="*/ 0 w 92"/>
                <a:gd name="T11" fmla="*/ 0 h 97"/>
                <a:gd name="T12" fmla="*/ 0 w 92"/>
                <a:gd name="T13" fmla="*/ 0 h 97"/>
                <a:gd name="T14" fmla="*/ 0 w 92"/>
                <a:gd name="T15" fmla="*/ 0 h 97"/>
                <a:gd name="T16" fmla="*/ 0 w 92"/>
                <a:gd name="T17" fmla="*/ 0 h 97"/>
                <a:gd name="T18" fmla="*/ 0 w 92"/>
                <a:gd name="T19" fmla="*/ 0 h 97"/>
                <a:gd name="T20" fmla="*/ 0 w 92"/>
                <a:gd name="T21" fmla="*/ 0 h 97"/>
                <a:gd name="T22" fmla="*/ 0 w 92"/>
                <a:gd name="T23" fmla="*/ 0 h 97"/>
                <a:gd name="T24" fmla="*/ 0 w 92"/>
                <a:gd name="T25" fmla="*/ 0 h 97"/>
                <a:gd name="T26" fmla="*/ 0 w 92"/>
                <a:gd name="T27" fmla="*/ 0 h 97"/>
                <a:gd name="T28" fmla="*/ 0 w 92"/>
                <a:gd name="T29" fmla="*/ 0 h 97"/>
                <a:gd name="T30" fmla="*/ 0 w 92"/>
                <a:gd name="T31" fmla="*/ 0 h 97"/>
                <a:gd name="T32" fmla="*/ 0 w 92"/>
                <a:gd name="T33" fmla="*/ 0 h 97"/>
                <a:gd name="T34" fmla="*/ 0 w 92"/>
                <a:gd name="T35" fmla="*/ 0 h 97"/>
                <a:gd name="T36" fmla="*/ 0 w 92"/>
                <a:gd name="T37" fmla="*/ 0 h 97"/>
                <a:gd name="T38" fmla="*/ 0 w 92"/>
                <a:gd name="T39" fmla="*/ 0 h 97"/>
                <a:gd name="T40" fmla="*/ 0 w 92"/>
                <a:gd name="T41" fmla="*/ 0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97"/>
                <a:gd name="T65" fmla="*/ 92 w 92"/>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97">
                  <a:moveTo>
                    <a:pt x="0" y="7"/>
                  </a:moveTo>
                  <a:lnTo>
                    <a:pt x="0" y="7"/>
                  </a:lnTo>
                  <a:lnTo>
                    <a:pt x="18" y="15"/>
                  </a:lnTo>
                  <a:lnTo>
                    <a:pt x="33" y="25"/>
                  </a:lnTo>
                  <a:lnTo>
                    <a:pt x="48" y="35"/>
                  </a:lnTo>
                  <a:lnTo>
                    <a:pt x="60" y="46"/>
                  </a:lnTo>
                  <a:lnTo>
                    <a:pt x="69" y="59"/>
                  </a:lnTo>
                  <a:lnTo>
                    <a:pt x="77" y="70"/>
                  </a:lnTo>
                  <a:lnTo>
                    <a:pt x="80" y="83"/>
                  </a:lnTo>
                  <a:lnTo>
                    <a:pt x="80" y="97"/>
                  </a:lnTo>
                  <a:lnTo>
                    <a:pt x="92" y="97"/>
                  </a:lnTo>
                  <a:lnTo>
                    <a:pt x="92" y="83"/>
                  </a:lnTo>
                  <a:lnTo>
                    <a:pt x="89" y="68"/>
                  </a:lnTo>
                  <a:lnTo>
                    <a:pt x="81" y="54"/>
                  </a:lnTo>
                  <a:lnTo>
                    <a:pt x="69" y="41"/>
                  </a:lnTo>
                  <a:lnTo>
                    <a:pt x="57" y="28"/>
                  </a:lnTo>
                  <a:lnTo>
                    <a:pt x="42" y="19"/>
                  </a:lnTo>
                  <a:lnTo>
                    <a:pt x="24" y="9"/>
                  </a:lnTo>
                  <a:lnTo>
                    <a:pt x="6"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3" name="Freeform 2006"/>
            <p:cNvSpPr>
              <a:spLocks/>
            </p:cNvSpPr>
            <p:nvPr/>
          </p:nvSpPr>
          <p:spPr bwMode="auto">
            <a:xfrm>
              <a:off x="568" y="2181"/>
              <a:ext cx="33" cy="26"/>
            </a:xfrm>
            <a:custGeom>
              <a:avLst/>
              <a:gdLst>
                <a:gd name="T0" fmla="*/ 0 w 98"/>
                <a:gd name="T1" fmla="*/ 1 h 51"/>
                <a:gd name="T2" fmla="*/ 0 w 98"/>
                <a:gd name="T3" fmla="*/ 1 h 51"/>
                <a:gd name="T4" fmla="*/ 0 w 98"/>
                <a:gd name="T5" fmla="*/ 1 h 51"/>
                <a:gd name="T6" fmla="*/ 0 w 98"/>
                <a:gd name="T7" fmla="*/ 1 h 51"/>
                <a:gd name="T8" fmla="*/ 0 w 98"/>
                <a:gd name="T9" fmla="*/ 1 h 51"/>
                <a:gd name="T10" fmla="*/ 0 w 98"/>
                <a:gd name="T11" fmla="*/ 1 h 51"/>
                <a:gd name="T12" fmla="*/ 0 w 98"/>
                <a:gd name="T13" fmla="*/ 1 h 51"/>
                <a:gd name="T14" fmla="*/ 0 w 98"/>
                <a:gd name="T15" fmla="*/ 1 h 51"/>
                <a:gd name="T16" fmla="*/ 0 w 98"/>
                <a:gd name="T17" fmla="*/ 1 h 51"/>
                <a:gd name="T18" fmla="*/ 0 w 98"/>
                <a:gd name="T19" fmla="*/ 1 h 51"/>
                <a:gd name="T20" fmla="*/ 0 w 98"/>
                <a:gd name="T21" fmla="*/ 1 h 51"/>
                <a:gd name="T22" fmla="*/ 0 w 98"/>
                <a:gd name="T23" fmla="*/ 0 h 51"/>
                <a:gd name="T24" fmla="*/ 0 w 98"/>
                <a:gd name="T25" fmla="*/ 1 h 51"/>
                <a:gd name="T26" fmla="*/ 0 w 98"/>
                <a:gd name="T27" fmla="*/ 1 h 51"/>
                <a:gd name="T28" fmla="*/ 0 w 98"/>
                <a:gd name="T29" fmla="*/ 1 h 51"/>
                <a:gd name="T30" fmla="*/ 0 w 98"/>
                <a:gd name="T31" fmla="*/ 1 h 51"/>
                <a:gd name="T32" fmla="*/ 0 w 98"/>
                <a:gd name="T33" fmla="*/ 1 h 51"/>
                <a:gd name="T34" fmla="*/ 0 w 98"/>
                <a:gd name="T35" fmla="*/ 1 h 51"/>
                <a:gd name="T36" fmla="*/ 0 w 98"/>
                <a:gd name="T37" fmla="*/ 1 h 51"/>
                <a:gd name="T38" fmla="*/ 0 w 98"/>
                <a:gd name="T39" fmla="*/ 1 h 51"/>
                <a:gd name="T40" fmla="*/ 0 w 98"/>
                <a:gd name="T41" fmla="*/ 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51"/>
                <a:gd name="T65" fmla="*/ 98 w 98"/>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51">
                  <a:moveTo>
                    <a:pt x="6" y="50"/>
                  </a:moveTo>
                  <a:lnTo>
                    <a:pt x="6" y="51"/>
                  </a:lnTo>
                  <a:lnTo>
                    <a:pt x="19" y="43"/>
                  </a:lnTo>
                  <a:lnTo>
                    <a:pt x="31" y="36"/>
                  </a:lnTo>
                  <a:lnTo>
                    <a:pt x="42" y="28"/>
                  </a:lnTo>
                  <a:lnTo>
                    <a:pt x="54" y="20"/>
                  </a:lnTo>
                  <a:lnTo>
                    <a:pt x="63" y="14"/>
                  </a:lnTo>
                  <a:lnTo>
                    <a:pt x="73" y="10"/>
                  </a:lnTo>
                  <a:lnTo>
                    <a:pt x="83" y="9"/>
                  </a:lnTo>
                  <a:lnTo>
                    <a:pt x="92" y="11"/>
                  </a:lnTo>
                  <a:lnTo>
                    <a:pt x="98" y="4"/>
                  </a:lnTo>
                  <a:lnTo>
                    <a:pt x="83" y="0"/>
                  </a:lnTo>
                  <a:lnTo>
                    <a:pt x="70" y="1"/>
                  </a:lnTo>
                  <a:lnTo>
                    <a:pt x="57" y="8"/>
                  </a:lnTo>
                  <a:lnTo>
                    <a:pt x="45" y="14"/>
                  </a:lnTo>
                  <a:lnTo>
                    <a:pt x="33" y="22"/>
                  </a:lnTo>
                  <a:lnTo>
                    <a:pt x="22" y="29"/>
                  </a:lnTo>
                  <a:lnTo>
                    <a:pt x="10" y="37"/>
                  </a:lnTo>
                  <a:lnTo>
                    <a:pt x="0" y="42"/>
                  </a:lnTo>
                  <a:lnTo>
                    <a:pt x="0" y="43"/>
                  </a:lnTo>
                  <a:lnTo>
                    <a:pt x="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4" name="Freeform 2007"/>
            <p:cNvSpPr>
              <a:spLocks/>
            </p:cNvSpPr>
            <p:nvPr/>
          </p:nvSpPr>
          <p:spPr bwMode="auto">
            <a:xfrm>
              <a:off x="549" y="2203"/>
              <a:ext cx="21" cy="35"/>
            </a:xfrm>
            <a:custGeom>
              <a:avLst/>
              <a:gdLst>
                <a:gd name="T0" fmla="*/ 0 w 63"/>
                <a:gd name="T1" fmla="*/ 1 h 69"/>
                <a:gd name="T2" fmla="*/ 0 w 63"/>
                <a:gd name="T3" fmla="*/ 1 h 69"/>
                <a:gd name="T4" fmla="*/ 0 w 63"/>
                <a:gd name="T5" fmla="*/ 1 h 69"/>
                <a:gd name="T6" fmla="*/ 0 w 63"/>
                <a:gd name="T7" fmla="*/ 1 h 69"/>
                <a:gd name="T8" fmla="*/ 0 w 63"/>
                <a:gd name="T9" fmla="*/ 1 h 69"/>
                <a:gd name="T10" fmla="*/ 0 w 63"/>
                <a:gd name="T11" fmla="*/ 1 h 69"/>
                <a:gd name="T12" fmla="*/ 0 w 63"/>
                <a:gd name="T13" fmla="*/ 1 h 69"/>
                <a:gd name="T14" fmla="*/ 0 w 63"/>
                <a:gd name="T15" fmla="*/ 1 h 69"/>
                <a:gd name="T16" fmla="*/ 0 w 63"/>
                <a:gd name="T17" fmla="*/ 1 h 69"/>
                <a:gd name="T18" fmla="*/ 0 w 63"/>
                <a:gd name="T19" fmla="*/ 1 h 69"/>
                <a:gd name="T20" fmla="*/ 0 w 63"/>
                <a:gd name="T21" fmla="*/ 0 h 69"/>
                <a:gd name="T22" fmla="*/ 0 w 63"/>
                <a:gd name="T23" fmla="*/ 1 h 69"/>
                <a:gd name="T24" fmla="*/ 0 w 63"/>
                <a:gd name="T25" fmla="*/ 1 h 69"/>
                <a:gd name="T26" fmla="*/ 0 w 63"/>
                <a:gd name="T27" fmla="*/ 1 h 69"/>
                <a:gd name="T28" fmla="*/ 0 w 63"/>
                <a:gd name="T29" fmla="*/ 1 h 69"/>
                <a:gd name="T30" fmla="*/ 0 w 63"/>
                <a:gd name="T31" fmla="*/ 1 h 69"/>
                <a:gd name="T32" fmla="*/ 0 w 63"/>
                <a:gd name="T33" fmla="*/ 1 h 69"/>
                <a:gd name="T34" fmla="*/ 0 w 63"/>
                <a:gd name="T35" fmla="*/ 1 h 69"/>
                <a:gd name="T36" fmla="*/ 0 w 63"/>
                <a:gd name="T37" fmla="*/ 1 h 69"/>
                <a:gd name="T38" fmla="*/ 0 w 63"/>
                <a:gd name="T39" fmla="*/ 1 h 69"/>
                <a:gd name="T40" fmla="*/ 0 w 63"/>
                <a:gd name="T41" fmla="*/ 1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69"/>
                <a:gd name="T65" fmla="*/ 63 w 63"/>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69">
                  <a:moveTo>
                    <a:pt x="6" y="69"/>
                  </a:moveTo>
                  <a:lnTo>
                    <a:pt x="6" y="69"/>
                  </a:lnTo>
                  <a:lnTo>
                    <a:pt x="16" y="63"/>
                  </a:lnTo>
                  <a:lnTo>
                    <a:pt x="24" y="55"/>
                  </a:lnTo>
                  <a:lnTo>
                    <a:pt x="30" y="47"/>
                  </a:lnTo>
                  <a:lnTo>
                    <a:pt x="36" y="38"/>
                  </a:lnTo>
                  <a:lnTo>
                    <a:pt x="40" y="28"/>
                  </a:lnTo>
                  <a:lnTo>
                    <a:pt x="45" y="20"/>
                  </a:lnTo>
                  <a:lnTo>
                    <a:pt x="54" y="13"/>
                  </a:lnTo>
                  <a:lnTo>
                    <a:pt x="63" y="7"/>
                  </a:lnTo>
                  <a:lnTo>
                    <a:pt x="57" y="0"/>
                  </a:lnTo>
                  <a:lnTo>
                    <a:pt x="45" y="7"/>
                  </a:lnTo>
                  <a:lnTo>
                    <a:pt x="36" y="15"/>
                  </a:lnTo>
                  <a:lnTo>
                    <a:pt x="28" y="24"/>
                  </a:lnTo>
                  <a:lnTo>
                    <a:pt x="24" y="34"/>
                  </a:lnTo>
                  <a:lnTo>
                    <a:pt x="18" y="42"/>
                  </a:lnTo>
                  <a:lnTo>
                    <a:pt x="15" y="51"/>
                  </a:lnTo>
                  <a:lnTo>
                    <a:pt x="7" y="56"/>
                  </a:lnTo>
                  <a:lnTo>
                    <a:pt x="0" y="61"/>
                  </a:lnTo>
                  <a:lnTo>
                    <a:pt x="6"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5" name="Freeform 2008"/>
            <p:cNvSpPr>
              <a:spLocks/>
            </p:cNvSpPr>
            <p:nvPr/>
          </p:nvSpPr>
          <p:spPr bwMode="auto">
            <a:xfrm>
              <a:off x="510" y="2233"/>
              <a:ext cx="41" cy="11"/>
            </a:xfrm>
            <a:custGeom>
              <a:avLst/>
              <a:gdLst>
                <a:gd name="T0" fmla="*/ 0 w 123"/>
                <a:gd name="T1" fmla="*/ 1 h 21"/>
                <a:gd name="T2" fmla="*/ 0 w 123"/>
                <a:gd name="T3" fmla="*/ 1 h 21"/>
                <a:gd name="T4" fmla="*/ 0 w 123"/>
                <a:gd name="T5" fmla="*/ 1 h 21"/>
                <a:gd name="T6" fmla="*/ 0 w 123"/>
                <a:gd name="T7" fmla="*/ 1 h 21"/>
                <a:gd name="T8" fmla="*/ 0 w 123"/>
                <a:gd name="T9" fmla="*/ 1 h 21"/>
                <a:gd name="T10" fmla="*/ 0 w 123"/>
                <a:gd name="T11" fmla="*/ 1 h 21"/>
                <a:gd name="T12" fmla="*/ 0 w 123"/>
                <a:gd name="T13" fmla="*/ 1 h 21"/>
                <a:gd name="T14" fmla="*/ 0 w 123"/>
                <a:gd name="T15" fmla="*/ 1 h 21"/>
                <a:gd name="T16" fmla="*/ 0 w 123"/>
                <a:gd name="T17" fmla="*/ 1 h 21"/>
                <a:gd name="T18" fmla="*/ 0 w 123"/>
                <a:gd name="T19" fmla="*/ 1 h 21"/>
                <a:gd name="T20" fmla="*/ 0 w 123"/>
                <a:gd name="T21" fmla="*/ 1 h 21"/>
                <a:gd name="T22" fmla="*/ 0 w 123"/>
                <a:gd name="T23" fmla="*/ 1 h 21"/>
                <a:gd name="T24" fmla="*/ 0 w 123"/>
                <a:gd name="T25" fmla="*/ 1 h 21"/>
                <a:gd name="T26" fmla="*/ 0 w 123"/>
                <a:gd name="T27" fmla="*/ 1 h 21"/>
                <a:gd name="T28" fmla="*/ 0 w 123"/>
                <a:gd name="T29" fmla="*/ 1 h 21"/>
                <a:gd name="T30" fmla="*/ 0 w 123"/>
                <a:gd name="T31" fmla="*/ 0 h 21"/>
                <a:gd name="T32" fmla="*/ 0 w 123"/>
                <a:gd name="T33" fmla="*/ 1 h 21"/>
                <a:gd name="T34" fmla="*/ 0 w 123"/>
                <a:gd name="T35" fmla="*/ 1 h 21"/>
                <a:gd name="T36" fmla="*/ 0 w 123"/>
                <a:gd name="T37" fmla="*/ 1 h 21"/>
                <a:gd name="T38" fmla="*/ 0 w 123"/>
                <a:gd name="T39" fmla="*/ 1 h 21"/>
                <a:gd name="T40" fmla="*/ 0 w 123"/>
                <a:gd name="T41" fmla="*/ 1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
                <a:gd name="T64" fmla="*/ 0 h 21"/>
                <a:gd name="T65" fmla="*/ 123 w 123"/>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 h="21">
                  <a:moveTo>
                    <a:pt x="12" y="21"/>
                  </a:moveTo>
                  <a:lnTo>
                    <a:pt x="12" y="21"/>
                  </a:lnTo>
                  <a:lnTo>
                    <a:pt x="20" y="14"/>
                  </a:lnTo>
                  <a:lnTo>
                    <a:pt x="29" y="10"/>
                  </a:lnTo>
                  <a:lnTo>
                    <a:pt x="42" y="8"/>
                  </a:lnTo>
                  <a:lnTo>
                    <a:pt x="57" y="9"/>
                  </a:lnTo>
                  <a:lnTo>
                    <a:pt x="74" y="11"/>
                  </a:lnTo>
                  <a:lnTo>
                    <a:pt x="91" y="13"/>
                  </a:lnTo>
                  <a:lnTo>
                    <a:pt x="108" y="13"/>
                  </a:lnTo>
                  <a:lnTo>
                    <a:pt x="123" y="9"/>
                  </a:lnTo>
                  <a:lnTo>
                    <a:pt x="117" y="1"/>
                  </a:lnTo>
                  <a:lnTo>
                    <a:pt x="105" y="4"/>
                  </a:lnTo>
                  <a:lnTo>
                    <a:pt x="91" y="4"/>
                  </a:lnTo>
                  <a:lnTo>
                    <a:pt x="77" y="3"/>
                  </a:lnTo>
                  <a:lnTo>
                    <a:pt x="60" y="1"/>
                  </a:lnTo>
                  <a:lnTo>
                    <a:pt x="42" y="0"/>
                  </a:lnTo>
                  <a:lnTo>
                    <a:pt x="26" y="2"/>
                  </a:lnTo>
                  <a:lnTo>
                    <a:pt x="11" y="7"/>
                  </a:lnTo>
                  <a:lnTo>
                    <a:pt x="0" y="17"/>
                  </a:lnTo>
                  <a:lnTo>
                    <a:pt x="1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6" name="Freeform 2009"/>
            <p:cNvSpPr>
              <a:spLocks/>
            </p:cNvSpPr>
            <p:nvPr/>
          </p:nvSpPr>
          <p:spPr bwMode="auto">
            <a:xfrm>
              <a:off x="509" y="2241"/>
              <a:ext cx="12" cy="49"/>
            </a:xfrm>
            <a:custGeom>
              <a:avLst/>
              <a:gdLst>
                <a:gd name="T0" fmla="*/ 0 w 36"/>
                <a:gd name="T1" fmla="*/ 1 h 96"/>
                <a:gd name="T2" fmla="*/ 0 w 36"/>
                <a:gd name="T3" fmla="*/ 1 h 96"/>
                <a:gd name="T4" fmla="*/ 0 w 36"/>
                <a:gd name="T5" fmla="*/ 1 h 96"/>
                <a:gd name="T6" fmla="*/ 0 w 36"/>
                <a:gd name="T7" fmla="*/ 1 h 96"/>
                <a:gd name="T8" fmla="*/ 0 w 36"/>
                <a:gd name="T9" fmla="*/ 1 h 96"/>
                <a:gd name="T10" fmla="*/ 0 w 36"/>
                <a:gd name="T11" fmla="*/ 1 h 96"/>
                <a:gd name="T12" fmla="*/ 0 w 36"/>
                <a:gd name="T13" fmla="*/ 1 h 96"/>
                <a:gd name="T14" fmla="*/ 0 w 36"/>
                <a:gd name="T15" fmla="*/ 1 h 96"/>
                <a:gd name="T16" fmla="*/ 0 w 36"/>
                <a:gd name="T17" fmla="*/ 1 h 96"/>
                <a:gd name="T18" fmla="*/ 0 w 36"/>
                <a:gd name="T19" fmla="*/ 1 h 96"/>
                <a:gd name="T20" fmla="*/ 0 w 36"/>
                <a:gd name="T21" fmla="*/ 0 h 96"/>
                <a:gd name="T22" fmla="*/ 0 w 36"/>
                <a:gd name="T23" fmla="*/ 1 h 96"/>
                <a:gd name="T24" fmla="*/ 0 w 36"/>
                <a:gd name="T25" fmla="*/ 1 h 96"/>
                <a:gd name="T26" fmla="*/ 0 w 36"/>
                <a:gd name="T27" fmla="*/ 1 h 96"/>
                <a:gd name="T28" fmla="*/ 0 w 36"/>
                <a:gd name="T29" fmla="*/ 1 h 96"/>
                <a:gd name="T30" fmla="*/ 0 w 36"/>
                <a:gd name="T31" fmla="*/ 1 h 96"/>
                <a:gd name="T32" fmla="*/ 0 w 36"/>
                <a:gd name="T33" fmla="*/ 1 h 96"/>
                <a:gd name="T34" fmla="*/ 0 w 36"/>
                <a:gd name="T35" fmla="*/ 1 h 96"/>
                <a:gd name="T36" fmla="*/ 0 w 36"/>
                <a:gd name="T37" fmla="*/ 1 h 96"/>
                <a:gd name="T38" fmla="*/ 0 w 36"/>
                <a:gd name="T39" fmla="*/ 1 h 96"/>
                <a:gd name="T40" fmla="*/ 0 w 36"/>
                <a:gd name="T41" fmla="*/ 1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96"/>
                <a:gd name="T65" fmla="*/ 36 w 36"/>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96">
                  <a:moveTo>
                    <a:pt x="36" y="96"/>
                  </a:moveTo>
                  <a:lnTo>
                    <a:pt x="36" y="96"/>
                  </a:lnTo>
                  <a:lnTo>
                    <a:pt x="34" y="83"/>
                  </a:lnTo>
                  <a:lnTo>
                    <a:pt x="31" y="71"/>
                  </a:lnTo>
                  <a:lnTo>
                    <a:pt x="25" y="59"/>
                  </a:lnTo>
                  <a:lnTo>
                    <a:pt x="19" y="47"/>
                  </a:lnTo>
                  <a:lnTo>
                    <a:pt x="15" y="36"/>
                  </a:lnTo>
                  <a:lnTo>
                    <a:pt x="12" y="25"/>
                  </a:lnTo>
                  <a:lnTo>
                    <a:pt x="12" y="14"/>
                  </a:lnTo>
                  <a:lnTo>
                    <a:pt x="16" y="4"/>
                  </a:lnTo>
                  <a:lnTo>
                    <a:pt x="4" y="0"/>
                  </a:lnTo>
                  <a:lnTo>
                    <a:pt x="0" y="12"/>
                  </a:lnTo>
                  <a:lnTo>
                    <a:pt x="0" y="25"/>
                  </a:lnTo>
                  <a:lnTo>
                    <a:pt x="3" y="38"/>
                  </a:lnTo>
                  <a:lnTo>
                    <a:pt x="7" y="50"/>
                  </a:lnTo>
                  <a:lnTo>
                    <a:pt x="13" y="61"/>
                  </a:lnTo>
                  <a:lnTo>
                    <a:pt x="19" y="73"/>
                  </a:lnTo>
                  <a:lnTo>
                    <a:pt x="22" y="85"/>
                  </a:lnTo>
                  <a:lnTo>
                    <a:pt x="24" y="96"/>
                  </a:lnTo>
                  <a:lnTo>
                    <a:pt x="36"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7" name="Freeform 2010"/>
            <p:cNvSpPr>
              <a:spLocks/>
            </p:cNvSpPr>
            <p:nvPr/>
          </p:nvSpPr>
          <p:spPr bwMode="auto">
            <a:xfrm>
              <a:off x="516" y="2290"/>
              <a:ext cx="5" cy="21"/>
            </a:xfrm>
            <a:custGeom>
              <a:avLst/>
              <a:gdLst>
                <a:gd name="T0" fmla="*/ 0 w 15"/>
                <a:gd name="T1" fmla="*/ 1 h 42"/>
                <a:gd name="T2" fmla="*/ 0 w 15"/>
                <a:gd name="T3" fmla="*/ 1 h 42"/>
                <a:gd name="T4" fmla="*/ 0 w 15"/>
                <a:gd name="T5" fmla="*/ 1 h 42"/>
                <a:gd name="T6" fmla="*/ 0 w 15"/>
                <a:gd name="T7" fmla="*/ 1 h 42"/>
                <a:gd name="T8" fmla="*/ 0 w 15"/>
                <a:gd name="T9" fmla="*/ 1 h 42"/>
                <a:gd name="T10" fmla="*/ 0 w 15"/>
                <a:gd name="T11" fmla="*/ 1 h 42"/>
                <a:gd name="T12" fmla="*/ 0 w 15"/>
                <a:gd name="T13" fmla="*/ 1 h 42"/>
                <a:gd name="T14" fmla="*/ 0 w 15"/>
                <a:gd name="T15" fmla="*/ 1 h 42"/>
                <a:gd name="T16" fmla="*/ 0 w 15"/>
                <a:gd name="T17" fmla="*/ 1 h 42"/>
                <a:gd name="T18" fmla="*/ 0 w 15"/>
                <a:gd name="T19" fmla="*/ 0 h 42"/>
                <a:gd name="T20" fmla="*/ 0 w 15"/>
                <a:gd name="T21" fmla="*/ 0 h 42"/>
                <a:gd name="T22" fmla="*/ 0 w 15"/>
                <a:gd name="T23" fmla="*/ 1 h 42"/>
                <a:gd name="T24" fmla="*/ 0 w 15"/>
                <a:gd name="T25" fmla="*/ 1 h 42"/>
                <a:gd name="T26" fmla="*/ 0 w 15"/>
                <a:gd name="T27" fmla="*/ 1 h 42"/>
                <a:gd name="T28" fmla="*/ 0 w 15"/>
                <a:gd name="T29" fmla="*/ 1 h 42"/>
                <a:gd name="T30" fmla="*/ 0 w 15"/>
                <a:gd name="T31" fmla="*/ 1 h 42"/>
                <a:gd name="T32" fmla="*/ 0 w 15"/>
                <a:gd name="T33" fmla="*/ 1 h 42"/>
                <a:gd name="T34" fmla="*/ 0 w 15"/>
                <a:gd name="T35" fmla="*/ 1 h 42"/>
                <a:gd name="T36" fmla="*/ 0 w 15"/>
                <a:gd name="T37" fmla="*/ 1 h 42"/>
                <a:gd name="T38" fmla="*/ 0 w 15"/>
                <a:gd name="T39" fmla="*/ 1 h 42"/>
                <a:gd name="T40" fmla="*/ 0 w 15"/>
                <a:gd name="T41" fmla="*/ 1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42"/>
                <a:gd name="T65" fmla="*/ 15 w 15"/>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42">
                  <a:moveTo>
                    <a:pt x="6" y="33"/>
                  </a:moveTo>
                  <a:lnTo>
                    <a:pt x="4" y="42"/>
                  </a:lnTo>
                  <a:lnTo>
                    <a:pt x="12" y="39"/>
                  </a:lnTo>
                  <a:lnTo>
                    <a:pt x="13" y="35"/>
                  </a:lnTo>
                  <a:lnTo>
                    <a:pt x="13" y="29"/>
                  </a:lnTo>
                  <a:lnTo>
                    <a:pt x="15" y="23"/>
                  </a:lnTo>
                  <a:lnTo>
                    <a:pt x="15" y="16"/>
                  </a:lnTo>
                  <a:lnTo>
                    <a:pt x="15" y="11"/>
                  </a:lnTo>
                  <a:lnTo>
                    <a:pt x="15" y="4"/>
                  </a:lnTo>
                  <a:lnTo>
                    <a:pt x="15" y="0"/>
                  </a:lnTo>
                  <a:lnTo>
                    <a:pt x="3" y="0"/>
                  </a:lnTo>
                  <a:lnTo>
                    <a:pt x="3" y="4"/>
                  </a:lnTo>
                  <a:lnTo>
                    <a:pt x="3" y="11"/>
                  </a:lnTo>
                  <a:lnTo>
                    <a:pt x="3" y="16"/>
                  </a:lnTo>
                  <a:lnTo>
                    <a:pt x="3" y="23"/>
                  </a:lnTo>
                  <a:lnTo>
                    <a:pt x="1" y="29"/>
                  </a:lnTo>
                  <a:lnTo>
                    <a:pt x="1" y="32"/>
                  </a:lnTo>
                  <a:lnTo>
                    <a:pt x="0" y="35"/>
                  </a:lnTo>
                  <a:lnTo>
                    <a:pt x="4" y="33"/>
                  </a:lnTo>
                  <a:lnTo>
                    <a:pt x="3" y="42"/>
                  </a:lnTo>
                  <a:lnTo>
                    <a:pt x="6"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8" name="Freeform 2011"/>
            <p:cNvSpPr>
              <a:spLocks/>
            </p:cNvSpPr>
            <p:nvPr/>
          </p:nvSpPr>
          <p:spPr bwMode="auto">
            <a:xfrm>
              <a:off x="517" y="2306"/>
              <a:ext cx="70" cy="50"/>
            </a:xfrm>
            <a:custGeom>
              <a:avLst/>
              <a:gdLst>
                <a:gd name="T0" fmla="*/ 0 w 211"/>
                <a:gd name="T1" fmla="*/ 0 h 101"/>
                <a:gd name="T2" fmla="*/ 0 w 211"/>
                <a:gd name="T3" fmla="*/ 0 h 101"/>
                <a:gd name="T4" fmla="*/ 0 w 211"/>
                <a:gd name="T5" fmla="*/ 0 h 101"/>
                <a:gd name="T6" fmla="*/ 0 w 211"/>
                <a:gd name="T7" fmla="*/ 0 h 101"/>
                <a:gd name="T8" fmla="*/ 0 w 211"/>
                <a:gd name="T9" fmla="*/ 0 h 101"/>
                <a:gd name="T10" fmla="*/ 0 w 211"/>
                <a:gd name="T11" fmla="*/ 0 h 101"/>
                <a:gd name="T12" fmla="*/ 0 w 211"/>
                <a:gd name="T13" fmla="*/ 0 h 101"/>
                <a:gd name="T14" fmla="*/ 0 w 211"/>
                <a:gd name="T15" fmla="*/ 0 h 101"/>
                <a:gd name="T16" fmla="*/ 0 w 211"/>
                <a:gd name="T17" fmla="*/ 0 h 101"/>
                <a:gd name="T18" fmla="*/ 0 w 211"/>
                <a:gd name="T19" fmla="*/ 0 h 101"/>
                <a:gd name="T20" fmla="*/ 0 w 211"/>
                <a:gd name="T21" fmla="*/ 0 h 101"/>
                <a:gd name="T22" fmla="*/ 0 w 211"/>
                <a:gd name="T23" fmla="*/ 0 h 101"/>
                <a:gd name="T24" fmla="*/ 0 w 211"/>
                <a:gd name="T25" fmla="*/ 0 h 101"/>
                <a:gd name="T26" fmla="*/ 0 w 211"/>
                <a:gd name="T27" fmla="*/ 0 h 101"/>
                <a:gd name="T28" fmla="*/ 0 w 211"/>
                <a:gd name="T29" fmla="*/ 0 h 101"/>
                <a:gd name="T30" fmla="*/ 0 w 211"/>
                <a:gd name="T31" fmla="*/ 0 h 101"/>
                <a:gd name="T32" fmla="*/ 0 w 211"/>
                <a:gd name="T33" fmla="*/ 0 h 101"/>
                <a:gd name="T34" fmla="*/ 0 w 211"/>
                <a:gd name="T35" fmla="*/ 0 h 101"/>
                <a:gd name="T36" fmla="*/ 0 w 211"/>
                <a:gd name="T37" fmla="*/ 0 h 101"/>
                <a:gd name="T38" fmla="*/ 0 w 211"/>
                <a:gd name="T39" fmla="*/ 0 h 101"/>
                <a:gd name="T40" fmla="*/ 0 w 211"/>
                <a:gd name="T41" fmla="*/ 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1"/>
                <a:gd name="T64" fmla="*/ 0 h 101"/>
                <a:gd name="T65" fmla="*/ 211 w 211"/>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1" h="101">
                  <a:moveTo>
                    <a:pt x="202" y="101"/>
                  </a:moveTo>
                  <a:lnTo>
                    <a:pt x="211" y="94"/>
                  </a:lnTo>
                  <a:lnTo>
                    <a:pt x="190" y="77"/>
                  </a:lnTo>
                  <a:lnTo>
                    <a:pt x="167" y="62"/>
                  </a:lnTo>
                  <a:lnTo>
                    <a:pt x="145" y="47"/>
                  </a:lnTo>
                  <a:lnTo>
                    <a:pt x="119" y="34"/>
                  </a:lnTo>
                  <a:lnTo>
                    <a:pt x="94" y="21"/>
                  </a:lnTo>
                  <a:lnTo>
                    <a:pt x="65" y="12"/>
                  </a:lnTo>
                  <a:lnTo>
                    <a:pt x="36" y="5"/>
                  </a:lnTo>
                  <a:lnTo>
                    <a:pt x="3" y="0"/>
                  </a:lnTo>
                  <a:lnTo>
                    <a:pt x="0" y="9"/>
                  </a:lnTo>
                  <a:lnTo>
                    <a:pt x="33" y="13"/>
                  </a:lnTo>
                  <a:lnTo>
                    <a:pt x="62" y="21"/>
                  </a:lnTo>
                  <a:lnTo>
                    <a:pt x="88" y="30"/>
                  </a:lnTo>
                  <a:lnTo>
                    <a:pt x="113" y="40"/>
                  </a:lnTo>
                  <a:lnTo>
                    <a:pt x="136" y="53"/>
                  </a:lnTo>
                  <a:lnTo>
                    <a:pt x="158" y="69"/>
                  </a:lnTo>
                  <a:lnTo>
                    <a:pt x="181" y="84"/>
                  </a:lnTo>
                  <a:lnTo>
                    <a:pt x="202" y="101"/>
                  </a:lnTo>
                  <a:lnTo>
                    <a:pt x="211" y="94"/>
                  </a:lnTo>
                  <a:lnTo>
                    <a:pt x="20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9" name="Freeform 2012"/>
            <p:cNvSpPr>
              <a:spLocks/>
            </p:cNvSpPr>
            <p:nvPr/>
          </p:nvSpPr>
          <p:spPr bwMode="auto">
            <a:xfrm>
              <a:off x="584" y="2349"/>
              <a:ext cx="7" cy="8"/>
            </a:xfrm>
            <a:custGeom>
              <a:avLst/>
              <a:gdLst>
                <a:gd name="T0" fmla="*/ 0 w 20"/>
                <a:gd name="T1" fmla="*/ 1 h 16"/>
                <a:gd name="T2" fmla="*/ 0 w 20"/>
                <a:gd name="T3" fmla="*/ 0 h 16"/>
                <a:gd name="T4" fmla="*/ 0 w 20"/>
                <a:gd name="T5" fmla="*/ 1 h 16"/>
                <a:gd name="T6" fmla="*/ 0 w 20"/>
                <a:gd name="T7" fmla="*/ 1 h 16"/>
                <a:gd name="T8" fmla="*/ 0 w 20"/>
                <a:gd name="T9" fmla="*/ 1 h 16"/>
                <a:gd name="T10" fmla="*/ 0 w 20"/>
                <a:gd name="T11" fmla="*/ 1 h 16"/>
                <a:gd name="T12" fmla="*/ 0 w 20"/>
                <a:gd name="T13" fmla="*/ 1 h 16"/>
                <a:gd name="T14" fmla="*/ 0 w 20"/>
                <a:gd name="T15" fmla="*/ 1 h 16"/>
                <a:gd name="T16" fmla="*/ 0 w 20"/>
                <a:gd name="T17" fmla="*/ 1 h 16"/>
                <a:gd name="T18" fmla="*/ 0 w 20"/>
                <a:gd name="T19" fmla="*/ 1 h 16"/>
                <a:gd name="T20" fmla="*/ 0 w 20"/>
                <a:gd name="T21" fmla="*/ 1 h 16"/>
                <a:gd name="T22" fmla="*/ 0 w 20"/>
                <a:gd name="T23" fmla="*/ 1 h 16"/>
                <a:gd name="T24" fmla="*/ 0 w 20"/>
                <a:gd name="T25" fmla="*/ 1 h 16"/>
                <a:gd name="T26" fmla="*/ 0 w 20"/>
                <a:gd name="T27" fmla="*/ 1 h 16"/>
                <a:gd name="T28" fmla="*/ 0 w 20"/>
                <a:gd name="T29" fmla="*/ 1 h 16"/>
                <a:gd name="T30" fmla="*/ 0 w 20"/>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6"/>
                <a:gd name="T50" fmla="*/ 20 w 20"/>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6">
                  <a:moveTo>
                    <a:pt x="9" y="1"/>
                  </a:moveTo>
                  <a:lnTo>
                    <a:pt x="9" y="0"/>
                  </a:lnTo>
                  <a:lnTo>
                    <a:pt x="6" y="7"/>
                  </a:lnTo>
                  <a:lnTo>
                    <a:pt x="3" y="7"/>
                  </a:lnTo>
                  <a:lnTo>
                    <a:pt x="4" y="7"/>
                  </a:lnTo>
                  <a:lnTo>
                    <a:pt x="0" y="15"/>
                  </a:lnTo>
                  <a:lnTo>
                    <a:pt x="9" y="8"/>
                  </a:lnTo>
                  <a:lnTo>
                    <a:pt x="4" y="16"/>
                  </a:lnTo>
                  <a:lnTo>
                    <a:pt x="9" y="16"/>
                  </a:lnTo>
                  <a:lnTo>
                    <a:pt x="15" y="12"/>
                  </a:lnTo>
                  <a:lnTo>
                    <a:pt x="20" y="2"/>
                  </a:lnTo>
                  <a:lnTo>
                    <a:pt x="20" y="1"/>
                  </a:lnTo>
                  <a:lnTo>
                    <a:pt x="20" y="2"/>
                  </a:lnTo>
                  <a:lnTo>
                    <a:pt x="20" y="1"/>
                  </a:lnTo>
                  <a:lnTo>
                    <a:pt x="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0" name="Freeform 2013"/>
            <p:cNvSpPr>
              <a:spLocks/>
            </p:cNvSpPr>
            <p:nvPr/>
          </p:nvSpPr>
          <p:spPr bwMode="auto">
            <a:xfrm>
              <a:off x="586" y="2341"/>
              <a:ext cx="5" cy="8"/>
            </a:xfrm>
            <a:custGeom>
              <a:avLst/>
              <a:gdLst>
                <a:gd name="T0" fmla="*/ 0 w 14"/>
                <a:gd name="T1" fmla="*/ 1 h 16"/>
                <a:gd name="T2" fmla="*/ 0 w 14"/>
                <a:gd name="T3" fmla="*/ 1 h 16"/>
                <a:gd name="T4" fmla="*/ 0 w 14"/>
                <a:gd name="T5" fmla="*/ 1 h 16"/>
                <a:gd name="T6" fmla="*/ 0 w 14"/>
                <a:gd name="T7" fmla="*/ 1 h 16"/>
                <a:gd name="T8" fmla="*/ 0 w 14"/>
                <a:gd name="T9" fmla="*/ 1 h 16"/>
                <a:gd name="T10" fmla="*/ 0 w 14"/>
                <a:gd name="T11" fmla="*/ 1 h 16"/>
                <a:gd name="T12" fmla="*/ 0 w 14"/>
                <a:gd name="T13" fmla="*/ 1 h 16"/>
                <a:gd name="T14" fmla="*/ 0 w 14"/>
                <a:gd name="T15" fmla="*/ 1 h 16"/>
                <a:gd name="T16" fmla="*/ 0 w 14"/>
                <a:gd name="T17" fmla="*/ 1 h 16"/>
                <a:gd name="T18" fmla="*/ 0 w 14"/>
                <a:gd name="T19" fmla="*/ 1 h 16"/>
                <a:gd name="T20" fmla="*/ 0 w 14"/>
                <a:gd name="T21" fmla="*/ 0 h 16"/>
                <a:gd name="T22" fmla="*/ 0 w 14"/>
                <a:gd name="T23" fmla="*/ 1 h 16"/>
                <a:gd name="T24" fmla="*/ 0 w 14"/>
                <a:gd name="T25" fmla="*/ 1 h 16"/>
                <a:gd name="T26" fmla="*/ 0 w 14"/>
                <a:gd name="T27" fmla="*/ 1 h 16"/>
                <a:gd name="T28" fmla="*/ 0 w 14"/>
                <a:gd name="T29" fmla="*/ 1 h 16"/>
                <a:gd name="T30" fmla="*/ 0 w 14"/>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6"/>
                <a:gd name="T50" fmla="*/ 14 w 14"/>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6">
                  <a:moveTo>
                    <a:pt x="1" y="3"/>
                  </a:moveTo>
                  <a:lnTo>
                    <a:pt x="7" y="8"/>
                  </a:lnTo>
                  <a:lnTo>
                    <a:pt x="3" y="7"/>
                  </a:lnTo>
                  <a:lnTo>
                    <a:pt x="3" y="9"/>
                  </a:lnTo>
                  <a:lnTo>
                    <a:pt x="3" y="14"/>
                  </a:lnTo>
                  <a:lnTo>
                    <a:pt x="3" y="16"/>
                  </a:lnTo>
                  <a:lnTo>
                    <a:pt x="14" y="16"/>
                  </a:lnTo>
                  <a:lnTo>
                    <a:pt x="14" y="14"/>
                  </a:lnTo>
                  <a:lnTo>
                    <a:pt x="14" y="9"/>
                  </a:lnTo>
                  <a:lnTo>
                    <a:pt x="14" y="5"/>
                  </a:lnTo>
                  <a:lnTo>
                    <a:pt x="7" y="0"/>
                  </a:lnTo>
                  <a:lnTo>
                    <a:pt x="13" y="5"/>
                  </a:lnTo>
                  <a:lnTo>
                    <a:pt x="1" y="3"/>
                  </a:lnTo>
                  <a:lnTo>
                    <a:pt x="0" y="8"/>
                  </a:lnTo>
                  <a:lnTo>
                    <a:pt x="7" y="8"/>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1" name="Freeform 2014"/>
            <p:cNvSpPr>
              <a:spLocks/>
            </p:cNvSpPr>
            <p:nvPr/>
          </p:nvSpPr>
          <p:spPr bwMode="auto">
            <a:xfrm>
              <a:off x="483" y="2145"/>
              <a:ext cx="150" cy="156"/>
            </a:xfrm>
            <a:custGeom>
              <a:avLst/>
              <a:gdLst>
                <a:gd name="T0" fmla="*/ 0 w 448"/>
                <a:gd name="T1" fmla="*/ 1 h 312"/>
                <a:gd name="T2" fmla="*/ 0 w 448"/>
                <a:gd name="T3" fmla="*/ 1 h 312"/>
                <a:gd name="T4" fmla="*/ 0 w 448"/>
                <a:gd name="T5" fmla="*/ 1 h 312"/>
                <a:gd name="T6" fmla="*/ 0 w 448"/>
                <a:gd name="T7" fmla="*/ 1 h 312"/>
                <a:gd name="T8" fmla="*/ 0 w 448"/>
                <a:gd name="T9" fmla="*/ 1 h 312"/>
                <a:gd name="T10" fmla="*/ 0 w 448"/>
                <a:gd name="T11" fmla="*/ 1 h 312"/>
                <a:gd name="T12" fmla="*/ 0 w 448"/>
                <a:gd name="T13" fmla="*/ 1 h 312"/>
                <a:gd name="T14" fmla="*/ 0 w 448"/>
                <a:gd name="T15" fmla="*/ 0 h 312"/>
                <a:gd name="T16" fmla="*/ 0 w 448"/>
                <a:gd name="T17" fmla="*/ 1 h 312"/>
                <a:gd name="T18" fmla="*/ 0 w 448"/>
                <a:gd name="T19" fmla="*/ 1 h 312"/>
                <a:gd name="T20" fmla="*/ 0 w 448"/>
                <a:gd name="T21" fmla="*/ 1 h 312"/>
                <a:gd name="T22" fmla="*/ 0 w 448"/>
                <a:gd name="T23" fmla="*/ 1 h 312"/>
                <a:gd name="T24" fmla="*/ 0 w 448"/>
                <a:gd name="T25" fmla="*/ 1 h 312"/>
                <a:gd name="T26" fmla="*/ 0 w 448"/>
                <a:gd name="T27" fmla="*/ 1 h 312"/>
                <a:gd name="T28" fmla="*/ 0 w 448"/>
                <a:gd name="T29" fmla="*/ 1 h 312"/>
                <a:gd name="T30" fmla="*/ 0 w 448"/>
                <a:gd name="T31" fmla="*/ 1 h 312"/>
                <a:gd name="T32" fmla="*/ 0 w 448"/>
                <a:gd name="T33" fmla="*/ 1 h 312"/>
                <a:gd name="T34" fmla="*/ 0 w 448"/>
                <a:gd name="T35" fmla="*/ 1 h 312"/>
                <a:gd name="T36" fmla="*/ 0 w 448"/>
                <a:gd name="T37" fmla="*/ 1 h 312"/>
                <a:gd name="T38" fmla="*/ 0 w 448"/>
                <a:gd name="T39" fmla="*/ 1 h 312"/>
                <a:gd name="T40" fmla="*/ 0 w 448"/>
                <a:gd name="T41" fmla="*/ 1 h 312"/>
                <a:gd name="T42" fmla="*/ 0 w 448"/>
                <a:gd name="T43" fmla="*/ 1 h 312"/>
                <a:gd name="T44" fmla="*/ 0 w 448"/>
                <a:gd name="T45" fmla="*/ 1 h 312"/>
                <a:gd name="T46" fmla="*/ 0 w 448"/>
                <a:gd name="T47" fmla="*/ 1 h 312"/>
                <a:gd name="T48" fmla="*/ 0 w 448"/>
                <a:gd name="T49" fmla="*/ 1 h 312"/>
                <a:gd name="T50" fmla="*/ 0 w 448"/>
                <a:gd name="T51" fmla="*/ 1 h 312"/>
                <a:gd name="T52" fmla="*/ 0 w 448"/>
                <a:gd name="T53" fmla="*/ 1 h 312"/>
                <a:gd name="T54" fmla="*/ 0 w 448"/>
                <a:gd name="T55" fmla="*/ 1 h 312"/>
                <a:gd name="T56" fmla="*/ 0 w 448"/>
                <a:gd name="T57" fmla="*/ 1 h 312"/>
                <a:gd name="T58" fmla="*/ 0 w 448"/>
                <a:gd name="T59" fmla="*/ 1 h 312"/>
                <a:gd name="T60" fmla="*/ 0 w 448"/>
                <a:gd name="T61" fmla="*/ 1 h 312"/>
                <a:gd name="T62" fmla="*/ 0 w 448"/>
                <a:gd name="T63" fmla="*/ 1 h 312"/>
                <a:gd name="T64" fmla="*/ 0 w 448"/>
                <a:gd name="T65" fmla="*/ 1 h 312"/>
                <a:gd name="T66" fmla="*/ 0 w 448"/>
                <a:gd name="T67" fmla="*/ 1 h 312"/>
                <a:gd name="T68" fmla="*/ 0 w 448"/>
                <a:gd name="T69" fmla="*/ 1 h 312"/>
                <a:gd name="T70" fmla="*/ 0 w 448"/>
                <a:gd name="T71" fmla="*/ 1 h 312"/>
                <a:gd name="T72" fmla="*/ 0 w 448"/>
                <a:gd name="T73" fmla="*/ 1 h 312"/>
                <a:gd name="T74" fmla="*/ 0 w 448"/>
                <a:gd name="T75" fmla="*/ 1 h 312"/>
                <a:gd name="T76" fmla="*/ 0 w 448"/>
                <a:gd name="T77" fmla="*/ 1 h 312"/>
                <a:gd name="T78" fmla="*/ 0 w 448"/>
                <a:gd name="T79" fmla="*/ 1 h 312"/>
                <a:gd name="T80" fmla="*/ 0 w 448"/>
                <a:gd name="T81" fmla="*/ 1 h 312"/>
                <a:gd name="T82" fmla="*/ 0 w 448"/>
                <a:gd name="T83" fmla="*/ 1 h 312"/>
                <a:gd name="T84" fmla="*/ 0 w 448"/>
                <a:gd name="T85" fmla="*/ 1 h 312"/>
                <a:gd name="T86" fmla="*/ 0 w 448"/>
                <a:gd name="T87" fmla="*/ 1 h 312"/>
                <a:gd name="T88" fmla="*/ 0 w 448"/>
                <a:gd name="T89" fmla="*/ 1 h 312"/>
                <a:gd name="T90" fmla="*/ 0 w 448"/>
                <a:gd name="T91" fmla="*/ 1 h 312"/>
                <a:gd name="T92" fmla="*/ 0 w 448"/>
                <a:gd name="T93" fmla="*/ 1 h 312"/>
                <a:gd name="T94" fmla="*/ 0 w 448"/>
                <a:gd name="T95" fmla="*/ 1 h 312"/>
                <a:gd name="T96" fmla="*/ 0 w 448"/>
                <a:gd name="T97" fmla="*/ 1 h 312"/>
                <a:gd name="T98" fmla="*/ 0 w 448"/>
                <a:gd name="T99" fmla="*/ 1 h 312"/>
                <a:gd name="T100" fmla="*/ 0 w 448"/>
                <a:gd name="T101" fmla="*/ 1 h 3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8"/>
                <a:gd name="T154" fmla="*/ 0 h 312"/>
                <a:gd name="T155" fmla="*/ 448 w 448"/>
                <a:gd name="T156" fmla="*/ 312 h 3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8" h="312">
                  <a:moveTo>
                    <a:pt x="390" y="103"/>
                  </a:moveTo>
                  <a:lnTo>
                    <a:pt x="397" y="108"/>
                  </a:lnTo>
                  <a:lnTo>
                    <a:pt x="403" y="113"/>
                  </a:lnTo>
                  <a:lnTo>
                    <a:pt x="408" y="117"/>
                  </a:lnTo>
                  <a:lnTo>
                    <a:pt x="412" y="119"/>
                  </a:lnTo>
                  <a:lnTo>
                    <a:pt x="424" y="117"/>
                  </a:lnTo>
                  <a:lnTo>
                    <a:pt x="433" y="112"/>
                  </a:lnTo>
                  <a:lnTo>
                    <a:pt x="441" y="105"/>
                  </a:lnTo>
                  <a:lnTo>
                    <a:pt x="445" y="97"/>
                  </a:lnTo>
                  <a:lnTo>
                    <a:pt x="448" y="89"/>
                  </a:lnTo>
                  <a:lnTo>
                    <a:pt x="448" y="82"/>
                  </a:lnTo>
                  <a:lnTo>
                    <a:pt x="445" y="74"/>
                  </a:lnTo>
                  <a:lnTo>
                    <a:pt x="439" y="69"/>
                  </a:lnTo>
                  <a:lnTo>
                    <a:pt x="412" y="53"/>
                  </a:lnTo>
                  <a:lnTo>
                    <a:pt x="385" y="40"/>
                  </a:lnTo>
                  <a:lnTo>
                    <a:pt x="361" y="29"/>
                  </a:lnTo>
                  <a:lnTo>
                    <a:pt x="339" y="20"/>
                  </a:lnTo>
                  <a:lnTo>
                    <a:pt x="317" y="13"/>
                  </a:lnTo>
                  <a:lnTo>
                    <a:pt x="297" y="7"/>
                  </a:lnTo>
                  <a:lnTo>
                    <a:pt x="279" y="4"/>
                  </a:lnTo>
                  <a:lnTo>
                    <a:pt x="263" y="1"/>
                  </a:lnTo>
                  <a:lnTo>
                    <a:pt x="246" y="0"/>
                  </a:lnTo>
                  <a:lnTo>
                    <a:pt x="233" y="0"/>
                  </a:lnTo>
                  <a:lnTo>
                    <a:pt x="221" y="0"/>
                  </a:lnTo>
                  <a:lnTo>
                    <a:pt x="209" y="1"/>
                  </a:lnTo>
                  <a:lnTo>
                    <a:pt x="200" y="2"/>
                  </a:lnTo>
                  <a:lnTo>
                    <a:pt x="191" y="3"/>
                  </a:lnTo>
                  <a:lnTo>
                    <a:pt x="183" y="5"/>
                  </a:lnTo>
                  <a:lnTo>
                    <a:pt x="177" y="6"/>
                  </a:lnTo>
                  <a:lnTo>
                    <a:pt x="171" y="7"/>
                  </a:lnTo>
                  <a:lnTo>
                    <a:pt x="165" y="8"/>
                  </a:lnTo>
                  <a:lnTo>
                    <a:pt x="158" y="9"/>
                  </a:lnTo>
                  <a:lnTo>
                    <a:pt x="152" y="9"/>
                  </a:lnTo>
                  <a:lnTo>
                    <a:pt x="146" y="10"/>
                  </a:lnTo>
                  <a:lnTo>
                    <a:pt x="139" y="10"/>
                  </a:lnTo>
                  <a:lnTo>
                    <a:pt x="133" y="9"/>
                  </a:lnTo>
                  <a:lnTo>
                    <a:pt x="127" y="9"/>
                  </a:lnTo>
                  <a:lnTo>
                    <a:pt x="106" y="11"/>
                  </a:lnTo>
                  <a:lnTo>
                    <a:pt x="86" y="19"/>
                  </a:lnTo>
                  <a:lnTo>
                    <a:pt x="68" y="31"/>
                  </a:lnTo>
                  <a:lnTo>
                    <a:pt x="52" y="46"/>
                  </a:lnTo>
                  <a:lnTo>
                    <a:pt x="38" y="61"/>
                  </a:lnTo>
                  <a:lnTo>
                    <a:pt x="28" y="76"/>
                  </a:lnTo>
                  <a:lnTo>
                    <a:pt x="19" y="89"/>
                  </a:lnTo>
                  <a:lnTo>
                    <a:pt x="14" y="99"/>
                  </a:lnTo>
                  <a:lnTo>
                    <a:pt x="7" y="113"/>
                  </a:lnTo>
                  <a:lnTo>
                    <a:pt x="3" y="126"/>
                  </a:lnTo>
                  <a:lnTo>
                    <a:pt x="0" y="138"/>
                  </a:lnTo>
                  <a:lnTo>
                    <a:pt x="0" y="150"/>
                  </a:lnTo>
                  <a:lnTo>
                    <a:pt x="0" y="162"/>
                  </a:lnTo>
                  <a:lnTo>
                    <a:pt x="1" y="173"/>
                  </a:lnTo>
                  <a:lnTo>
                    <a:pt x="3" y="188"/>
                  </a:lnTo>
                  <a:lnTo>
                    <a:pt x="4" y="203"/>
                  </a:lnTo>
                  <a:lnTo>
                    <a:pt x="5" y="210"/>
                  </a:lnTo>
                  <a:lnTo>
                    <a:pt x="7" y="218"/>
                  </a:lnTo>
                  <a:lnTo>
                    <a:pt x="10" y="225"/>
                  </a:lnTo>
                  <a:lnTo>
                    <a:pt x="14" y="233"/>
                  </a:lnTo>
                  <a:lnTo>
                    <a:pt x="19" y="240"/>
                  </a:lnTo>
                  <a:lnTo>
                    <a:pt x="23" y="247"/>
                  </a:lnTo>
                  <a:lnTo>
                    <a:pt x="31" y="253"/>
                  </a:lnTo>
                  <a:lnTo>
                    <a:pt x="38" y="260"/>
                  </a:lnTo>
                  <a:lnTo>
                    <a:pt x="47" y="266"/>
                  </a:lnTo>
                  <a:lnTo>
                    <a:pt x="53" y="273"/>
                  </a:lnTo>
                  <a:lnTo>
                    <a:pt x="61" y="280"/>
                  </a:lnTo>
                  <a:lnTo>
                    <a:pt x="67" y="287"/>
                  </a:lnTo>
                  <a:lnTo>
                    <a:pt x="74" y="294"/>
                  </a:lnTo>
                  <a:lnTo>
                    <a:pt x="82" y="301"/>
                  </a:lnTo>
                  <a:lnTo>
                    <a:pt x="89" y="306"/>
                  </a:lnTo>
                  <a:lnTo>
                    <a:pt x="100" y="311"/>
                  </a:lnTo>
                  <a:lnTo>
                    <a:pt x="112" y="312"/>
                  </a:lnTo>
                  <a:lnTo>
                    <a:pt x="122" y="306"/>
                  </a:lnTo>
                  <a:lnTo>
                    <a:pt x="131" y="298"/>
                  </a:lnTo>
                  <a:lnTo>
                    <a:pt x="142" y="290"/>
                  </a:lnTo>
                  <a:lnTo>
                    <a:pt x="137" y="284"/>
                  </a:lnTo>
                  <a:lnTo>
                    <a:pt x="131" y="277"/>
                  </a:lnTo>
                  <a:lnTo>
                    <a:pt x="124" y="272"/>
                  </a:lnTo>
                  <a:lnTo>
                    <a:pt x="116" y="266"/>
                  </a:lnTo>
                  <a:lnTo>
                    <a:pt x="107" y="261"/>
                  </a:lnTo>
                  <a:lnTo>
                    <a:pt x="101" y="256"/>
                  </a:lnTo>
                  <a:lnTo>
                    <a:pt x="95" y="249"/>
                  </a:lnTo>
                  <a:lnTo>
                    <a:pt x="91" y="243"/>
                  </a:lnTo>
                  <a:lnTo>
                    <a:pt x="89" y="236"/>
                  </a:lnTo>
                  <a:lnTo>
                    <a:pt x="88" y="229"/>
                  </a:lnTo>
                  <a:lnTo>
                    <a:pt x="88" y="222"/>
                  </a:lnTo>
                  <a:lnTo>
                    <a:pt x="88" y="216"/>
                  </a:lnTo>
                  <a:lnTo>
                    <a:pt x="91" y="209"/>
                  </a:lnTo>
                  <a:lnTo>
                    <a:pt x="94" y="204"/>
                  </a:lnTo>
                  <a:lnTo>
                    <a:pt x="100" y="199"/>
                  </a:lnTo>
                  <a:lnTo>
                    <a:pt x="107" y="196"/>
                  </a:lnTo>
                  <a:lnTo>
                    <a:pt x="113" y="195"/>
                  </a:lnTo>
                  <a:lnTo>
                    <a:pt x="121" y="194"/>
                  </a:lnTo>
                  <a:lnTo>
                    <a:pt x="127" y="193"/>
                  </a:lnTo>
                  <a:lnTo>
                    <a:pt x="133" y="193"/>
                  </a:lnTo>
                  <a:lnTo>
                    <a:pt x="139" y="194"/>
                  </a:lnTo>
                  <a:lnTo>
                    <a:pt x="143" y="195"/>
                  </a:lnTo>
                  <a:lnTo>
                    <a:pt x="149" y="198"/>
                  </a:lnTo>
                  <a:lnTo>
                    <a:pt x="155" y="202"/>
                  </a:lnTo>
                  <a:lnTo>
                    <a:pt x="158" y="204"/>
                  </a:lnTo>
                  <a:lnTo>
                    <a:pt x="162" y="206"/>
                  </a:lnTo>
                  <a:lnTo>
                    <a:pt x="167" y="209"/>
                  </a:lnTo>
                  <a:lnTo>
                    <a:pt x="170" y="211"/>
                  </a:lnTo>
                  <a:lnTo>
                    <a:pt x="173" y="219"/>
                  </a:lnTo>
                  <a:lnTo>
                    <a:pt x="174" y="222"/>
                  </a:lnTo>
                  <a:lnTo>
                    <a:pt x="174" y="228"/>
                  </a:lnTo>
                  <a:lnTo>
                    <a:pt x="177" y="237"/>
                  </a:lnTo>
                  <a:lnTo>
                    <a:pt x="186" y="234"/>
                  </a:lnTo>
                  <a:lnTo>
                    <a:pt x="197" y="234"/>
                  </a:lnTo>
                  <a:lnTo>
                    <a:pt x="206" y="236"/>
                  </a:lnTo>
                  <a:lnTo>
                    <a:pt x="215" y="236"/>
                  </a:lnTo>
                  <a:lnTo>
                    <a:pt x="218" y="234"/>
                  </a:lnTo>
                  <a:lnTo>
                    <a:pt x="218" y="231"/>
                  </a:lnTo>
                  <a:lnTo>
                    <a:pt x="216" y="226"/>
                  </a:lnTo>
                  <a:lnTo>
                    <a:pt x="216" y="224"/>
                  </a:lnTo>
                  <a:lnTo>
                    <a:pt x="218" y="221"/>
                  </a:lnTo>
                  <a:lnTo>
                    <a:pt x="218" y="218"/>
                  </a:lnTo>
                  <a:lnTo>
                    <a:pt x="219" y="216"/>
                  </a:lnTo>
                  <a:lnTo>
                    <a:pt x="222" y="210"/>
                  </a:lnTo>
                  <a:lnTo>
                    <a:pt x="225" y="208"/>
                  </a:lnTo>
                  <a:lnTo>
                    <a:pt x="228" y="205"/>
                  </a:lnTo>
                  <a:lnTo>
                    <a:pt x="230" y="201"/>
                  </a:lnTo>
                  <a:lnTo>
                    <a:pt x="231" y="198"/>
                  </a:lnTo>
                  <a:lnTo>
                    <a:pt x="231" y="192"/>
                  </a:lnTo>
                  <a:lnTo>
                    <a:pt x="231" y="189"/>
                  </a:lnTo>
                  <a:lnTo>
                    <a:pt x="233" y="183"/>
                  </a:lnTo>
                  <a:lnTo>
                    <a:pt x="234" y="176"/>
                  </a:lnTo>
                  <a:lnTo>
                    <a:pt x="242" y="172"/>
                  </a:lnTo>
                  <a:lnTo>
                    <a:pt x="249" y="168"/>
                  </a:lnTo>
                  <a:lnTo>
                    <a:pt x="255" y="163"/>
                  </a:lnTo>
                  <a:lnTo>
                    <a:pt x="260" y="157"/>
                  </a:lnTo>
                  <a:lnTo>
                    <a:pt x="264" y="152"/>
                  </a:lnTo>
                  <a:lnTo>
                    <a:pt x="269" y="146"/>
                  </a:lnTo>
                  <a:lnTo>
                    <a:pt x="273" y="141"/>
                  </a:lnTo>
                  <a:lnTo>
                    <a:pt x="279" y="137"/>
                  </a:lnTo>
                  <a:lnTo>
                    <a:pt x="282" y="135"/>
                  </a:lnTo>
                  <a:lnTo>
                    <a:pt x="288" y="132"/>
                  </a:lnTo>
                  <a:lnTo>
                    <a:pt x="296" y="132"/>
                  </a:lnTo>
                  <a:lnTo>
                    <a:pt x="302" y="132"/>
                  </a:lnTo>
                  <a:lnTo>
                    <a:pt x="299" y="135"/>
                  </a:lnTo>
                  <a:lnTo>
                    <a:pt x="296" y="137"/>
                  </a:lnTo>
                  <a:lnTo>
                    <a:pt x="291" y="139"/>
                  </a:lnTo>
                  <a:lnTo>
                    <a:pt x="288" y="141"/>
                  </a:lnTo>
                  <a:lnTo>
                    <a:pt x="302" y="140"/>
                  </a:lnTo>
                  <a:lnTo>
                    <a:pt x="314" y="137"/>
                  </a:lnTo>
                  <a:lnTo>
                    <a:pt x="325" y="131"/>
                  </a:lnTo>
                  <a:lnTo>
                    <a:pt x="334" y="125"/>
                  </a:lnTo>
                  <a:lnTo>
                    <a:pt x="345" y="118"/>
                  </a:lnTo>
                  <a:lnTo>
                    <a:pt x="354" y="111"/>
                  </a:lnTo>
                  <a:lnTo>
                    <a:pt x="363" y="104"/>
                  </a:lnTo>
                  <a:lnTo>
                    <a:pt x="372" y="97"/>
                  </a:lnTo>
                  <a:lnTo>
                    <a:pt x="375" y="96"/>
                  </a:lnTo>
                  <a:lnTo>
                    <a:pt x="376" y="96"/>
                  </a:lnTo>
                  <a:lnTo>
                    <a:pt x="379" y="97"/>
                  </a:lnTo>
                  <a:lnTo>
                    <a:pt x="381" y="99"/>
                  </a:lnTo>
                  <a:lnTo>
                    <a:pt x="390" y="103"/>
                  </a:lnTo>
                  <a:close/>
                </a:path>
              </a:pathLst>
            </a:custGeom>
            <a:solidFill>
              <a:srgbClr val="A37F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2" name="Freeform 2015"/>
            <p:cNvSpPr>
              <a:spLocks/>
            </p:cNvSpPr>
            <p:nvPr/>
          </p:nvSpPr>
          <p:spPr bwMode="auto">
            <a:xfrm>
              <a:off x="613" y="2195"/>
              <a:ext cx="8" cy="12"/>
            </a:xfrm>
            <a:custGeom>
              <a:avLst/>
              <a:gdLst>
                <a:gd name="T0" fmla="*/ 0 w 26"/>
                <a:gd name="T1" fmla="*/ 0 h 25"/>
                <a:gd name="T2" fmla="*/ 0 w 26"/>
                <a:gd name="T3" fmla="*/ 0 h 25"/>
                <a:gd name="T4" fmla="*/ 0 w 26"/>
                <a:gd name="T5" fmla="*/ 0 h 25"/>
                <a:gd name="T6" fmla="*/ 0 w 26"/>
                <a:gd name="T7" fmla="*/ 0 h 25"/>
                <a:gd name="T8" fmla="*/ 0 w 26"/>
                <a:gd name="T9" fmla="*/ 0 h 25"/>
                <a:gd name="T10" fmla="*/ 0 w 26"/>
                <a:gd name="T11" fmla="*/ 0 h 25"/>
                <a:gd name="T12" fmla="*/ 0 w 26"/>
                <a:gd name="T13" fmla="*/ 0 h 25"/>
                <a:gd name="T14" fmla="*/ 0 w 26"/>
                <a:gd name="T15" fmla="*/ 0 h 25"/>
                <a:gd name="T16" fmla="*/ 0 w 26"/>
                <a:gd name="T17" fmla="*/ 0 h 25"/>
                <a:gd name="T18" fmla="*/ 0 w 26"/>
                <a:gd name="T19" fmla="*/ 0 h 25"/>
                <a:gd name="T20" fmla="*/ 0 w 26"/>
                <a:gd name="T21" fmla="*/ 0 h 25"/>
                <a:gd name="T22" fmla="*/ 0 w 26"/>
                <a:gd name="T23" fmla="*/ 0 h 25"/>
                <a:gd name="T24" fmla="*/ 0 w 26"/>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5"/>
                <a:gd name="T41" fmla="*/ 26 w 26"/>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5">
                  <a:moveTo>
                    <a:pt x="23" y="16"/>
                  </a:moveTo>
                  <a:lnTo>
                    <a:pt x="23" y="16"/>
                  </a:lnTo>
                  <a:lnTo>
                    <a:pt x="24" y="15"/>
                  </a:lnTo>
                  <a:lnTo>
                    <a:pt x="20" y="12"/>
                  </a:lnTo>
                  <a:lnTo>
                    <a:pt x="14" y="5"/>
                  </a:lnTo>
                  <a:lnTo>
                    <a:pt x="3" y="0"/>
                  </a:lnTo>
                  <a:lnTo>
                    <a:pt x="0" y="9"/>
                  </a:lnTo>
                  <a:lnTo>
                    <a:pt x="5" y="12"/>
                  </a:lnTo>
                  <a:lnTo>
                    <a:pt x="11" y="16"/>
                  </a:lnTo>
                  <a:lnTo>
                    <a:pt x="15" y="22"/>
                  </a:lnTo>
                  <a:lnTo>
                    <a:pt x="26" y="25"/>
                  </a:lnTo>
                  <a:lnTo>
                    <a:pt x="2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3" name="Freeform 2016"/>
            <p:cNvSpPr>
              <a:spLocks/>
            </p:cNvSpPr>
            <p:nvPr/>
          </p:nvSpPr>
          <p:spPr bwMode="auto">
            <a:xfrm>
              <a:off x="620" y="2178"/>
              <a:ext cx="15" cy="29"/>
            </a:xfrm>
            <a:custGeom>
              <a:avLst/>
              <a:gdLst>
                <a:gd name="T0" fmla="*/ 0 w 43"/>
                <a:gd name="T1" fmla="*/ 0 h 59"/>
                <a:gd name="T2" fmla="*/ 0 w 43"/>
                <a:gd name="T3" fmla="*/ 0 h 59"/>
                <a:gd name="T4" fmla="*/ 0 w 43"/>
                <a:gd name="T5" fmla="*/ 0 h 59"/>
                <a:gd name="T6" fmla="*/ 0 w 43"/>
                <a:gd name="T7" fmla="*/ 0 h 59"/>
                <a:gd name="T8" fmla="*/ 0 w 43"/>
                <a:gd name="T9" fmla="*/ 0 h 59"/>
                <a:gd name="T10" fmla="*/ 0 w 43"/>
                <a:gd name="T11" fmla="*/ 0 h 59"/>
                <a:gd name="T12" fmla="*/ 0 w 43"/>
                <a:gd name="T13" fmla="*/ 0 h 59"/>
                <a:gd name="T14" fmla="*/ 0 w 43"/>
                <a:gd name="T15" fmla="*/ 0 h 59"/>
                <a:gd name="T16" fmla="*/ 0 w 43"/>
                <a:gd name="T17" fmla="*/ 0 h 59"/>
                <a:gd name="T18" fmla="*/ 0 w 43"/>
                <a:gd name="T19" fmla="*/ 0 h 59"/>
                <a:gd name="T20" fmla="*/ 0 w 43"/>
                <a:gd name="T21" fmla="*/ 0 h 59"/>
                <a:gd name="T22" fmla="*/ 0 w 43"/>
                <a:gd name="T23" fmla="*/ 0 h 59"/>
                <a:gd name="T24" fmla="*/ 0 w 43"/>
                <a:gd name="T25" fmla="*/ 0 h 59"/>
                <a:gd name="T26" fmla="*/ 0 w 43"/>
                <a:gd name="T27" fmla="*/ 0 h 59"/>
                <a:gd name="T28" fmla="*/ 0 w 43"/>
                <a:gd name="T29" fmla="*/ 0 h 59"/>
                <a:gd name="T30" fmla="*/ 0 w 43"/>
                <a:gd name="T31" fmla="*/ 0 h 59"/>
                <a:gd name="T32" fmla="*/ 0 w 43"/>
                <a:gd name="T33" fmla="*/ 0 h 59"/>
                <a:gd name="T34" fmla="*/ 0 w 43"/>
                <a:gd name="T35" fmla="*/ 0 h 59"/>
                <a:gd name="T36" fmla="*/ 0 w 43"/>
                <a:gd name="T37" fmla="*/ 0 h 59"/>
                <a:gd name="T38" fmla="*/ 0 w 43"/>
                <a:gd name="T39" fmla="*/ 0 h 59"/>
                <a:gd name="T40" fmla="*/ 0 w 43"/>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59"/>
                <a:gd name="T65" fmla="*/ 43 w 43"/>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59">
                  <a:moveTo>
                    <a:pt x="24" y="7"/>
                  </a:moveTo>
                  <a:lnTo>
                    <a:pt x="24" y="7"/>
                  </a:lnTo>
                  <a:lnTo>
                    <a:pt x="28" y="11"/>
                  </a:lnTo>
                  <a:lnTo>
                    <a:pt x="31" y="18"/>
                  </a:lnTo>
                  <a:lnTo>
                    <a:pt x="31" y="23"/>
                  </a:lnTo>
                  <a:lnTo>
                    <a:pt x="28" y="31"/>
                  </a:lnTo>
                  <a:lnTo>
                    <a:pt x="25" y="38"/>
                  </a:lnTo>
                  <a:lnTo>
                    <a:pt x="18" y="44"/>
                  </a:lnTo>
                  <a:lnTo>
                    <a:pt x="10" y="48"/>
                  </a:lnTo>
                  <a:lnTo>
                    <a:pt x="0" y="50"/>
                  </a:lnTo>
                  <a:lnTo>
                    <a:pt x="3" y="59"/>
                  </a:lnTo>
                  <a:lnTo>
                    <a:pt x="16" y="57"/>
                  </a:lnTo>
                  <a:lnTo>
                    <a:pt x="27" y="50"/>
                  </a:lnTo>
                  <a:lnTo>
                    <a:pt x="34" y="43"/>
                  </a:lnTo>
                  <a:lnTo>
                    <a:pt x="40" y="33"/>
                  </a:lnTo>
                  <a:lnTo>
                    <a:pt x="43" y="25"/>
                  </a:lnTo>
                  <a:lnTo>
                    <a:pt x="43" y="16"/>
                  </a:lnTo>
                  <a:lnTo>
                    <a:pt x="40" y="7"/>
                  </a:lnTo>
                  <a:lnTo>
                    <a:pt x="33" y="0"/>
                  </a:lnTo>
                  <a:lnTo>
                    <a:pt x="2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4" name="Freeform 2017"/>
            <p:cNvSpPr>
              <a:spLocks/>
            </p:cNvSpPr>
            <p:nvPr/>
          </p:nvSpPr>
          <p:spPr bwMode="auto">
            <a:xfrm>
              <a:off x="542" y="2143"/>
              <a:ext cx="89" cy="38"/>
            </a:xfrm>
            <a:custGeom>
              <a:avLst/>
              <a:gdLst>
                <a:gd name="T0" fmla="*/ 0 w 268"/>
                <a:gd name="T1" fmla="*/ 0 h 77"/>
                <a:gd name="T2" fmla="*/ 0 w 268"/>
                <a:gd name="T3" fmla="*/ 0 h 77"/>
                <a:gd name="T4" fmla="*/ 0 w 268"/>
                <a:gd name="T5" fmla="*/ 0 h 77"/>
                <a:gd name="T6" fmla="*/ 0 w 268"/>
                <a:gd name="T7" fmla="*/ 0 h 77"/>
                <a:gd name="T8" fmla="*/ 0 w 268"/>
                <a:gd name="T9" fmla="*/ 0 h 77"/>
                <a:gd name="T10" fmla="*/ 0 w 268"/>
                <a:gd name="T11" fmla="*/ 0 h 77"/>
                <a:gd name="T12" fmla="*/ 0 w 268"/>
                <a:gd name="T13" fmla="*/ 0 h 77"/>
                <a:gd name="T14" fmla="*/ 0 w 268"/>
                <a:gd name="T15" fmla="*/ 0 h 77"/>
                <a:gd name="T16" fmla="*/ 0 w 268"/>
                <a:gd name="T17" fmla="*/ 0 h 77"/>
                <a:gd name="T18" fmla="*/ 0 w 268"/>
                <a:gd name="T19" fmla="*/ 0 h 77"/>
                <a:gd name="T20" fmla="*/ 0 w 268"/>
                <a:gd name="T21" fmla="*/ 0 h 77"/>
                <a:gd name="T22" fmla="*/ 0 w 268"/>
                <a:gd name="T23" fmla="*/ 0 h 77"/>
                <a:gd name="T24" fmla="*/ 0 w 268"/>
                <a:gd name="T25" fmla="*/ 0 h 77"/>
                <a:gd name="T26" fmla="*/ 0 w 268"/>
                <a:gd name="T27" fmla="*/ 0 h 77"/>
                <a:gd name="T28" fmla="*/ 0 w 268"/>
                <a:gd name="T29" fmla="*/ 0 h 77"/>
                <a:gd name="T30" fmla="*/ 0 w 268"/>
                <a:gd name="T31" fmla="*/ 0 h 77"/>
                <a:gd name="T32" fmla="*/ 0 w 268"/>
                <a:gd name="T33" fmla="*/ 0 h 77"/>
                <a:gd name="T34" fmla="*/ 0 w 268"/>
                <a:gd name="T35" fmla="*/ 0 h 77"/>
                <a:gd name="T36" fmla="*/ 0 w 268"/>
                <a:gd name="T37" fmla="*/ 0 h 77"/>
                <a:gd name="T38" fmla="*/ 0 w 268"/>
                <a:gd name="T39" fmla="*/ 0 h 77"/>
                <a:gd name="T40" fmla="*/ 0 w 268"/>
                <a:gd name="T41" fmla="*/ 0 h 77"/>
                <a:gd name="T42" fmla="*/ 0 w 268"/>
                <a:gd name="T43" fmla="*/ 0 h 77"/>
                <a:gd name="T44" fmla="*/ 0 w 268"/>
                <a:gd name="T45" fmla="*/ 0 h 77"/>
                <a:gd name="T46" fmla="*/ 0 w 268"/>
                <a:gd name="T47" fmla="*/ 0 h 77"/>
                <a:gd name="T48" fmla="*/ 0 w 268"/>
                <a:gd name="T49" fmla="*/ 0 h 77"/>
                <a:gd name="T50" fmla="*/ 0 w 268"/>
                <a:gd name="T51" fmla="*/ 0 h 77"/>
                <a:gd name="T52" fmla="*/ 0 w 268"/>
                <a:gd name="T53" fmla="*/ 0 h 77"/>
                <a:gd name="T54" fmla="*/ 0 w 268"/>
                <a:gd name="T55" fmla="*/ 0 h 77"/>
                <a:gd name="T56" fmla="*/ 0 w 268"/>
                <a:gd name="T57" fmla="*/ 0 h 77"/>
                <a:gd name="T58" fmla="*/ 0 w 268"/>
                <a:gd name="T59" fmla="*/ 0 h 77"/>
                <a:gd name="T60" fmla="*/ 0 w 268"/>
                <a:gd name="T61" fmla="*/ 0 h 77"/>
                <a:gd name="T62" fmla="*/ 0 w 268"/>
                <a:gd name="T63" fmla="*/ 0 h 77"/>
                <a:gd name="T64" fmla="*/ 0 w 268"/>
                <a:gd name="T65" fmla="*/ 0 h 77"/>
                <a:gd name="T66" fmla="*/ 0 w 268"/>
                <a:gd name="T67" fmla="*/ 0 h 77"/>
                <a:gd name="T68" fmla="*/ 0 w 268"/>
                <a:gd name="T69" fmla="*/ 0 h 77"/>
                <a:gd name="T70" fmla="*/ 0 w 268"/>
                <a:gd name="T71" fmla="*/ 0 h 77"/>
                <a:gd name="T72" fmla="*/ 0 w 268"/>
                <a:gd name="T73" fmla="*/ 0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8"/>
                <a:gd name="T112" fmla="*/ 0 h 77"/>
                <a:gd name="T113" fmla="*/ 268 w 268"/>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8" h="77">
                  <a:moveTo>
                    <a:pt x="3" y="15"/>
                  </a:moveTo>
                  <a:lnTo>
                    <a:pt x="3" y="15"/>
                  </a:lnTo>
                  <a:lnTo>
                    <a:pt x="9" y="14"/>
                  </a:lnTo>
                  <a:lnTo>
                    <a:pt x="16" y="12"/>
                  </a:lnTo>
                  <a:lnTo>
                    <a:pt x="25" y="11"/>
                  </a:lnTo>
                  <a:lnTo>
                    <a:pt x="34" y="10"/>
                  </a:lnTo>
                  <a:lnTo>
                    <a:pt x="45" y="9"/>
                  </a:lnTo>
                  <a:lnTo>
                    <a:pt x="57" y="9"/>
                  </a:lnTo>
                  <a:lnTo>
                    <a:pt x="70" y="9"/>
                  </a:lnTo>
                  <a:lnTo>
                    <a:pt x="85" y="10"/>
                  </a:lnTo>
                  <a:lnTo>
                    <a:pt x="102" y="13"/>
                  </a:lnTo>
                  <a:lnTo>
                    <a:pt x="120" y="16"/>
                  </a:lnTo>
                  <a:lnTo>
                    <a:pt x="138" y="22"/>
                  </a:lnTo>
                  <a:lnTo>
                    <a:pt x="160" y="29"/>
                  </a:lnTo>
                  <a:lnTo>
                    <a:pt x="182" y="37"/>
                  </a:lnTo>
                  <a:lnTo>
                    <a:pt x="206" y="48"/>
                  </a:lnTo>
                  <a:lnTo>
                    <a:pt x="233" y="61"/>
                  </a:lnTo>
                  <a:lnTo>
                    <a:pt x="259" y="77"/>
                  </a:lnTo>
                  <a:lnTo>
                    <a:pt x="268" y="70"/>
                  </a:lnTo>
                  <a:lnTo>
                    <a:pt x="239" y="54"/>
                  </a:lnTo>
                  <a:lnTo>
                    <a:pt x="212" y="41"/>
                  </a:lnTo>
                  <a:lnTo>
                    <a:pt x="188" y="31"/>
                  </a:lnTo>
                  <a:lnTo>
                    <a:pt x="166" y="21"/>
                  </a:lnTo>
                  <a:lnTo>
                    <a:pt x="143" y="13"/>
                  </a:lnTo>
                  <a:lnTo>
                    <a:pt x="123" y="8"/>
                  </a:lnTo>
                  <a:lnTo>
                    <a:pt x="105" y="5"/>
                  </a:lnTo>
                  <a:lnTo>
                    <a:pt x="88" y="1"/>
                  </a:lnTo>
                  <a:lnTo>
                    <a:pt x="70" y="0"/>
                  </a:lnTo>
                  <a:lnTo>
                    <a:pt x="57" y="0"/>
                  </a:lnTo>
                  <a:lnTo>
                    <a:pt x="45" y="0"/>
                  </a:lnTo>
                  <a:lnTo>
                    <a:pt x="31" y="1"/>
                  </a:lnTo>
                  <a:lnTo>
                    <a:pt x="22" y="2"/>
                  </a:lnTo>
                  <a:lnTo>
                    <a:pt x="13" y="3"/>
                  </a:lnTo>
                  <a:lnTo>
                    <a:pt x="6" y="6"/>
                  </a:lnTo>
                  <a:lnTo>
                    <a:pt x="0" y="7"/>
                  </a:lnTo>
                  <a:lnTo>
                    <a:pt x="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5" name="Freeform 2018"/>
            <p:cNvSpPr>
              <a:spLocks/>
            </p:cNvSpPr>
            <p:nvPr/>
          </p:nvSpPr>
          <p:spPr bwMode="auto">
            <a:xfrm>
              <a:off x="526" y="2146"/>
              <a:ext cx="17" cy="7"/>
            </a:xfrm>
            <a:custGeom>
              <a:avLst/>
              <a:gdLst>
                <a:gd name="T0" fmla="*/ 0 w 52"/>
                <a:gd name="T1" fmla="*/ 1 h 13"/>
                <a:gd name="T2" fmla="*/ 0 w 52"/>
                <a:gd name="T3" fmla="*/ 1 h 13"/>
                <a:gd name="T4" fmla="*/ 0 w 52"/>
                <a:gd name="T5" fmla="*/ 1 h 13"/>
                <a:gd name="T6" fmla="*/ 0 w 52"/>
                <a:gd name="T7" fmla="*/ 1 h 13"/>
                <a:gd name="T8" fmla="*/ 0 w 52"/>
                <a:gd name="T9" fmla="*/ 1 h 13"/>
                <a:gd name="T10" fmla="*/ 0 w 52"/>
                <a:gd name="T11" fmla="*/ 1 h 13"/>
                <a:gd name="T12" fmla="*/ 0 w 52"/>
                <a:gd name="T13" fmla="*/ 1 h 13"/>
                <a:gd name="T14" fmla="*/ 0 w 52"/>
                <a:gd name="T15" fmla="*/ 1 h 13"/>
                <a:gd name="T16" fmla="*/ 0 w 52"/>
                <a:gd name="T17" fmla="*/ 1 h 13"/>
                <a:gd name="T18" fmla="*/ 0 w 52"/>
                <a:gd name="T19" fmla="*/ 1 h 13"/>
                <a:gd name="T20" fmla="*/ 0 w 52"/>
                <a:gd name="T21" fmla="*/ 0 h 13"/>
                <a:gd name="T22" fmla="*/ 0 w 52"/>
                <a:gd name="T23" fmla="*/ 1 h 13"/>
                <a:gd name="T24" fmla="*/ 0 w 52"/>
                <a:gd name="T25" fmla="*/ 1 h 13"/>
                <a:gd name="T26" fmla="*/ 0 w 52"/>
                <a:gd name="T27" fmla="*/ 1 h 13"/>
                <a:gd name="T28" fmla="*/ 0 w 52"/>
                <a:gd name="T29" fmla="*/ 1 h 13"/>
                <a:gd name="T30" fmla="*/ 0 w 52"/>
                <a:gd name="T31" fmla="*/ 1 h 13"/>
                <a:gd name="T32" fmla="*/ 0 w 52"/>
                <a:gd name="T33" fmla="*/ 1 h 13"/>
                <a:gd name="T34" fmla="*/ 0 w 52"/>
                <a:gd name="T35" fmla="*/ 1 h 13"/>
                <a:gd name="T36" fmla="*/ 0 w 52"/>
                <a:gd name="T37" fmla="*/ 1 h 13"/>
                <a:gd name="T38" fmla="*/ 0 w 52"/>
                <a:gd name="T39" fmla="*/ 1 h 13"/>
                <a:gd name="T40" fmla="*/ 0 w 52"/>
                <a:gd name="T41" fmla="*/ 1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3"/>
                <a:gd name="T65" fmla="*/ 52 w 52"/>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3">
                  <a:moveTo>
                    <a:pt x="0" y="12"/>
                  </a:moveTo>
                  <a:lnTo>
                    <a:pt x="0" y="12"/>
                  </a:lnTo>
                  <a:lnTo>
                    <a:pt x="6" y="12"/>
                  </a:lnTo>
                  <a:lnTo>
                    <a:pt x="12" y="13"/>
                  </a:lnTo>
                  <a:lnTo>
                    <a:pt x="19" y="13"/>
                  </a:lnTo>
                  <a:lnTo>
                    <a:pt x="25" y="12"/>
                  </a:lnTo>
                  <a:lnTo>
                    <a:pt x="31" y="12"/>
                  </a:lnTo>
                  <a:lnTo>
                    <a:pt x="40" y="11"/>
                  </a:lnTo>
                  <a:lnTo>
                    <a:pt x="46" y="9"/>
                  </a:lnTo>
                  <a:lnTo>
                    <a:pt x="52" y="8"/>
                  </a:lnTo>
                  <a:lnTo>
                    <a:pt x="49" y="0"/>
                  </a:lnTo>
                  <a:lnTo>
                    <a:pt x="43" y="1"/>
                  </a:lnTo>
                  <a:lnTo>
                    <a:pt x="37" y="2"/>
                  </a:lnTo>
                  <a:lnTo>
                    <a:pt x="31" y="3"/>
                  </a:lnTo>
                  <a:lnTo>
                    <a:pt x="25" y="3"/>
                  </a:lnTo>
                  <a:lnTo>
                    <a:pt x="19" y="4"/>
                  </a:lnTo>
                  <a:lnTo>
                    <a:pt x="12" y="4"/>
                  </a:lnTo>
                  <a:lnTo>
                    <a:pt x="6" y="3"/>
                  </a:lnTo>
                  <a:lnTo>
                    <a:pt x="0" y="3"/>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 name="Freeform 2019"/>
            <p:cNvSpPr>
              <a:spLocks/>
            </p:cNvSpPr>
            <p:nvPr/>
          </p:nvSpPr>
          <p:spPr bwMode="auto">
            <a:xfrm>
              <a:off x="486" y="2148"/>
              <a:ext cx="40" cy="48"/>
            </a:xfrm>
            <a:custGeom>
              <a:avLst/>
              <a:gdLst>
                <a:gd name="T0" fmla="*/ 0 w 119"/>
                <a:gd name="T1" fmla="*/ 1 h 95"/>
                <a:gd name="T2" fmla="*/ 0 w 119"/>
                <a:gd name="T3" fmla="*/ 1 h 95"/>
                <a:gd name="T4" fmla="*/ 0 w 119"/>
                <a:gd name="T5" fmla="*/ 1 h 95"/>
                <a:gd name="T6" fmla="*/ 0 w 119"/>
                <a:gd name="T7" fmla="*/ 1 h 95"/>
                <a:gd name="T8" fmla="*/ 0 w 119"/>
                <a:gd name="T9" fmla="*/ 1 h 95"/>
                <a:gd name="T10" fmla="*/ 0 w 119"/>
                <a:gd name="T11" fmla="*/ 1 h 95"/>
                <a:gd name="T12" fmla="*/ 0 w 119"/>
                <a:gd name="T13" fmla="*/ 1 h 95"/>
                <a:gd name="T14" fmla="*/ 0 w 119"/>
                <a:gd name="T15" fmla="*/ 1 h 95"/>
                <a:gd name="T16" fmla="*/ 0 w 119"/>
                <a:gd name="T17" fmla="*/ 1 h 95"/>
                <a:gd name="T18" fmla="*/ 0 w 119"/>
                <a:gd name="T19" fmla="*/ 1 h 95"/>
                <a:gd name="T20" fmla="*/ 0 w 119"/>
                <a:gd name="T21" fmla="*/ 0 h 95"/>
                <a:gd name="T22" fmla="*/ 0 w 119"/>
                <a:gd name="T23" fmla="*/ 1 h 95"/>
                <a:gd name="T24" fmla="*/ 0 w 119"/>
                <a:gd name="T25" fmla="*/ 1 h 95"/>
                <a:gd name="T26" fmla="*/ 0 w 119"/>
                <a:gd name="T27" fmla="*/ 1 h 95"/>
                <a:gd name="T28" fmla="*/ 0 w 119"/>
                <a:gd name="T29" fmla="*/ 1 h 95"/>
                <a:gd name="T30" fmla="*/ 0 w 119"/>
                <a:gd name="T31" fmla="*/ 1 h 95"/>
                <a:gd name="T32" fmla="*/ 0 w 119"/>
                <a:gd name="T33" fmla="*/ 1 h 95"/>
                <a:gd name="T34" fmla="*/ 0 w 119"/>
                <a:gd name="T35" fmla="*/ 1 h 95"/>
                <a:gd name="T36" fmla="*/ 0 w 119"/>
                <a:gd name="T37" fmla="*/ 1 h 95"/>
                <a:gd name="T38" fmla="*/ 0 w 119"/>
                <a:gd name="T39" fmla="*/ 1 h 95"/>
                <a:gd name="T40" fmla="*/ 0 w 119"/>
                <a:gd name="T41" fmla="*/ 1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
                <a:gd name="T64" fmla="*/ 0 h 95"/>
                <a:gd name="T65" fmla="*/ 119 w 119"/>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 h="95">
                  <a:moveTo>
                    <a:pt x="12" y="95"/>
                  </a:moveTo>
                  <a:lnTo>
                    <a:pt x="12" y="95"/>
                  </a:lnTo>
                  <a:lnTo>
                    <a:pt x="17" y="86"/>
                  </a:lnTo>
                  <a:lnTo>
                    <a:pt x="26" y="73"/>
                  </a:lnTo>
                  <a:lnTo>
                    <a:pt x="35" y="58"/>
                  </a:lnTo>
                  <a:lnTo>
                    <a:pt x="48" y="43"/>
                  </a:lnTo>
                  <a:lnTo>
                    <a:pt x="65" y="29"/>
                  </a:lnTo>
                  <a:lnTo>
                    <a:pt x="81" y="17"/>
                  </a:lnTo>
                  <a:lnTo>
                    <a:pt x="99" y="11"/>
                  </a:lnTo>
                  <a:lnTo>
                    <a:pt x="119" y="9"/>
                  </a:lnTo>
                  <a:lnTo>
                    <a:pt x="119" y="0"/>
                  </a:lnTo>
                  <a:lnTo>
                    <a:pt x="96" y="2"/>
                  </a:lnTo>
                  <a:lnTo>
                    <a:pt x="75" y="11"/>
                  </a:lnTo>
                  <a:lnTo>
                    <a:pt x="56" y="23"/>
                  </a:lnTo>
                  <a:lnTo>
                    <a:pt x="39" y="39"/>
                  </a:lnTo>
                  <a:lnTo>
                    <a:pt x="26" y="54"/>
                  </a:lnTo>
                  <a:lnTo>
                    <a:pt x="14" y="69"/>
                  </a:lnTo>
                  <a:lnTo>
                    <a:pt x="5" y="82"/>
                  </a:lnTo>
                  <a:lnTo>
                    <a:pt x="0" y="93"/>
                  </a:lnTo>
                  <a:lnTo>
                    <a:pt x="12"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7" name="Freeform 2020"/>
            <p:cNvSpPr>
              <a:spLocks/>
            </p:cNvSpPr>
            <p:nvPr/>
          </p:nvSpPr>
          <p:spPr bwMode="auto">
            <a:xfrm>
              <a:off x="481" y="2194"/>
              <a:ext cx="9" cy="53"/>
            </a:xfrm>
            <a:custGeom>
              <a:avLst/>
              <a:gdLst>
                <a:gd name="T0" fmla="*/ 0 w 26"/>
                <a:gd name="T1" fmla="*/ 1 h 105"/>
                <a:gd name="T2" fmla="*/ 0 w 26"/>
                <a:gd name="T3" fmla="*/ 1 h 105"/>
                <a:gd name="T4" fmla="*/ 0 w 26"/>
                <a:gd name="T5" fmla="*/ 1 h 105"/>
                <a:gd name="T6" fmla="*/ 0 w 26"/>
                <a:gd name="T7" fmla="*/ 1 h 105"/>
                <a:gd name="T8" fmla="*/ 0 w 26"/>
                <a:gd name="T9" fmla="*/ 1 h 105"/>
                <a:gd name="T10" fmla="*/ 0 w 26"/>
                <a:gd name="T11" fmla="*/ 1 h 105"/>
                <a:gd name="T12" fmla="*/ 0 w 26"/>
                <a:gd name="T13" fmla="*/ 1 h 105"/>
                <a:gd name="T14" fmla="*/ 0 w 26"/>
                <a:gd name="T15" fmla="*/ 1 h 105"/>
                <a:gd name="T16" fmla="*/ 0 w 26"/>
                <a:gd name="T17" fmla="*/ 1 h 105"/>
                <a:gd name="T18" fmla="*/ 0 w 26"/>
                <a:gd name="T19" fmla="*/ 1 h 105"/>
                <a:gd name="T20" fmla="*/ 0 w 26"/>
                <a:gd name="T21" fmla="*/ 0 h 105"/>
                <a:gd name="T22" fmla="*/ 0 w 26"/>
                <a:gd name="T23" fmla="*/ 1 h 105"/>
                <a:gd name="T24" fmla="*/ 0 w 26"/>
                <a:gd name="T25" fmla="*/ 1 h 105"/>
                <a:gd name="T26" fmla="*/ 0 w 26"/>
                <a:gd name="T27" fmla="*/ 1 h 105"/>
                <a:gd name="T28" fmla="*/ 0 w 26"/>
                <a:gd name="T29" fmla="*/ 1 h 105"/>
                <a:gd name="T30" fmla="*/ 0 w 26"/>
                <a:gd name="T31" fmla="*/ 1 h 105"/>
                <a:gd name="T32" fmla="*/ 0 w 26"/>
                <a:gd name="T33" fmla="*/ 1 h 105"/>
                <a:gd name="T34" fmla="*/ 0 w 26"/>
                <a:gd name="T35" fmla="*/ 1 h 105"/>
                <a:gd name="T36" fmla="*/ 0 w 26"/>
                <a:gd name="T37" fmla="*/ 1 h 105"/>
                <a:gd name="T38" fmla="*/ 0 w 26"/>
                <a:gd name="T39" fmla="*/ 1 h 105"/>
                <a:gd name="T40" fmla="*/ 0 w 26"/>
                <a:gd name="T41" fmla="*/ 1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105"/>
                <a:gd name="T65" fmla="*/ 26 w 26"/>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105">
                  <a:moveTo>
                    <a:pt x="16" y="105"/>
                  </a:moveTo>
                  <a:lnTo>
                    <a:pt x="16" y="105"/>
                  </a:lnTo>
                  <a:lnTo>
                    <a:pt x="14" y="90"/>
                  </a:lnTo>
                  <a:lnTo>
                    <a:pt x="13" y="75"/>
                  </a:lnTo>
                  <a:lnTo>
                    <a:pt x="11" y="64"/>
                  </a:lnTo>
                  <a:lnTo>
                    <a:pt x="11" y="52"/>
                  </a:lnTo>
                  <a:lnTo>
                    <a:pt x="11" y="40"/>
                  </a:lnTo>
                  <a:lnTo>
                    <a:pt x="14" y="29"/>
                  </a:lnTo>
                  <a:lnTo>
                    <a:pt x="19" y="16"/>
                  </a:lnTo>
                  <a:lnTo>
                    <a:pt x="26" y="2"/>
                  </a:lnTo>
                  <a:lnTo>
                    <a:pt x="14" y="0"/>
                  </a:lnTo>
                  <a:lnTo>
                    <a:pt x="7" y="14"/>
                  </a:lnTo>
                  <a:lnTo>
                    <a:pt x="3" y="27"/>
                  </a:lnTo>
                  <a:lnTo>
                    <a:pt x="0" y="40"/>
                  </a:lnTo>
                  <a:lnTo>
                    <a:pt x="0" y="52"/>
                  </a:lnTo>
                  <a:lnTo>
                    <a:pt x="0" y="64"/>
                  </a:lnTo>
                  <a:lnTo>
                    <a:pt x="1" y="75"/>
                  </a:lnTo>
                  <a:lnTo>
                    <a:pt x="3" y="90"/>
                  </a:lnTo>
                  <a:lnTo>
                    <a:pt x="4" y="105"/>
                  </a:lnTo>
                  <a:lnTo>
                    <a:pt x="16"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8" name="Freeform 2021"/>
            <p:cNvSpPr>
              <a:spLocks/>
            </p:cNvSpPr>
            <p:nvPr/>
          </p:nvSpPr>
          <p:spPr bwMode="auto">
            <a:xfrm>
              <a:off x="483" y="2247"/>
              <a:ext cx="15" cy="30"/>
            </a:xfrm>
            <a:custGeom>
              <a:avLst/>
              <a:gdLst>
                <a:gd name="T0" fmla="*/ 0 w 45"/>
                <a:gd name="T1" fmla="*/ 1 h 60"/>
                <a:gd name="T2" fmla="*/ 0 w 45"/>
                <a:gd name="T3" fmla="*/ 1 h 60"/>
                <a:gd name="T4" fmla="*/ 0 w 45"/>
                <a:gd name="T5" fmla="*/ 1 h 60"/>
                <a:gd name="T6" fmla="*/ 0 w 45"/>
                <a:gd name="T7" fmla="*/ 1 h 60"/>
                <a:gd name="T8" fmla="*/ 0 w 45"/>
                <a:gd name="T9" fmla="*/ 1 h 60"/>
                <a:gd name="T10" fmla="*/ 0 w 45"/>
                <a:gd name="T11" fmla="*/ 1 h 60"/>
                <a:gd name="T12" fmla="*/ 0 w 45"/>
                <a:gd name="T13" fmla="*/ 1 h 60"/>
                <a:gd name="T14" fmla="*/ 0 w 45"/>
                <a:gd name="T15" fmla="*/ 1 h 60"/>
                <a:gd name="T16" fmla="*/ 0 w 45"/>
                <a:gd name="T17" fmla="*/ 1 h 60"/>
                <a:gd name="T18" fmla="*/ 0 w 45"/>
                <a:gd name="T19" fmla="*/ 0 h 60"/>
                <a:gd name="T20" fmla="*/ 0 w 45"/>
                <a:gd name="T21" fmla="*/ 0 h 60"/>
                <a:gd name="T22" fmla="*/ 0 w 45"/>
                <a:gd name="T23" fmla="*/ 1 h 60"/>
                <a:gd name="T24" fmla="*/ 0 w 45"/>
                <a:gd name="T25" fmla="*/ 1 h 60"/>
                <a:gd name="T26" fmla="*/ 0 w 45"/>
                <a:gd name="T27" fmla="*/ 1 h 60"/>
                <a:gd name="T28" fmla="*/ 0 w 45"/>
                <a:gd name="T29" fmla="*/ 1 h 60"/>
                <a:gd name="T30" fmla="*/ 0 w 45"/>
                <a:gd name="T31" fmla="*/ 1 h 60"/>
                <a:gd name="T32" fmla="*/ 0 w 45"/>
                <a:gd name="T33" fmla="*/ 1 h 60"/>
                <a:gd name="T34" fmla="*/ 0 w 45"/>
                <a:gd name="T35" fmla="*/ 1 h 60"/>
                <a:gd name="T36" fmla="*/ 0 w 45"/>
                <a:gd name="T37" fmla="*/ 1 h 60"/>
                <a:gd name="T38" fmla="*/ 0 w 45"/>
                <a:gd name="T39" fmla="*/ 1 h 60"/>
                <a:gd name="T40" fmla="*/ 0 w 45"/>
                <a:gd name="T41" fmla="*/ 1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60"/>
                <a:gd name="T65" fmla="*/ 45 w 45"/>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60">
                  <a:moveTo>
                    <a:pt x="45" y="54"/>
                  </a:moveTo>
                  <a:lnTo>
                    <a:pt x="45" y="54"/>
                  </a:lnTo>
                  <a:lnTo>
                    <a:pt x="37" y="47"/>
                  </a:lnTo>
                  <a:lnTo>
                    <a:pt x="30" y="42"/>
                  </a:lnTo>
                  <a:lnTo>
                    <a:pt x="27" y="35"/>
                  </a:lnTo>
                  <a:lnTo>
                    <a:pt x="22" y="28"/>
                  </a:lnTo>
                  <a:lnTo>
                    <a:pt x="18" y="21"/>
                  </a:lnTo>
                  <a:lnTo>
                    <a:pt x="15" y="14"/>
                  </a:lnTo>
                  <a:lnTo>
                    <a:pt x="13" y="6"/>
                  </a:lnTo>
                  <a:lnTo>
                    <a:pt x="12" y="0"/>
                  </a:lnTo>
                  <a:lnTo>
                    <a:pt x="0" y="0"/>
                  </a:lnTo>
                  <a:lnTo>
                    <a:pt x="2" y="8"/>
                  </a:lnTo>
                  <a:lnTo>
                    <a:pt x="3" y="16"/>
                  </a:lnTo>
                  <a:lnTo>
                    <a:pt x="6" y="23"/>
                  </a:lnTo>
                  <a:lnTo>
                    <a:pt x="10" y="32"/>
                  </a:lnTo>
                  <a:lnTo>
                    <a:pt x="15" y="40"/>
                  </a:lnTo>
                  <a:lnTo>
                    <a:pt x="21" y="46"/>
                  </a:lnTo>
                  <a:lnTo>
                    <a:pt x="28" y="54"/>
                  </a:lnTo>
                  <a:lnTo>
                    <a:pt x="36" y="60"/>
                  </a:lnTo>
                  <a:lnTo>
                    <a:pt x="45"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9" name="Freeform 2022"/>
            <p:cNvSpPr>
              <a:spLocks/>
            </p:cNvSpPr>
            <p:nvPr/>
          </p:nvSpPr>
          <p:spPr bwMode="auto">
            <a:xfrm>
              <a:off x="495" y="2274"/>
              <a:ext cx="23" cy="29"/>
            </a:xfrm>
            <a:custGeom>
              <a:avLst/>
              <a:gdLst>
                <a:gd name="T0" fmla="*/ 0 w 69"/>
                <a:gd name="T1" fmla="*/ 1 h 58"/>
                <a:gd name="T2" fmla="*/ 0 w 69"/>
                <a:gd name="T3" fmla="*/ 1 h 58"/>
                <a:gd name="T4" fmla="*/ 0 w 69"/>
                <a:gd name="T5" fmla="*/ 1 h 58"/>
                <a:gd name="T6" fmla="*/ 0 w 69"/>
                <a:gd name="T7" fmla="*/ 1 h 58"/>
                <a:gd name="T8" fmla="*/ 0 w 69"/>
                <a:gd name="T9" fmla="*/ 1 h 58"/>
                <a:gd name="T10" fmla="*/ 0 w 69"/>
                <a:gd name="T11" fmla="*/ 1 h 58"/>
                <a:gd name="T12" fmla="*/ 0 w 69"/>
                <a:gd name="T13" fmla="*/ 1 h 58"/>
                <a:gd name="T14" fmla="*/ 0 w 69"/>
                <a:gd name="T15" fmla="*/ 1 h 58"/>
                <a:gd name="T16" fmla="*/ 0 w 69"/>
                <a:gd name="T17" fmla="*/ 1 h 58"/>
                <a:gd name="T18" fmla="*/ 0 w 69"/>
                <a:gd name="T19" fmla="*/ 0 h 58"/>
                <a:gd name="T20" fmla="*/ 0 w 69"/>
                <a:gd name="T21" fmla="*/ 1 h 58"/>
                <a:gd name="T22" fmla="*/ 0 w 69"/>
                <a:gd name="T23" fmla="*/ 1 h 58"/>
                <a:gd name="T24" fmla="*/ 0 w 69"/>
                <a:gd name="T25" fmla="*/ 1 h 58"/>
                <a:gd name="T26" fmla="*/ 0 w 69"/>
                <a:gd name="T27" fmla="*/ 1 h 58"/>
                <a:gd name="T28" fmla="*/ 0 w 69"/>
                <a:gd name="T29" fmla="*/ 1 h 58"/>
                <a:gd name="T30" fmla="*/ 0 w 69"/>
                <a:gd name="T31" fmla="*/ 1 h 58"/>
                <a:gd name="T32" fmla="*/ 0 w 69"/>
                <a:gd name="T33" fmla="*/ 1 h 58"/>
                <a:gd name="T34" fmla="*/ 0 w 69"/>
                <a:gd name="T35" fmla="*/ 1 h 58"/>
                <a:gd name="T36" fmla="*/ 0 w 69"/>
                <a:gd name="T37" fmla="*/ 1 h 58"/>
                <a:gd name="T38" fmla="*/ 0 w 69"/>
                <a:gd name="T39" fmla="*/ 1 h 58"/>
                <a:gd name="T40" fmla="*/ 0 w 69"/>
                <a:gd name="T41" fmla="*/ 1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58"/>
                <a:gd name="T65" fmla="*/ 69 w 69"/>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58">
                  <a:moveTo>
                    <a:pt x="69" y="49"/>
                  </a:moveTo>
                  <a:lnTo>
                    <a:pt x="69" y="49"/>
                  </a:lnTo>
                  <a:lnTo>
                    <a:pt x="58" y="46"/>
                  </a:lnTo>
                  <a:lnTo>
                    <a:pt x="52" y="41"/>
                  </a:lnTo>
                  <a:lnTo>
                    <a:pt x="45" y="35"/>
                  </a:lnTo>
                  <a:lnTo>
                    <a:pt x="37" y="28"/>
                  </a:lnTo>
                  <a:lnTo>
                    <a:pt x="31" y="21"/>
                  </a:lnTo>
                  <a:lnTo>
                    <a:pt x="24" y="14"/>
                  </a:lnTo>
                  <a:lnTo>
                    <a:pt x="18" y="6"/>
                  </a:lnTo>
                  <a:lnTo>
                    <a:pt x="9" y="0"/>
                  </a:lnTo>
                  <a:lnTo>
                    <a:pt x="0" y="6"/>
                  </a:lnTo>
                  <a:lnTo>
                    <a:pt x="9" y="13"/>
                  </a:lnTo>
                  <a:lnTo>
                    <a:pt x="15" y="18"/>
                  </a:lnTo>
                  <a:lnTo>
                    <a:pt x="22" y="26"/>
                  </a:lnTo>
                  <a:lnTo>
                    <a:pt x="28" y="32"/>
                  </a:lnTo>
                  <a:lnTo>
                    <a:pt x="36" y="40"/>
                  </a:lnTo>
                  <a:lnTo>
                    <a:pt x="43" y="47"/>
                  </a:lnTo>
                  <a:lnTo>
                    <a:pt x="52" y="53"/>
                  </a:lnTo>
                  <a:lnTo>
                    <a:pt x="63" y="58"/>
                  </a:lnTo>
                  <a:lnTo>
                    <a:pt x="69"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0" name="Freeform 2023"/>
            <p:cNvSpPr>
              <a:spLocks/>
            </p:cNvSpPr>
            <p:nvPr/>
          </p:nvSpPr>
          <p:spPr bwMode="auto">
            <a:xfrm>
              <a:off x="516" y="2289"/>
              <a:ext cx="17" cy="15"/>
            </a:xfrm>
            <a:custGeom>
              <a:avLst/>
              <a:gdLst>
                <a:gd name="T0" fmla="*/ 0 w 52"/>
                <a:gd name="T1" fmla="*/ 1 h 29"/>
                <a:gd name="T2" fmla="*/ 0 w 52"/>
                <a:gd name="T3" fmla="*/ 0 h 29"/>
                <a:gd name="T4" fmla="*/ 0 w 52"/>
                <a:gd name="T5" fmla="*/ 1 h 29"/>
                <a:gd name="T6" fmla="*/ 0 w 52"/>
                <a:gd name="T7" fmla="*/ 1 h 29"/>
                <a:gd name="T8" fmla="*/ 0 w 52"/>
                <a:gd name="T9" fmla="*/ 1 h 29"/>
                <a:gd name="T10" fmla="*/ 0 w 52"/>
                <a:gd name="T11" fmla="*/ 1 h 29"/>
                <a:gd name="T12" fmla="*/ 0 w 52"/>
                <a:gd name="T13" fmla="*/ 1 h 29"/>
                <a:gd name="T14" fmla="*/ 0 w 52"/>
                <a:gd name="T15" fmla="*/ 1 h 29"/>
                <a:gd name="T16" fmla="*/ 0 w 52"/>
                <a:gd name="T17" fmla="*/ 1 h 29"/>
                <a:gd name="T18" fmla="*/ 0 w 52"/>
                <a:gd name="T19" fmla="*/ 1 h 29"/>
                <a:gd name="T20" fmla="*/ 0 w 52"/>
                <a:gd name="T21" fmla="*/ 1 h 29"/>
                <a:gd name="T22" fmla="*/ 0 w 52"/>
                <a:gd name="T23" fmla="*/ 1 h 29"/>
                <a:gd name="T24" fmla="*/ 0 w 52"/>
                <a:gd name="T25" fmla="*/ 1 h 29"/>
                <a:gd name="T26" fmla="*/ 0 w 52"/>
                <a:gd name="T27" fmla="*/ 1 h 29"/>
                <a:gd name="T28" fmla="*/ 0 w 52"/>
                <a:gd name="T29" fmla="*/ 1 h 29"/>
                <a:gd name="T30" fmla="*/ 0 w 52"/>
                <a:gd name="T31" fmla="*/ 1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29"/>
                <a:gd name="T50" fmla="*/ 52 w 52"/>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29">
                  <a:moveTo>
                    <a:pt x="39" y="4"/>
                  </a:moveTo>
                  <a:lnTo>
                    <a:pt x="42" y="0"/>
                  </a:lnTo>
                  <a:lnTo>
                    <a:pt x="30" y="7"/>
                  </a:lnTo>
                  <a:lnTo>
                    <a:pt x="21" y="16"/>
                  </a:lnTo>
                  <a:lnTo>
                    <a:pt x="13" y="20"/>
                  </a:lnTo>
                  <a:lnTo>
                    <a:pt x="6" y="19"/>
                  </a:lnTo>
                  <a:lnTo>
                    <a:pt x="0" y="28"/>
                  </a:lnTo>
                  <a:lnTo>
                    <a:pt x="16" y="29"/>
                  </a:lnTo>
                  <a:lnTo>
                    <a:pt x="30" y="23"/>
                  </a:lnTo>
                  <a:lnTo>
                    <a:pt x="39" y="14"/>
                  </a:lnTo>
                  <a:lnTo>
                    <a:pt x="48" y="6"/>
                  </a:lnTo>
                  <a:lnTo>
                    <a:pt x="51" y="2"/>
                  </a:lnTo>
                  <a:lnTo>
                    <a:pt x="48" y="6"/>
                  </a:lnTo>
                  <a:lnTo>
                    <a:pt x="52" y="4"/>
                  </a:lnTo>
                  <a:lnTo>
                    <a:pt x="51" y="2"/>
                  </a:lnTo>
                  <a:lnTo>
                    <a:pt x="3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1" name="Freeform 2024"/>
            <p:cNvSpPr>
              <a:spLocks/>
            </p:cNvSpPr>
            <p:nvPr/>
          </p:nvSpPr>
          <p:spPr bwMode="auto">
            <a:xfrm>
              <a:off x="512" y="2266"/>
              <a:ext cx="21" cy="25"/>
            </a:xfrm>
            <a:custGeom>
              <a:avLst/>
              <a:gdLst>
                <a:gd name="T0" fmla="*/ 0 w 63"/>
                <a:gd name="T1" fmla="*/ 1 h 49"/>
                <a:gd name="T2" fmla="*/ 0 w 63"/>
                <a:gd name="T3" fmla="*/ 1 h 49"/>
                <a:gd name="T4" fmla="*/ 0 w 63"/>
                <a:gd name="T5" fmla="*/ 1 h 49"/>
                <a:gd name="T6" fmla="*/ 0 w 63"/>
                <a:gd name="T7" fmla="*/ 1 h 49"/>
                <a:gd name="T8" fmla="*/ 0 w 63"/>
                <a:gd name="T9" fmla="*/ 1 h 49"/>
                <a:gd name="T10" fmla="*/ 0 w 63"/>
                <a:gd name="T11" fmla="*/ 1 h 49"/>
                <a:gd name="T12" fmla="*/ 0 w 63"/>
                <a:gd name="T13" fmla="*/ 1 h 49"/>
                <a:gd name="T14" fmla="*/ 0 w 63"/>
                <a:gd name="T15" fmla="*/ 1 h 49"/>
                <a:gd name="T16" fmla="*/ 0 w 63"/>
                <a:gd name="T17" fmla="*/ 1 h 49"/>
                <a:gd name="T18" fmla="*/ 0 w 63"/>
                <a:gd name="T19" fmla="*/ 1 h 49"/>
                <a:gd name="T20" fmla="*/ 0 w 63"/>
                <a:gd name="T21" fmla="*/ 1 h 49"/>
                <a:gd name="T22" fmla="*/ 0 w 63"/>
                <a:gd name="T23" fmla="*/ 1 h 49"/>
                <a:gd name="T24" fmla="*/ 0 w 63"/>
                <a:gd name="T25" fmla="*/ 1 h 49"/>
                <a:gd name="T26" fmla="*/ 0 w 63"/>
                <a:gd name="T27" fmla="*/ 1 h 49"/>
                <a:gd name="T28" fmla="*/ 0 w 63"/>
                <a:gd name="T29" fmla="*/ 1 h 49"/>
                <a:gd name="T30" fmla="*/ 0 w 63"/>
                <a:gd name="T31" fmla="*/ 1 h 49"/>
                <a:gd name="T32" fmla="*/ 0 w 63"/>
                <a:gd name="T33" fmla="*/ 1 h 49"/>
                <a:gd name="T34" fmla="*/ 0 w 63"/>
                <a:gd name="T35" fmla="*/ 1 h 49"/>
                <a:gd name="T36" fmla="*/ 0 w 63"/>
                <a:gd name="T37" fmla="*/ 0 h 49"/>
                <a:gd name="T38" fmla="*/ 0 w 63"/>
                <a:gd name="T39" fmla="*/ 0 h 49"/>
                <a:gd name="T40" fmla="*/ 0 w 63"/>
                <a:gd name="T41" fmla="*/ 1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49"/>
                <a:gd name="T65" fmla="*/ 63 w 63"/>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49">
                  <a:moveTo>
                    <a:pt x="0" y="2"/>
                  </a:moveTo>
                  <a:lnTo>
                    <a:pt x="0" y="2"/>
                  </a:lnTo>
                  <a:lnTo>
                    <a:pt x="6" y="9"/>
                  </a:lnTo>
                  <a:lnTo>
                    <a:pt x="12" y="16"/>
                  </a:lnTo>
                  <a:lnTo>
                    <a:pt x="18" y="22"/>
                  </a:lnTo>
                  <a:lnTo>
                    <a:pt x="27" y="28"/>
                  </a:lnTo>
                  <a:lnTo>
                    <a:pt x="34" y="33"/>
                  </a:lnTo>
                  <a:lnTo>
                    <a:pt x="42" y="38"/>
                  </a:lnTo>
                  <a:lnTo>
                    <a:pt x="48" y="44"/>
                  </a:lnTo>
                  <a:lnTo>
                    <a:pt x="51" y="49"/>
                  </a:lnTo>
                  <a:lnTo>
                    <a:pt x="63" y="47"/>
                  </a:lnTo>
                  <a:lnTo>
                    <a:pt x="57" y="40"/>
                  </a:lnTo>
                  <a:lnTo>
                    <a:pt x="51" y="32"/>
                  </a:lnTo>
                  <a:lnTo>
                    <a:pt x="43" y="27"/>
                  </a:lnTo>
                  <a:lnTo>
                    <a:pt x="36" y="21"/>
                  </a:lnTo>
                  <a:lnTo>
                    <a:pt x="27" y="16"/>
                  </a:lnTo>
                  <a:lnTo>
                    <a:pt x="21" y="11"/>
                  </a:lnTo>
                  <a:lnTo>
                    <a:pt x="15" y="5"/>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2" name="Freeform 2025"/>
            <p:cNvSpPr>
              <a:spLocks/>
            </p:cNvSpPr>
            <p:nvPr/>
          </p:nvSpPr>
          <p:spPr bwMode="auto">
            <a:xfrm>
              <a:off x="511" y="2241"/>
              <a:ext cx="9" cy="26"/>
            </a:xfrm>
            <a:custGeom>
              <a:avLst/>
              <a:gdLst>
                <a:gd name="T0" fmla="*/ 0 w 28"/>
                <a:gd name="T1" fmla="*/ 0 h 52"/>
                <a:gd name="T2" fmla="*/ 0 w 28"/>
                <a:gd name="T3" fmla="*/ 0 h 52"/>
                <a:gd name="T4" fmla="*/ 0 w 28"/>
                <a:gd name="T5" fmla="*/ 1 h 52"/>
                <a:gd name="T6" fmla="*/ 0 w 28"/>
                <a:gd name="T7" fmla="*/ 1 h 52"/>
                <a:gd name="T8" fmla="*/ 0 w 28"/>
                <a:gd name="T9" fmla="*/ 1 h 52"/>
                <a:gd name="T10" fmla="*/ 0 w 28"/>
                <a:gd name="T11" fmla="*/ 1 h 52"/>
                <a:gd name="T12" fmla="*/ 0 w 28"/>
                <a:gd name="T13" fmla="*/ 1 h 52"/>
                <a:gd name="T14" fmla="*/ 0 w 28"/>
                <a:gd name="T15" fmla="*/ 1 h 52"/>
                <a:gd name="T16" fmla="*/ 0 w 28"/>
                <a:gd name="T17" fmla="*/ 1 h 52"/>
                <a:gd name="T18" fmla="*/ 0 w 28"/>
                <a:gd name="T19" fmla="*/ 1 h 52"/>
                <a:gd name="T20" fmla="*/ 0 w 28"/>
                <a:gd name="T21" fmla="*/ 1 h 52"/>
                <a:gd name="T22" fmla="*/ 0 w 28"/>
                <a:gd name="T23" fmla="*/ 1 h 52"/>
                <a:gd name="T24" fmla="*/ 0 w 28"/>
                <a:gd name="T25" fmla="*/ 1 h 52"/>
                <a:gd name="T26" fmla="*/ 0 w 28"/>
                <a:gd name="T27" fmla="*/ 1 h 52"/>
                <a:gd name="T28" fmla="*/ 0 w 28"/>
                <a:gd name="T29" fmla="*/ 1 h 52"/>
                <a:gd name="T30" fmla="*/ 0 w 28"/>
                <a:gd name="T31" fmla="*/ 1 h 52"/>
                <a:gd name="T32" fmla="*/ 0 w 28"/>
                <a:gd name="T33" fmla="*/ 1 h 52"/>
                <a:gd name="T34" fmla="*/ 0 w 28"/>
                <a:gd name="T35" fmla="*/ 1 h 52"/>
                <a:gd name="T36" fmla="*/ 0 w 28"/>
                <a:gd name="T37" fmla="*/ 1 h 52"/>
                <a:gd name="T38" fmla="*/ 0 w 28"/>
                <a:gd name="T39" fmla="*/ 1 h 52"/>
                <a:gd name="T40" fmla="*/ 0 w 28"/>
                <a:gd name="T41" fmla="*/ 0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52"/>
                <a:gd name="T65" fmla="*/ 28 w 28"/>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52">
                  <a:moveTo>
                    <a:pt x="24" y="0"/>
                  </a:moveTo>
                  <a:lnTo>
                    <a:pt x="22" y="0"/>
                  </a:lnTo>
                  <a:lnTo>
                    <a:pt x="15" y="4"/>
                  </a:lnTo>
                  <a:lnTo>
                    <a:pt x="7" y="10"/>
                  </a:lnTo>
                  <a:lnTo>
                    <a:pt x="3" y="16"/>
                  </a:lnTo>
                  <a:lnTo>
                    <a:pt x="0" y="23"/>
                  </a:lnTo>
                  <a:lnTo>
                    <a:pt x="0" y="30"/>
                  </a:lnTo>
                  <a:lnTo>
                    <a:pt x="0" y="37"/>
                  </a:lnTo>
                  <a:lnTo>
                    <a:pt x="1" y="45"/>
                  </a:lnTo>
                  <a:lnTo>
                    <a:pt x="3" y="52"/>
                  </a:lnTo>
                  <a:lnTo>
                    <a:pt x="15" y="50"/>
                  </a:lnTo>
                  <a:lnTo>
                    <a:pt x="13" y="43"/>
                  </a:lnTo>
                  <a:lnTo>
                    <a:pt x="12" y="37"/>
                  </a:lnTo>
                  <a:lnTo>
                    <a:pt x="12" y="30"/>
                  </a:lnTo>
                  <a:lnTo>
                    <a:pt x="12" y="25"/>
                  </a:lnTo>
                  <a:lnTo>
                    <a:pt x="15" y="18"/>
                  </a:lnTo>
                  <a:lnTo>
                    <a:pt x="16" y="14"/>
                  </a:lnTo>
                  <a:lnTo>
                    <a:pt x="21" y="11"/>
                  </a:lnTo>
                  <a:lnTo>
                    <a:pt x="28" y="9"/>
                  </a:lnTo>
                  <a:lnTo>
                    <a:pt x="27" y="9"/>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3" name="Freeform 2026"/>
            <p:cNvSpPr>
              <a:spLocks/>
            </p:cNvSpPr>
            <p:nvPr/>
          </p:nvSpPr>
          <p:spPr bwMode="auto">
            <a:xfrm>
              <a:off x="519" y="2240"/>
              <a:ext cx="18" cy="8"/>
            </a:xfrm>
            <a:custGeom>
              <a:avLst/>
              <a:gdLst>
                <a:gd name="T0" fmla="*/ 0 w 54"/>
                <a:gd name="T1" fmla="*/ 1 h 16"/>
                <a:gd name="T2" fmla="*/ 0 w 54"/>
                <a:gd name="T3" fmla="*/ 1 h 16"/>
                <a:gd name="T4" fmla="*/ 0 w 54"/>
                <a:gd name="T5" fmla="*/ 1 h 16"/>
                <a:gd name="T6" fmla="*/ 0 w 54"/>
                <a:gd name="T7" fmla="*/ 1 h 16"/>
                <a:gd name="T8" fmla="*/ 0 w 54"/>
                <a:gd name="T9" fmla="*/ 1 h 16"/>
                <a:gd name="T10" fmla="*/ 0 w 54"/>
                <a:gd name="T11" fmla="*/ 0 h 16"/>
                <a:gd name="T12" fmla="*/ 0 w 54"/>
                <a:gd name="T13" fmla="*/ 0 h 16"/>
                <a:gd name="T14" fmla="*/ 0 w 54"/>
                <a:gd name="T15" fmla="*/ 1 h 16"/>
                <a:gd name="T16" fmla="*/ 0 w 54"/>
                <a:gd name="T17" fmla="*/ 1 h 16"/>
                <a:gd name="T18" fmla="*/ 0 w 54"/>
                <a:gd name="T19" fmla="*/ 1 h 16"/>
                <a:gd name="T20" fmla="*/ 0 w 54"/>
                <a:gd name="T21" fmla="*/ 1 h 16"/>
                <a:gd name="T22" fmla="*/ 0 w 54"/>
                <a:gd name="T23" fmla="*/ 1 h 16"/>
                <a:gd name="T24" fmla="*/ 0 w 54"/>
                <a:gd name="T25" fmla="*/ 1 h 16"/>
                <a:gd name="T26" fmla="*/ 0 w 54"/>
                <a:gd name="T27" fmla="*/ 1 h 16"/>
                <a:gd name="T28" fmla="*/ 0 w 54"/>
                <a:gd name="T29" fmla="*/ 1 h 16"/>
                <a:gd name="T30" fmla="*/ 0 w 54"/>
                <a:gd name="T31" fmla="*/ 1 h 16"/>
                <a:gd name="T32" fmla="*/ 0 w 54"/>
                <a:gd name="T33" fmla="*/ 1 h 16"/>
                <a:gd name="T34" fmla="*/ 0 w 54"/>
                <a:gd name="T35" fmla="*/ 1 h 16"/>
                <a:gd name="T36" fmla="*/ 0 w 54"/>
                <a:gd name="T37" fmla="*/ 1 h 16"/>
                <a:gd name="T38" fmla="*/ 0 w 54"/>
                <a:gd name="T39" fmla="*/ 1 h 16"/>
                <a:gd name="T40" fmla="*/ 0 w 54"/>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16"/>
                <a:gd name="T65" fmla="*/ 54 w 54"/>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16">
                  <a:moveTo>
                    <a:pt x="54" y="9"/>
                  </a:moveTo>
                  <a:lnTo>
                    <a:pt x="54" y="9"/>
                  </a:lnTo>
                  <a:lnTo>
                    <a:pt x="46" y="6"/>
                  </a:lnTo>
                  <a:lnTo>
                    <a:pt x="40" y="3"/>
                  </a:lnTo>
                  <a:lnTo>
                    <a:pt x="34" y="1"/>
                  </a:lnTo>
                  <a:lnTo>
                    <a:pt x="27" y="0"/>
                  </a:lnTo>
                  <a:lnTo>
                    <a:pt x="21" y="0"/>
                  </a:lnTo>
                  <a:lnTo>
                    <a:pt x="13" y="1"/>
                  </a:lnTo>
                  <a:lnTo>
                    <a:pt x="6" y="2"/>
                  </a:lnTo>
                  <a:lnTo>
                    <a:pt x="0" y="3"/>
                  </a:lnTo>
                  <a:lnTo>
                    <a:pt x="3" y="12"/>
                  </a:lnTo>
                  <a:lnTo>
                    <a:pt x="9" y="10"/>
                  </a:lnTo>
                  <a:lnTo>
                    <a:pt x="16" y="9"/>
                  </a:lnTo>
                  <a:lnTo>
                    <a:pt x="21" y="8"/>
                  </a:lnTo>
                  <a:lnTo>
                    <a:pt x="27" y="8"/>
                  </a:lnTo>
                  <a:lnTo>
                    <a:pt x="31" y="9"/>
                  </a:lnTo>
                  <a:lnTo>
                    <a:pt x="34" y="9"/>
                  </a:lnTo>
                  <a:lnTo>
                    <a:pt x="40" y="13"/>
                  </a:lnTo>
                  <a:lnTo>
                    <a:pt x="45" y="16"/>
                  </a:lnTo>
                  <a:lnTo>
                    <a:pt x="5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4" name="Freeform 2027"/>
            <p:cNvSpPr>
              <a:spLocks/>
            </p:cNvSpPr>
            <p:nvPr/>
          </p:nvSpPr>
          <p:spPr bwMode="auto">
            <a:xfrm>
              <a:off x="534" y="2245"/>
              <a:ext cx="8" cy="8"/>
            </a:xfrm>
            <a:custGeom>
              <a:avLst/>
              <a:gdLst>
                <a:gd name="T0" fmla="*/ 0 w 25"/>
                <a:gd name="T1" fmla="*/ 0 h 17"/>
                <a:gd name="T2" fmla="*/ 0 w 25"/>
                <a:gd name="T3" fmla="*/ 0 h 17"/>
                <a:gd name="T4" fmla="*/ 0 w 25"/>
                <a:gd name="T5" fmla="*/ 0 h 17"/>
                <a:gd name="T6" fmla="*/ 0 w 25"/>
                <a:gd name="T7" fmla="*/ 0 h 17"/>
                <a:gd name="T8" fmla="*/ 0 w 25"/>
                <a:gd name="T9" fmla="*/ 0 h 17"/>
                <a:gd name="T10" fmla="*/ 0 w 25"/>
                <a:gd name="T11" fmla="*/ 0 h 17"/>
                <a:gd name="T12" fmla="*/ 0 w 25"/>
                <a:gd name="T13" fmla="*/ 0 h 17"/>
                <a:gd name="T14" fmla="*/ 0 w 25"/>
                <a:gd name="T15" fmla="*/ 0 h 17"/>
                <a:gd name="T16" fmla="*/ 0 w 25"/>
                <a:gd name="T17" fmla="*/ 0 h 17"/>
                <a:gd name="T18" fmla="*/ 0 w 25"/>
                <a:gd name="T19" fmla="*/ 0 h 17"/>
                <a:gd name="T20" fmla="*/ 0 w 25"/>
                <a:gd name="T21" fmla="*/ 0 h 17"/>
                <a:gd name="T22" fmla="*/ 0 w 25"/>
                <a:gd name="T23" fmla="*/ 0 h 17"/>
                <a:gd name="T24" fmla="*/ 0 w 25"/>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7"/>
                <a:gd name="T41" fmla="*/ 25 w 2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7">
                  <a:moveTo>
                    <a:pt x="25" y="12"/>
                  </a:moveTo>
                  <a:lnTo>
                    <a:pt x="23" y="10"/>
                  </a:lnTo>
                  <a:lnTo>
                    <a:pt x="20" y="8"/>
                  </a:lnTo>
                  <a:lnTo>
                    <a:pt x="16" y="5"/>
                  </a:lnTo>
                  <a:lnTo>
                    <a:pt x="11" y="3"/>
                  </a:lnTo>
                  <a:lnTo>
                    <a:pt x="9" y="0"/>
                  </a:lnTo>
                  <a:lnTo>
                    <a:pt x="0" y="7"/>
                  </a:lnTo>
                  <a:lnTo>
                    <a:pt x="3" y="9"/>
                  </a:lnTo>
                  <a:lnTo>
                    <a:pt x="7" y="11"/>
                  </a:lnTo>
                  <a:lnTo>
                    <a:pt x="11" y="14"/>
                  </a:lnTo>
                  <a:lnTo>
                    <a:pt x="14" y="17"/>
                  </a:lnTo>
                  <a:lnTo>
                    <a:pt x="13" y="14"/>
                  </a:lnTo>
                  <a:lnTo>
                    <a:pt x="25"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5" name="Freeform 2028"/>
            <p:cNvSpPr>
              <a:spLocks/>
            </p:cNvSpPr>
            <p:nvPr/>
          </p:nvSpPr>
          <p:spPr bwMode="auto">
            <a:xfrm>
              <a:off x="538" y="2251"/>
              <a:ext cx="6" cy="18"/>
            </a:xfrm>
            <a:custGeom>
              <a:avLst/>
              <a:gdLst>
                <a:gd name="T0" fmla="*/ 0 w 19"/>
                <a:gd name="T1" fmla="*/ 0 h 37"/>
                <a:gd name="T2" fmla="*/ 0 w 19"/>
                <a:gd name="T3" fmla="*/ 0 h 37"/>
                <a:gd name="T4" fmla="*/ 0 w 19"/>
                <a:gd name="T5" fmla="*/ 0 h 37"/>
                <a:gd name="T6" fmla="*/ 0 w 19"/>
                <a:gd name="T7" fmla="*/ 0 h 37"/>
                <a:gd name="T8" fmla="*/ 0 w 19"/>
                <a:gd name="T9" fmla="*/ 0 h 37"/>
                <a:gd name="T10" fmla="*/ 0 w 19"/>
                <a:gd name="T11" fmla="*/ 0 h 37"/>
                <a:gd name="T12" fmla="*/ 0 w 19"/>
                <a:gd name="T13" fmla="*/ 0 h 37"/>
                <a:gd name="T14" fmla="*/ 0 w 19"/>
                <a:gd name="T15" fmla="*/ 0 h 37"/>
                <a:gd name="T16" fmla="*/ 0 w 19"/>
                <a:gd name="T17" fmla="*/ 0 h 37"/>
                <a:gd name="T18" fmla="*/ 0 w 19"/>
                <a:gd name="T19" fmla="*/ 0 h 37"/>
                <a:gd name="T20" fmla="*/ 0 w 19"/>
                <a:gd name="T21" fmla="*/ 0 h 37"/>
                <a:gd name="T22" fmla="*/ 0 w 19"/>
                <a:gd name="T23" fmla="*/ 0 h 37"/>
                <a:gd name="T24" fmla="*/ 0 w 19"/>
                <a:gd name="T25" fmla="*/ 0 h 37"/>
                <a:gd name="T26" fmla="*/ 0 w 19"/>
                <a:gd name="T27" fmla="*/ 0 h 37"/>
                <a:gd name="T28" fmla="*/ 0 w 19"/>
                <a:gd name="T29" fmla="*/ 0 h 37"/>
                <a:gd name="T30" fmla="*/ 0 w 19"/>
                <a:gd name="T31" fmla="*/ 0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7"/>
                <a:gd name="T50" fmla="*/ 19 w 19"/>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7">
                  <a:moveTo>
                    <a:pt x="9" y="24"/>
                  </a:moveTo>
                  <a:lnTo>
                    <a:pt x="19" y="26"/>
                  </a:lnTo>
                  <a:lnTo>
                    <a:pt x="16" y="16"/>
                  </a:lnTo>
                  <a:lnTo>
                    <a:pt x="16" y="12"/>
                  </a:lnTo>
                  <a:lnTo>
                    <a:pt x="15" y="8"/>
                  </a:lnTo>
                  <a:lnTo>
                    <a:pt x="12" y="0"/>
                  </a:lnTo>
                  <a:lnTo>
                    <a:pt x="0" y="2"/>
                  </a:lnTo>
                  <a:lnTo>
                    <a:pt x="3" y="10"/>
                  </a:lnTo>
                  <a:lnTo>
                    <a:pt x="4" y="12"/>
                  </a:lnTo>
                  <a:lnTo>
                    <a:pt x="4" y="19"/>
                  </a:lnTo>
                  <a:lnTo>
                    <a:pt x="7" y="28"/>
                  </a:lnTo>
                  <a:lnTo>
                    <a:pt x="18" y="30"/>
                  </a:lnTo>
                  <a:lnTo>
                    <a:pt x="7" y="28"/>
                  </a:lnTo>
                  <a:lnTo>
                    <a:pt x="10" y="37"/>
                  </a:lnTo>
                  <a:lnTo>
                    <a:pt x="18" y="30"/>
                  </a:lnTo>
                  <a:lnTo>
                    <a:pt x="9"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6" name="Freeform 2029"/>
            <p:cNvSpPr>
              <a:spLocks/>
            </p:cNvSpPr>
            <p:nvPr/>
          </p:nvSpPr>
          <p:spPr bwMode="auto">
            <a:xfrm>
              <a:off x="541" y="2260"/>
              <a:ext cx="14" cy="6"/>
            </a:xfrm>
            <a:custGeom>
              <a:avLst/>
              <a:gdLst>
                <a:gd name="T0" fmla="*/ 0 w 43"/>
                <a:gd name="T1" fmla="*/ 1 h 10"/>
                <a:gd name="T2" fmla="*/ 0 w 43"/>
                <a:gd name="T3" fmla="*/ 1 h 10"/>
                <a:gd name="T4" fmla="*/ 0 w 43"/>
                <a:gd name="T5" fmla="*/ 1 h 10"/>
                <a:gd name="T6" fmla="*/ 0 w 43"/>
                <a:gd name="T7" fmla="*/ 0 h 10"/>
                <a:gd name="T8" fmla="*/ 0 w 43"/>
                <a:gd name="T9" fmla="*/ 0 h 10"/>
                <a:gd name="T10" fmla="*/ 0 w 43"/>
                <a:gd name="T11" fmla="*/ 1 h 10"/>
                <a:gd name="T12" fmla="*/ 0 w 43"/>
                <a:gd name="T13" fmla="*/ 1 h 10"/>
                <a:gd name="T14" fmla="*/ 0 w 43"/>
                <a:gd name="T15" fmla="*/ 1 h 10"/>
                <a:gd name="T16" fmla="*/ 0 w 43"/>
                <a:gd name="T17" fmla="*/ 1 h 10"/>
                <a:gd name="T18" fmla="*/ 0 w 43"/>
                <a:gd name="T19" fmla="*/ 1 h 10"/>
                <a:gd name="T20" fmla="*/ 0 w 43"/>
                <a:gd name="T21" fmla="*/ 1 h 10"/>
                <a:gd name="T22" fmla="*/ 0 w 43"/>
                <a:gd name="T23" fmla="*/ 1 h 10"/>
                <a:gd name="T24" fmla="*/ 0 w 43"/>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0"/>
                <a:gd name="T41" fmla="*/ 43 w 4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0">
                  <a:moveTo>
                    <a:pt x="40" y="2"/>
                  </a:moveTo>
                  <a:lnTo>
                    <a:pt x="40" y="2"/>
                  </a:lnTo>
                  <a:lnTo>
                    <a:pt x="34" y="2"/>
                  </a:lnTo>
                  <a:lnTo>
                    <a:pt x="25" y="0"/>
                  </a:lnTo>
                  <a:lnTo>
                    <a:pt x="12" y="0"/>
                  </a:lnTo>
                  <a:lnTo>
                    <a:pt x="0" y="4"/>
                  </a:lnTo>
                  <a:lnTo>
                    <a:pt x="9" y="10"/>
                  </a:lnTo>
                  <a:lnTo>
                    <a:pt x="15" y="8"/>
                  </a:lnTo>
                  <a:lnTo>
                    <a:pt x="22" y="8"/>
                  </a:lnTo>
                  <a:lnTo>
                    <a:pt x="31" y="10"/>
                  </a:lnTo>
                  <a:lnTo>
                    <a:pt x="43" y="10"/>
                  </a:lnTo>
                  <a:lnTo>
                    <a:pt x="4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7" name="Freeform 2030"/>
            <p:cNvSpPr>
              <a:spLocks/>
            </p:cNvSpPr>
            <p:nvPr/>
          </p:nvSpPr>
          <p:spPr bwMode="auto">
            <a:xfrm>
              <a:off x="553" y="2257"/>
              <a:ext cx="5" cy="9"/>
            </a:xfrm>
            <a:custGeom>
              <a:avLst/>
              <a:gdLst>
                <a:gd name="T0" fmla="*/ 0 w 14"/>
                <a:gd name="T1" fmla="*/ 1 h 18"/>
                <a:gd name="T2" fmla="*/ 0 w 14"/>
                <a:gd name="T3" fmla="*/ 0 h 18"/>
                <a:gd name="T4" fmla="*/ 0 w 14"/>
                <a:gd name="T5" fmla="*/ 1 h 18"/>
                <a:gd name="T6" fmla="*/ 0 w 14"/>
                <a:gd name="T7" fmla="*/ 1 h 18"/>
                <a:gd name="T8" fmla="*/ 0 w 14"/>
                <a:gd name="T9" fmla="*/ 1 h 18"/>
                <a:gd name="T10" fmla="*/ 0 w 14"/>
                <a:gd name="T11" fmla="*/ 1 h 18"/>
                <a:gd name="T12" fmla="*/ 0 w 14"/>
                <a:gd name="T13" fmla="*/ 1 h 18"/>
                <a:gd name="T14" fmla="*/ 0 w 14"/>
                <a:gd name="T15" fmla="*/ 1 h 18"/>
                <a:gd name="T16" fmla="*/ 0 w 14"/>
                <a:gd name="T17" fmla="*/ 1 h 18"/>
                <a:gd name="T18" fmla="*/ 0 w 14"/>
                <a:gd name="T19" fmla="*/ 1 h 18"/>
                <a:gd name="T20" fmla="*/ 0 w 14"/>
                <a:gd name="T21" fmla="*/ 1 h 18"/>
                <a:gd name="T22" fmla="*/ 0 w 14"/>
                <a:gd name="T23" fmla="*/ 1 h 18"/>
                <a:gd name="T24" fmla="*/ 0 w 14"/>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8"/>
                <a:gd name="T41" fmla="*/ 14 w 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8">
                  <a:moveTo>
                    <a:pt x="0" y="1"/>
                  </a:moveTo>
                  <a:lnTo>
                    <a:pt x="0" y="0"/>
                  </a:lnTo>
                  <a:lnTo>
                    <a:pt x="0" y="6"/>
                  </a:lnTo>
                  <a:lnTo>
                    <a:pt x="2" y="10"/>
                  </a:lnTo>
                  <a:lnTo>
                    <a:pt x="2" y="11"/>
                  </a:lnTo>
                  <a:lnTo>
                    <a:pt x="3" y="10"/>
                  </a:lnTo>
                  <a:lnTo>
                    <a:pt x="6" y="18"/>
                  </a:lnTo>
                  <a:lnTo>
                    <a:pt x="14" y="13"/>
                  </a:lnTo>
                  <a:lnTo>
                    <a:pt x="14" y="8"/>
                  </a:lnTo>
                  <a:lnTo>
                    <a:pt x="12" y="3"/>
                  </a:lnTo>
                  <a:lnTo>
                    <a:pt x="12" y="4"/>
                  </a:lnTo>
                  <a:lnTo>
                    <a:pt x="12" y="3"/>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8" name="Freeform 2031"/>
            <p:cNvSpPr>
              <a:spLocks/>
            </p:cNvSpPr>
            <p:nvPr/>
          </p:nvSpPr>
          <p:spPr bwMode="auto">
            <a:xfrm>
              <a:off x="553" y="2248"/>
              <a:ext cx="6" cy="10"/>
            </a:xfrm>
            <a:custGeom>
              <a:avLst/>
              <a:gdLst>
                <a:gd name="T0" fmla="*/ 0 w 18"/>
                <a:gd name="T1" fmla="*/ 0 h 19"/>
                <a:gd name="T2" fmla="*/ 0 w 18"/>
                <a:gd name="T3" fmla="*/ 1 h 19"/>
                <a:gd name="T4" fmla="*/ 0 w 18"/>
                <a:gd name="T5" fmla="*/ 1 h 19"/>
                <a:gd name="T6" fmla="*/ 0 w 18"/>
                <a:gd name="T7" fmla="*/ 1 h 19"/>
                <a:gd name="T8" fmla="*/ 0 w 18"/>
                <a:gd name="T9" fmla="*/ 1 h 19"/>
                <a:gd name="T10" fmla="*/ 0 w 18"/>
                <a:gd name="T11" fmla="*/ 1 h 19"/>
                <a:gd name="T12" fmla="*/ 0 w 18"/>
                <a:gd name="T13" fmla="*/ 1 h 19"/>
                <a:gd name="T14" fmla="*/ 0 w 18"/>
                <a:gd name="T15" fmla="*/ 1 h 19"/>
                <a:gd name="T16" fmla="*/ 0 w 18"/>
                <a:gd name="T17" fmla="*/ 1 h 19"/>
                <a:gd name="T18" fmla="*/ 0 w 18"/>
                <a:gd name="T19" fmla="*/ 1 h 19"/>
                <a:gd name="T20" fmla="*/ 0 w 18"/>
                <a:gd name="T21" fmla="*/ 1 h 19"/>
                <a:gd name="T22" fmla="*/ 0 w 18"/>
                <a:gd name="T23" fmla="*/ 1 h 19"/>
                <a:gd name="T24" fmla="*/ 0 w 18"/>
                <a:gd name="T25" fmla="*/ 0 h 19"/>
                <a:gd name="T26" fmla="*/ 0 w 18"/>
                <a:gd name="T27" fmla="*/ 0 h 19"/>
                <a:gd name="T28" fmla="*/ 0 w 18"/>
                <a:gd name="T29" fmla="*/ 1 h 19"/>
                <a:gd name="T30" fmla="*/ 0 w 18"/>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9"/>
                <a:gd name="T50" fmla="*/ 18 w 18"/>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9">
                  <a:moveTo>
                    <a:pt x="12" y="0"/>
                  </a:moveTo>
                  <a:lnTo>
                    <a:pt x="6" y="3"/>
                  </a:lnTo>
                  <a:lnTo>
                    <a:pt x="3" y="7"/>
                  </a:lnTo>
                  <a:lnTo>
                    <a:pt x="2" y="11"/>
                  </a:lnTo>
                  <a:lnTo>
                    <a:pt x="2" y="14"/>
                  </a:lnTo>
                  <a:lnTo>
                    <a:pt x="0" y="17"/>
                  </a:lnTo>
                  <a:lnTo>
                    <a:pt x="12" y="19"/>
                  </a:lnTo>
                  <a:lnTo>
                    <a:pt x="14" y="16"/>
                  </a:lnTo>
                  <a:lnTo>
                    <a:pt x="14" y="13"/>
                  </a:lnTo>
                  <a:lnTo>
                    <a:pt x="15" y="12"/>
                  </a:lnTo>
                  <a:lnTo>
                    <a:pt x="18" y="5"/>
                  </a:lnTo>
                  <a:lnTo>
                    <a:pt x="12" y="9"/>
                  </a:lnTo>
                  <a:lnTo>
                    <a:pt x="12" y="0"/>
                  </a:lnTo>
                  <a:lnTo>
                    <a:pt x="8" y="0"/>
                  </a:lnTo>
                  <a:lnTo>
                    <a:pt x="6" y="3"/>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9" name="Freeform 2032"/>
            <p:cNvSpPr>
              <a:spLocks/>
            </p:cNvSpPr>
            <p:nvPr/>
          </p:nvSpPr>
          <p:spPr bwMode="auto">
            <a:xfrm>
              <a:off x="557" y="2245"/>
              <a:ext cx="5" cy="8"/>
            </a:xfrm>
            <a:custGeom>
              <a:avLst/>
              <a:gdLst>
                <a:gd name="T0" fmla="*/ 0 w 16"/>
                <a:gd name="T1" fmla="*/ 0 h 17"/>
                <a:gd name="T2" fmla="*/ 0 w 16"/>
                <a:gd name="T3" fmla="*/ 0 h 17"/>
                <a:gd name="T4" fmla="*/ 0 w 16"/>
                <a:gd name="T5" fmla="*/ 0 h 17"/>
                <a:gd name="T6" fmla="*/ 0 w 16"/>
                <a:gd name="T7" fmla="*/ 0 h 17"/>
                <a:gd name="T8" fmla="*/ 0 w 16"/>
                <a:gd name="T9" fmla="*/ 0 h 17"/>
                <a:gd name="T10" fmla="*/ 0 w 16"/>
                <a:gd name="T11" fmla="*/ 0 h 17"/>
                <a:gd name="T12" fmla="*/ 0 w 16"/>
                <a:gd name="T13" fmla="*/ 0 h 17"/>
                <a:gd name="T14" fmla="*/ 0 w 16"/>
                <a:gd name="T15" fmla="*/ 0 h 17"/>
                <a:gd name="T16" fmla="*/ 0 w 16"/>
                <a:gd name="T17" fmla="*/ 0 h 17"/>
                <a:gd name="T18" fmla="*/ 0 w 16"/>
                <a:gd name="T19" fmla="*/ 0 h 17"/>
                <a:gd name="T20" fmla="*/ 0 w 16"/>
                <a:gd name="T21" fmla="*/ 0 h 17"/>
                <a:gd name="T22" fmla="*/ 0 w 16"/>
                <a:gd name="T23" fmla="*/ 0 h 17"/>
                <a:gd name="T24" fmla="*/ 0 w 16"/>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7"/>
                <a:gd name="T41" fmla="*/ 16 w 1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7">
                  <a:moveTo>
                    <a:pt x="4" y="0"/>
                  </a:moveTo>
                  <a:lnTo>
                    <a:pt x="4" y="0"/>
                  </a:lnTo>
                  <a:lnTo>
                    <a:pt x="3" y="1"/>
                  </a:lnTo>
                  <a:lnTo>
                    <a:pt x="1" y="5"/>
                  </a:lnTo>
                  <a:lnTo>
                    <a:pt x="0" y="7"/>
                  </a:lnTo>
                  <a:lnTo>
                    <a:pt x="1" y="8"/>
                  </a:lnTo>
                  <a:lnTo>
                    <a:pt x="1" y="17"/>
                  </a:lnTo>
                  <a:lnTo>
                    <a:pt x="9" y="13"/>
                  </a:lnTo>
                  <a:lnTo>
                    <a:pt x="13" y="9"/>
                  </a:lnTo>
                  <a:lnTo>
                    <a:pt x="15" y="4"/>
                  </a:lnTo>
                  <a:lnTo>
                    <a:pt x="1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0" name="Freeform 2033"/>
            <p:cNvSpPr>
              <a:spLocks/>
            </p:cNvSpPr>
            <p:nvPr/>
          </p:nvSpPr>
          <p:spPr bwMode="auto">
            <a:xfrm>
              <a:off x="558" y="2231"/>
              <a:ext cx="5" cy="14"/>
            </a:xfrm>
            <a:custGeom>
              <a:avLst/>
              <a:gdLst>
                <a:gd name="T0" fmla="*/ 0 w 15"/>
                <a:gd name="T1" fmla="*/ 0 h 27"/>
                <a:gd name="T2" fmla="*/ 0 w 15"/>
                <a:gd name="T3" fmla="*/ 1 h 27"/>
                <a:gd name="T4" fmla="*/ 0 w 15"/>
                <a:gd name="T5" fmla="*/ 1 h 27"/>
                <a:gd name="T6" fmla="*/ 0 w 15"/>
                <a:gd name="T7" fmla="*/ 1 h 27"/>
                <a:gd name="T8" fmla="*/ 0 w 15"/>
                <a:gd name="T9" fmla="*/ 1 h 27"/>
                <a:gd name="T10" fmla="*/ 0 w 15"/>
                <a:gd name="T11" fmla="*/ 1 h 27"/>
                <a:gd name="T12" fmla="*/ 0 w 15"/>
                <a:gd name="T13" fmla="*/ 1 h 27"/>
                <a:gd name="T14" fmla="*/ 0 w 15"/>
                <a:gd name="T15" fmla="*/ 1 h 27"/>
                <a:gd name="T16" fmla="*/ 0 w 15"/>
                <a:gd name="T17" fmla="*/ 1 h 27"/>
                <a:gd name="T18" fmla="*/ 0 w 15"/>
                <a:gd name="T19" fmla="*/ 1 h 27"/>
                <a:gd name="T20" fmla="*/ 0 w 15"/>
                <a:gd name="T21" fmla="*/ 1 h 27"/>
                <a:gd name="T22" fmla="*/ 0 w 15"/>
                <a:gd name="T23" fmla="*/ 1 h 27"/>
                <a:gd name="T24" fmla="*/ 0 w 15"/>
                <a:gd name="T25" fmla="*/ 0 h 27"/>
                <a:gd name="T26" fmla="*/ 0 w 15"/>
                <a:gd name="T27" fmla="*/ 1 h 27"/>
                <a:gd name="T28" fmla="*/ 0 w 15"/>
                <a:gd name="T29" fmla="*/ 1 h 27"/>
                <a:gd name="T30" fmla="*/ 0 w 15"/>
                <a:gd name="T31" fmla="*/ 0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7"/>
                <a:gd name="T50" fmla="*/ 15 w 15"/>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7">
                  <a:moveTo>
                    <a:pt x="6" y="0"/>
                  </a:moveTo>
                  <a:lnTo>
                    <a:pt x="3" y="4"/>
                  </a:lnTo>
                  <a:lnTo>
                    <a:pt x="2" y="11"/>
                  </a:lnTo>
                  <a:lnTo>
                    <a:pt x="0" y="18"/>
                  </a:lnTo>
                  <a:lnTo>
                    <a:pt x="0" y="21"/>
                  </a:lnTo>
                  <a:lnTo>
                    <a:pt x="0" y="27"/>
                  </a:lnTo>
                  <a:lnTo>
                    <a:pt x="12" y="27"/>
                  </a:lnTo>
                  <a:lnTo>
                    <a:pt x="12" y="21"/>
                  </a:lnTo>
                  <a:lnTo>
                    <a:pt x="12" y="18"/>
                  </a:lnTo>
                  <a:lnTo>
                    <a:pt x="14" y="13"/>
                  </a:lnTo>
                  <a:lnTo>
                    <a:pt x="15" y="6"/>
                  </a:lnTo>
                  <a:lnTo>
                    <a:pt x="12" y="9"/>
                  </a:lnTo>
                  <a:lnTo>
                    <a:pt x="6" y="0"/>
                  </a:lnTo>
                  <a:lnTo>
                    <a:pt x="3" y="1"/>
                  </a:lnTo>
                  <a:lnTo>
                    <a:pt x="3" y="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1" name="Freeform 2034"/>
            <p:cNvSpPr>
              <a:spLocks/>
            </p:cNvSpPr>
            <p:nvPr/>
          </p:nvSpPr>
          <p:spPr bwMode="auto">
            <a:xfrm>
              <a:off x="560" y="2212"/>
              <a:ext cx="18" cy="23"/>
            </a:xfrm>
            <a:custGeom>
              <a:avLst/>
              <a:gdLst>
                <a:gd name="T0" fmla="*/ 0 w 53"/>
                <a:gd name="T1" fmla="*/ 1 h 46"/>
                <a:gd name="T2" fmla="*/ 0 w 53"/>
                <a:gd name="T3" fmla="*/ 0 h 46"/>
                <a:gd name="T4" fmla="*/ 0 w 53"/>
                <a:gd name="T5" fmla="*/ 1 h 46"/>
                <a:gd name="T6" fmla="*/ 0 w 53"/>
                <a:gd name="T7" fmla="*/ 1 h 46"/>
                <a:gd name="T8" fmla="*/ 0 w 53"/>
                <a:gd name="T9" fmla="*/ 1 h 46"/>
                <a:gd name="T10" fmla="*/ 0 w 53"/>
                <a:gd name="T11" fmla="*/ 1 h 46"/>
                <a:gd name="T12" fmla="*/ 0 w 53"/>
                <a:gd name="T13" fmla="*/ 1 h 46"/>
                <a:gd name="T14" fmla="*/ 0 w 53"/>
                <a:gd name="T15" fmla="*/ 1 h 46"/>
                <a:gd name="T16" fmla="*/ 0 w 53"/>
                <a:gd name="T17" fmla="*/ 1 h 46"/>
                <a:gd name="T18" fmla="*/ 0 w 53"/>
                <a:gd name="T19" fmla="*/ 1 h 46"/>
                <a:gd name="T20" fmla="*/ 0 w 53"/>
                <a:gd name="T21" fmla="*/ 1 h 46"/>
                <a:gd name="T22" fmla="*/ 0 w 53"/>
                <a:gd name="T23" fmla="*/ 1 h 46"/>
                <a:gd name="T24" fmla="*/ 0 w 53"/>
                <a:gd name="T25" fmla="*/ 1 h 46"/>
                <a:gd name="T26" fmla="*/ 0 w 53"/>
                <a:gd name="T27" fmla="*/ 1 h 46"/>
                <a:gd name="T28" fmla="*/ 0 w 53"/>
                <a:gd name="T29" fmla="*/ 1 h 46"/>
                <a:gd name="T30" fmla="*/ 0 w 53"/>
                <a:gd name="T31" fmla="*/ 1 h 46"/>
                <a:gd name="T32" fmla="*/ 0 w 53"/>
                <a:gd name="T33" fmla="*/ 1 h 46"/>
                <a:gd name="T34" fmla="*/ 0 w 53"/>
                <a:gd name="T35" fmla="*/ 1 h 46"/>
                <a:gd name="T36" fmla="*/ 0 w 53"/>
                <a:gd name="T37" fmla="*/ 1 h 46"/>
                <a:gd name="T38" fmla="*/ 0 w 53"/>
                <a:gd name="T39" fmla="*/ 1 h 46"/>
                <a:gd name="T40" fmla="*/ 0 w 53"/>
                <a:gd name="T41" fmla="*/ 1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46"/>
                <a:gd name="T65" fmla="*/ 53 w 53"/>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46">
                  <a:moveTo>
                    <a:pt x="44" y="1"/>
                  </a:moveTo>
                  <a:lnTo>
                    <a:pt x="44" y="0"/>
                  </a:lnTo>
                  <a:lnTo>
                    <a:pt x="38" y="5"/>
                  </a:lnTo>
                  <a:lnTo>
                    <a:pt x="33" y="10"/>
                  </a:lnTo>
                  <a:lnTo>
                    <a:pt x="29" y="16"/>
                  </a:lnTo>
                  <a:lnTo>
                    <a:pt x="24" y="21"/>
                  </a:lnTo>
                  <a:lnTo>
                    <a:pt x="20" y="27"/>
                  </a:lnTo>
                  <a:lnTo>
                    <a:pt x="14" y="31"/>
                  </a:lnTo>
                  <a:lnTo>
                    <a:pt x="8" y="35"/>
                  </a:lnTo>
                  <a:lnTo>
                    <a:pt x="0" y="37"/>
                  </a:lnTo>
                  <a:lnTo>
                    <a:pt x="6" y="46"/>
                  </a:lnTo>
                  <a:lnTo>
                    <a:pt x="14" y="42"/>
                  </a:lnTo>
                  <a:lnTo>
                    <a:pt x="23" y="37"/>
                  </a:lnTo>
                  <a:lnTo>
                    <a:pt x="29" y="31"/>
                  </a:lnTo>
                  <a:lnTo>
                    <a:pt x="33" y="25"/>
                  </a:lnTo>
                  <a:lnTo>
                    <a:pt x="38" y="20"/>
                  </a:lnTo>
                  <a:lnTo>
                    <a:pt x="42" y="15"/>
                  </a:lnTo>
                  <a:lnTo>
                    <a:pt x="47" y="9"/>
                  </a:lnTo>
                  <a:lnTo>
                    <a:pt x="53" y="6"/>
                  </a:lnTo>
                  <a:lnTo>
                    <a:pt x="53" y="5"/>
                  </a:lnTo>
                  <a:lnTo>
                    <a:pt x="4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2" name="Freeform 2035"/>
            <p:cNvSpPr>
              <a:spLocks/>
            </p:cNvSpPr>
            <p:nvPr/>
          </p:nvSpPr>
          <p:spPr bwMode="auto">
            <a:xfrm>
              <a:off x="575" y="2210"/>
              <a:ext cx="14" cy="5"/>
            </a:xfrm>
            <a:custGeom>
              <a:avLst/>
              <a:gdLst>
                <a:gd name="T0" fmla="*/ 0 w 42"/>
                <a:gd name="T1" fmla="*/ 0 h 11"/>
                <a:gd name="T2" fmla="*/ 0 w 42"/>
                <a:gd name="T3" fmla="*/ 0 h 11"/>
                <a:gd name="T4" fmla="*/ 0 w 42"/>
                <a:gd name="T5" fmla="*/ 0 h 11"/>
                <a:gd name="T6" fmla="*/ 0 w 42"/>
                <a:gd name="T7" fmla="*/ 0 h 11"/>
                <a:gd name="T8" fmla="*/ 0 w 42"/>
                <a:gd name="T9" fmla="*/ 0 h 11"/>
                <a:gd name="T10" fmla="*/ 0 w 42"/>
                <a:gd name="T11" fmla="*/ 0 h 11"/>
                <a:gd name="T12" fmla="*/ 0 w 42"/>
                <a:gd name="T13" fmla="*/ 0 h 11"/>
                <a:gd name="T14" fmla="*/ 0 w 42"/>
                <a:gd name="T15" fmla="*/ 0 h 11"/>
                <a:gd name="T16" fmla="*/ 0 w 42"/>
                <a:gd name="T17" fmla="*/ 0 h 11"/>
                <a:gd name="T18" fmla="*/ 0 w 42"/>
                <a:gd name="T19" fmla="*/ 0 h 11"/>
                <a:gd name="T20" fmla="*/ 0 w 42"/>
                <a:gd name="T21" fmla="*/ 0 h 11"/>
                <a:gd name="T22" fmla="*/ 0 w 42"/>
                <a:gd name="T23" fmla="*/ 0 h 11"/>
                <a:gd name="T24" fmla="*/ 0 w 42"/>
                <a:gd name="T25" fmla="*/ 0 h 11"/>
                <a:gd name="T26" fmla="*/ 0 w 42"/>
                <a:gd name="T27" fmla="*/ 0 h 11"/>
                <a:gd name="T28" fmla="*/ 0 w 42"/>
                <a:gd name="T29" fmla="*/ 0 h 11"/>
                <a:gd name="T30" fmla="*/ 0 w 42"/>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11"/>
                <a:gd name="T50" fmla="*/ 42 w 42"/>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11">
                  <a:moveTo>
                    <a:pt x="30" y="8"/>
                  </a:moveTo>
                  <a:lnTo>
                    <a:pt x="28" y="0"/>
                  </a:lnTo>
                  <a:lnTo>
                    <a:pt x="21" y="0"/>
                  </a:lnTo>
                  <a:lnTo>
                    <a:pt x="12" y="0"/>
                  </a:lnTo>
                  <a:lnTo>
                    <a:pt x="4" y="3"/>
                  </a:lnTo>
                  <a:lnTo>
                    <a:pt x="0" y="7"/>
                  </a:lnTo>
                  <a:lnTo>
                    <a:pt x="9" y="11"/>
                  </a:lnTo>
                  <a:lnTo>
                    <a:pt x="10" y="10"/>
                  </a:lnTo>
                  <a:lnTo>
                    <a:pt x="15" y="9"/>
                  </a:lnTo>
                  <a:lnTo>
                    <a:pt x="21" y="9"/>
                  </a:lnTo>
                  <a:lnTo>
                    <a:pt x="25" y="9"/>
                  </a:lnTo>
                  <a:lnTo>
                    <a:pt x="24" y="1"/>
                  </a:lnTo>
                  <a:lnTo>
                    <a:pt x="30" y="8"/>
                  </a:lnTo>
                  <a:lnTo>
                    <a:pt x="42" y="2"/>
                  </a:lnTo>
                  <a:lnTo>
                    <a:pt x="28" y="0"/>
                  </a:lnTo>
                  <a:lnTo>
                    <a:pt x="3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3" name="Freeform 2036"/>
            <p:cNvSpPr>
              <a:spLocks/>
            </p:cNvSpPr>
            <p:nvPr/>
          </p:nvSpPr>
          <p:spPr bwMode="auto">
            <a:xfrm>
              <a:off x="573" y="2210"/>
              <a:ext cx="12" cy="8"/>
            </a:xfrm>
            <a:custGeom>
              <a:avLst/>
              <a:gdLst>
                <a:gd name="T0" fmla="*/ 0 w 36"/>
                <a:gd name="T1" fmla="*/ 1 h 16"/>
                <a:gd name="T2" fmla="*/ 0 w 36"/>
                <a:gd name="T3" fmla="*/ 1 h 16"/>
                <a:gd name="T4" fmla="*/ 0 w 36"/>
                <a:gd name="T5" fmla="*/ 1 h 16"/>
                <a:gd name="T6" fmla="*/ 0 w 36"/>
                <a:gd name="T7" fmla="*/ 1 h 16"/>
                <a:gd name="T8" fmla="*/ 0 w 36"/>
                <a:gd name="T9" fmla="*/ 1 h 16"/>
                <a:gd name="T10" fmla="*/ 0 w 36"/>
                <a:gd name="T11" fmla="*/ 1 h 16"/>
                <a:gd name="T12" fmla="*/ 0 w 36"/>
                <a:gd name="T13" fmla="*/ 0 h 16"/>
                <a:gd name="T14" fmla="*/ 0 w 36"/>
                <a:gd name="T15" fmla="*/ 1 h 16"/>
                <a:gd name="T16" fmla="*/ 0 w 36"/>
                <a:gd name="T17" fmla="*/ 1 h 16"/>
                <a:gd name="T18" fmla="*/ 0 w 36"/>
                <a:gd name="T19" fmla="*/ 1 h 16"/>
                <a:gd name="T20" fmla="*/ 0 w 36"/>
                <a:gd name="T21" fmla="*/ 1 h 16"/>
                <a:gd name="T22" fmla="*/ 0 w 36"/>
                <a:gd name="T23" fmla="*/ 1 h 16"/>
                <a:gd name="T24" fmla="*/ 0 w 36"/>
                <a:gd name="T25" fmla="*/ 1 h 16"/>
                <a:gd name="T26" fmla="*/ 0 w 36"/>
                <a:gd name="T27" fmla="*/ 1 h 16"/>
                <a:gd name="T28" fmla="*/ 0 w 36"/>
                <a:gd name="T29" fmla="*/ 1 h 16"/>
                <a:gd name="T30" fmla="*/ 0 w 36"/>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6"/>
                <a:gd name="T50" fmla="*/ 36 w 3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6">
                  <a:moveTo>
                    <a:pt x="19" y="8"/>
                  </a:moveTo>
                  <a:lnTo>
                    <a:pt x="22" y="15"/>
                  </a:lnTo>
                  <a:lnTo>
                    <a:pt x="27" y="13"/>
                  </a:lnTo>
                  <a:lnTo>
                    <a:pt x="31" y="11"/>
                  </a:lnTo>
                  <a:lnTo>
                    <a:pt x="34" y="9"/>
                  </a:lnTo>
                  <a:lnTo>
                    <a:pt x="36" y="7"/>
                  </a:lnTo>
                  <a:lnTo>
                    <a:pt x="30" y="0"/>
                  </a:lnTo>
                  <a:lnTo>
                    <a:pt x="25" y="2"/>
                  </a:lnTo>
                  <a:lnTo>
                    <a:pt x="22" y="5"/>
                  </a:lnTo>
                  <a:lnTo>
                    <a:pt x="18" y="7"/>
                  </a:lnTo>
                  <a:lnTo>
                    <a:pt x="16" y="9"/>
                  </a:lnTo>
                  <a:lnTo>
                    <a:pt x="19" y="16"/>
                  </a:lnTo>
                  <a:lnTo>
                    <a:pt x="16" y="9"/>
                  </a:lnTo>
                  <a:lnTo>
                    <a:pt x="0" y="16"/>
                  </a:lnTo>
                  <a:lnTo>
                    <a:pt x="19" y="16"/>
                  </a:lnTo>
                  <a:lnTo>
                    <a:pt x="1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4" name="Freeform 2037"/>
            <p:cNvSpPr>
              <a:spLocks/>
            </p:cNvSpPr>
            <p:nvPr/>
          </p:nvSpPr>
          <p:spPr bwMode="auto">
            <a:xfrm>
              <a:off x="579" y="2192"/>
              <a:ext cx="30" cy="26"/>
            </a:xfrm>
            <a:custGeom>
              <a:avLst/>
              <a:gdLst>
                <a:gd name="T0" fmla="*/ 0 w 88"/>
                <a:gd name="T1" fmla="*/ 0 h 51"/>
                <a:gd name="T2" fmla="*/ 0 w 88"/>
                <a:gd name="T3" fmla="*/ 0 h 51"/>
                <a:gd name="T4" fmla="*/ 0 w 88"/>
                <a:gd name="T5" fmla="*/ 1 h 51"/>
                <a:gd name="T6" fmla="*/ 0 w 88"/>
                <a:gd name="T7" fmla="*/ 1 h 51"/>
                <a:gd name="T8" fmla="*/ 0 w 88"/>
                <a:gd name="T9" fmla="*/ 1 h 51"/>
                <a:gd name="T10" fmla="*/ 0 w 88"/>
                <a:gd name="T11" fmla="*/ 1 h 51"/>
                <a:gd name="T12" fmla="*/ 0 w 88"/>
                <a:gd name="T13" fmla="*/ 1 h 51"/>
                <a:gd name="T14" fmla="*/ 0 w 88"/>
                <a:gd name="T15" fmla="*/ 1 h 51"/>
                <a:gd name="T16" fmla="*/ 0 w 88"/>
                <a:gd name="T17" fmla="*/ 1 h 51"/>
                <a:gd name="T18" fmla="*/ 0 w 88"/>
                <a:gd name="T19" fmla="*/ 1 h 51"/>
                <a:gd name="T20" fmla="*/ 0 w 88"/>
                <a:gd name="T21" fmla="*/ 1 h 51"/>
                <a:gd name="T22" fmla="*/ 0 w 88"/>
                <a:gd name="T23" fmla="*/ 1 h 51"/>
                <a:gd name="T24" fmla="*/ 0 w 88"/>
                <a:gd name="T25" fmla="*/ 1 h 51"/>
                <a:gd name="T26" fmla="*/ 0 w 88"/>
                <a:gd name="T27" fmla="*/ 1 h 51"/>
                <a:gd name="T28" fmla="*/ 0 w 88"/>
                <a:gd name="T29" fmla="*/ 1 h 51"/>
                <a:gd name="T30" fmla="*/ 0 w 88"/>
                <a:gd name="T31" fmla="*/ 1 h 51"/>
                <a:gd name="T32" fmla="*/ 0 w 88"/>
                <a:gd name="T33" fmla="*/ 1 h 51"/>
                <a:gd name="T34" fmla="*/ 0 w 88"/>
                <a:gd name="T35" fmla="*/ 1 h 51"/>
                <a:gd name="T36" fmla="*/ 0 w 88"/>
                <a:gd name="T37" fmla="*/ 1 h 51"/>
                <a:gd name="T38" fmla="*/ 0 w 88"/>
                <a:gd name="T39" fmla="*/ 1 h 51"/>
                <a:gd name="T40" fmla="*/ 0 w 88"/>
                <a:gd name="T41" fmla="*/ 0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51"/>
                <a:gd name="T65" fmla="*/ 88 w 88"/>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51">
                  <a:moveTo>
                    <a:pt x="79" y="0"/>
                  </a:moveTo>
                  <a:lnTo>
                    <a:pt x="79" y="0"/>
                  </a:lnTo>
                  <a:lnTo>
                    <a:pt x="70" y="7"/>
                  </a:lnTo>
                  <a:lnTo>
                    <a:pt x="61" y="14"/>
                  </a:lnTo>
                  <a:lnTo>
                    <a:pt x="52" y="21"/>
                  </a:lnTo>
                  <a:lnTo>
                    <a:pt x="42" y="28"/>
                  </a:lnTo>
                  <a:lnTo>
                    <a:pt x="34" y="34"/>
                  </a:lnTo>
                  <a:lnTo>
                    <a:pt x="23" y="38"/>
                  </a:lnTo>
                  <a:lnTo>
                    <a:pt x="12" y="42"/>
                  </a:lnTo>
                  <a:lnTo>
                    <a:pt x="0" y="43"/>
                  </a:lnTo>
                  <a:lnTo>
                    <a:pt x="0" y="51"/>
                  </a:lnTo>
                  <a:lnTo>
                    <a:pt x="15" y="50"/>
                  </a:lnTo>
                  <a:lnTo>
                    <a:pt x="29" y="47"/>
                  </a:lnTo>
                  <a:lnTo>
                    <a:pt x="40" y="41"/>
                  </a:lnTo>
                  <a:lnTo>
                    <a:pt x="51" y="34"/>
                  </a:lnTo>
                  <a:lnTo>
                    <a:pt x="61" y="28"/>
                  </a:lnTo>
                  <a:lnTo>
                    <a:pt x="70" y="20"/>
                  </a:lnTo>
                  <a:lnTo>
                    <a:pt x="79" y="14"/>
                  </a:lnTo>
                  <a:lnTo>
                    <a:pt x="88" y="6"/>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5" name="Freeform 2038"/>
            <p:cNvSpPr>
              <a:spLocks/>
            </p:cNvSpPr>
            <p:nvPr/>
          </p:nvSpPr>
          <p:spPr bwMode="auto">
            <a:xfrm>
              <a:off x="606" y="2191"/>
              <a:ext cx="6" cy="6"/>
            </a:xfrm>
            <a:custGeom>
              <a:avLst/>
              <a:gdLst>
                <a:gd name="T0" fmla="*/ 0 w 20"/>
                <a:gd name="T1" fmla="*/ 1 h 11"/>
                <a:gd name="T2" fmla="*/ 0 w 20"/>
                <a:gd name="T3" fmla="*/ 1 h 11"/>
                <a:gd name="T4" fmla="*/ 0 w 20"/>
                <a:gd name="T5" fmla="*/ 1 h 11"/>
                <a:gd name="T6" fmla="*/ 0 w 20"/>
                <a:gd name="T7" fmla="*/ 0 h 11"/>
                <a:gd name="T8" fmla="*/ 0 w 20"/>
                <a:gd name="T9" fmla="*/ 0 h 11"/>
                <a:gd name="T10" fmla="*/ 0 w 20"/>
                <a:gd name="T11" fmla="*/ 1 h 11"/>
                <a:gd name="T12" fmla="*/ 0 w 20"/>
                <a:gd name="T13" fmla="*/ 1 h 11"/>
                <a:gd name="T14" fmla="*/ 0 w 20"/>
                <a:gd name="T15" fmla="*/ 1 h 11"/>
                <a:gd name="T16" fmla="*/ 0 w 20"/>
                <a:gd name="T17" fmla="*/ 1 h 11"/>
                <a:gd name="T18" fmla="*/ 0 w 20"/>
                <a:gd name="T19" fmla="*/ 1 h 11"/>
                <a:gd name="T20" fmla="*/ 0 w 20"/>
                <a:gd name="T21" fmla="*/ 1 h 11"/>
                <a:gd name="T22" fmla="*/ 0 w 20"/>
                <a:gd name="T23" fmla="*/ 1 h 11"/>
                <a:gd name="T24" fmla="*/ 0 w 20"/>
                <a:gd name="T25" fmla="*/ 1 h 11"/>
                <a:gd name="T26" fmla="*/ 0 w 20"/>
                <a:gd name="T27" fmla="*/ 1 h 11"/>
                <a:gd name="T28" fmla="*/ 0 w 20"/>
                <a:gd name="T29" fmla="*/ 1 h 11"/>
                <a:gd name="T30" fmla="*/ 0 w 20"/>
                <a:gd name="T31" fmla="*/ 1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1"/>
                <a:gd name="T50" fmla="*/ 20 w 20"/>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1">
                  <a:moveTo>
                    <a:pt x="17" y="5"/>
                  </a:moveTo>
                  <a:lnTo>
                    <a:pt x="20" y="7"/>
                  </a:lnTo>
                  <a:lnTo>
                    <a:pt x="17" y="3"/>
                  </a:lnTo>
                  <a:lnTo>
                    <a:pt x="11" y="0"/>
                  </a:lnTo>
                  <a:lnTo>
                    <a:pt x="6" y="0"/>
                  </a:lnTo>
                  <a:lnTo>
                    <a:pt x="0" y="3"/>
                  </a:lnTo>
                  <a:lnTo>
                    <a:pt x="9" y="9"/>
                  </a:lnTo>
                  <a:lnTo>
                    <a:pt x="8" y="9"/>
                  </a:lnTo>
                  <a:lnTo>
                    <a:pt x="11" y="11"/>
                  </a:lnTo>
                  <a:lnTo>
                    <a:pt x="8" y="9"/>
                  </a:lnTo>
                  <a:lnTo>
                    <a:pt x="9" y="11"/>
                  </a:lnTo>
                  <a:lnTo>
                    <a:pt x="11" y="11"/>
                  </a:lnTo>
                  <a:lnTo>
                    <a:pt x="1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6" name="Freeform 2039"/>
            <p:cNvSpPr>
              <a:spLocks/>
            </p:cNvSpPr>
            <p:nvPr/>
          </p:nvSpPr>
          <p:spPr bwMode="auto">
            <a:xfrm>
              <a:off x="609" y="2193"/>
              <a:ext cx="5" cy="6"/>
            </a:xfrm>
            <a:custGeom>
              <a:avLst/>
              <a:gdLst>
                <a:gd name="T0" fmla="*/ 0 w 15"/>
                <a:gd name="T1" fmla="*/ 1 h 12"/>
                <a:gd name="T2" fmla="*/ 0 w 15"/>
                <a:gd name="T3" fmla="*/ 1 h 12"/>
                <a:gd name="T4" fmla="*/ 0 w 15"/>
                <a:gd name="T5" fmla="*/ 0 h 12"/>
                <a:gd name="T6" fmla="*/ 0 w 15"/>
                <a:gd name="T7" fmla="*/ 1 h 12"/>
                <a:gd name="T8" fmla="*/ 0 w 15"/>
                <a:gd name="T9" fmla="*/ 1 h 12"/>
                <a:gd name="T10" fmla="*/ 0 w 15"/>
                <a:gd name="T11" fmla="*/ 1 h 12"/>
                <a:gd name="T12" fmla="*/ 0 w 15"/>
                <a:gd name="T13" fmla="*/ 1 h 12"/>
                <a:gd name="T14" fmla="*/ 0 w 15"/>
                <a:gd name="T15" fmla="*/ 1 h 12"/>
                <a:gd name="T16" fmla="*/ 0 w 15"/>
                <a:gd name="T17" fmla="*/ 1 h 12"/>
                <a:gd name="T18" fmla="*/ 0 w 15"/>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2"/>
                <a:gd name="T32" fmla="*/ 15 w 15"/>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2">
                  <a:moveTo>
                    <a:pt x="13" y="3"/>
                  </a:moveTo>
                  <a:lnTo>
                    <a:pt x="15" y="4"/>
                  </a:lnTo>
                  <a:lnTo>
                    <a:pt x="6" y="0"/>
                  </a:lnTo>
                  <a:lnTo>
                    <a:pt x="0" y="6"/>
                  </a:lnTo>
                  <a:lnTo>
                    <a:pt x="9" y="11"/>
                  </a:lnTo>
                  <a:lnTo>
                    <a:pt x="10" y="12"/>
                  </a:lnTo>
                  <a:lnTo>
                    <a:pt x="9" y="11"/>
                  </a:lnTo>
                  <a:lnTo>
                    <a:pt x="9" y="12"/>
                  </a:lnTo>
                  <a:lnTo>
                    <a:pt x="10" y="12"/>
                  </a:lnTo>
                  <a:lnTo>
                    <a:pt x="1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7" name="Freeform 2040"/>
            <p:cNvSpPr>
              <a:spLocks/>
            </p:cNvSpPr>
            <p:nvPr/>
          </p:nvSpPr>
          <p:spPr bwMode="auto">
            <a:xfrm>
              <a:off x="567" y="2509"/>
              <a:ext cx="254" cy="110"/>
            </a:xfrm>
            <a:custGeom>
              <a:avLst/>
              <a:gdLst>
                <a:gd name="T0" fmla="*/ 0 w 762"/>
                <a:gd name="T1" fmla="*/ 1 h 220"/>
                <a:gd name="T2" fmla="*/ 0 w 762"/>
                <a:gd name="T3" fmla="*/ 1 h 220"/>
                <a:gd name="T4" fmla="*/ 0 w 762"/>
                <a:gd name="T5" fmla="*/ 1 h 220"/>
                <a:gd name="T6" fmla="*/ 0 w 762"/>
                <a:gd name="T7" fmla="*/ 0 h 220"/>
                <a:gd name="T8" fmla="*/ 0 w 762"/>
                <a:gd name="T9" fmla="*/ 1 h 220"/>
                <a:gd name="T10" fmla="*/ 0 w 762"/>
                <a:gd name="T11" fmla="*/ 1 h 220"/>
                <a:gd name="T12" fmla="*/ 0 w 762"/>
                <a:gd name="T13" fmla="*/ 1 h 220"/>
                <a:gd name="T14" fmla="*/ 0 w 762"/>
                <a:gd name="T15" fmla="*/ 1 h 220"/>
                <a:gd name="T16" fmla="*/ 0 w 762"/>
                <a:gd name="T17" fmla="*/ 1 h 220"/>
                <a:gd name="T18" fmla="*/ 0 w 762"/>
                <a:gd name="T19" fmla="*/ 1 h 220"/>
                <a:gd name="T20" fmla="*/ 0 w 762"/>
                <a:gd name="T21" fmla="*/ 1 h 220"/>
                <a:gd name="T22" fmla="*/ 0 w 762"/>
                <a:gd name="T23" fmla="*/ 1 h 220"/>
                <a:gd name="T24" fmla="*/ 0 w 762"/>
                <a:gd name="T25" fmla="*/ 1 h 220"/>
                <a:gd name="T26" fmla="*/ 0 w 762"/>
                <a:gd name="T27" fmla="*/ 1 h 220"/>
                <a:gd name="T28" fmla="*/ 0 w 762"/>
                <a:gd name="T29" fmla="*/ 1 h 220"/>
                <a:gd name="T30" fmla="*/ 0 w 762"/>
                <a:gd name="T31" fmla="*/ 1 h 220"/>
                <a:gd name="T32" fmla="*/ 0 w 762"/>
                <a:gd name="T33" fmla="*/ 1 h 220"/>
                <a:gd name="T34" fmla="*/ 0 w 762"/>
                <a:gd name="T35" fmla="*/ 1 h 220"/>
                <a:gd name="T36" fmla="*/ 0 w 762"/>
                <a:gd name="T37" fmla="*/ 1 h 220"/>
                <a:gd name="T38" fmla="*/ 0 w 762"/>
                <a:gd name="T39" fmla="*/ 1 h 220"/>
                <a:gd name="T40" fmla="*/ 0 w 762"/>
                <a:gd name="T41" fmla="*/ 1 h 220"/>
                <a:gd name="T42" fmla="*/ 0 w 762"/>
                <a:gd name="T43" fmla="*/ 1 h 220"/>
                <a:gd name="T44" fmla="*/ 0 w 762"/>
                <a:gd name="T45" fmla="*/ 1 h 220"/>
                <a:gd name="T46" fmla="*/ 0 w 762"/>
                <a:gd name="T47" fmla="*/ 1 h 220"/>
                <a:gd name="T48" fmla="*/ 0 w 762"/>
                <a:gd name="T49" fmla="*/ 1 h 220"/>
                <a:gd name="T50" fmla="*/ 0 w 762"/>
                <a:gd name="T51" fmla="*/ 1 h 220"/>
                <a:gd name="T52" fmla="*/ 0 w 762"/>
                <a:gd name="T53" fmla="*/ 1 h 220"/>
                <a:gd name="T54" fmla="*/ 0 w 762"/>
                <a:gd name="T55" fmla="*/ 1 h 220"/>
                <a:gd name="T56" fmla="*/ 0 w 762"/>
                <a:gd name="T57" fmla="*/ 1 h 220"/>
                <a:gd name="T58" fmla="*/ 0 w 762"/>
                <a:gd name="T59" fmla="*/ 1 h 220"/>
                <a:gd name="T60" fmla="*/ 0 w 762"/>
                <a:gd name="T61" fmla="*/ 1 h 220"/>
                <a:gd name="T62" fmla="*/ 0 w 762"/>
                <a:gd name="T63" fmla="*/ 1 h 220"/>
                <a:gd name="T64" fmla="*/ 0 w 762"/>
                <a:gd name="T65" fmla="*/ 1 h 220"/>
                <a:gd name="T66" fmla="*/ 0 w 762"/>
                <a:gd name="T67" fmla="*/ 1 h 220"/>
                <a:gd name="T68" fmla="*/ 0 w 762"/>
                <a:gd name="T69" fmla="*/ 1 h 220"/>
                <a:gd name="T70" fmla="*/ 0 w 762"/>
                <a:gd name="T71" fmla="*/ 1 h 220"/>
                <a:gd name="T72" fmla="*/ 0 w 762"/>
                <a:gd name="T73" fmla="*/ 1 h 220"/>
                <a:gd name="T74" fmla="*/ 0 w 762"/>
                <a:gd name="T75" fmla="*/ 1 h 220"/>
                <a:gd name="T76" fmla="*/ 0 w 762"/>
                <a:gd name="T77" fmla="*/ 1 h 220"/>
                <a:gd name="T78" fmla="*/ 0 w 762"/>
                <a:gd name="T79" fmla="*/ 1 h 220"/>
                <a:gd name="T80" fmla="*/ 0 w 762"/>
                <a:gd name="T81" fmla="*/ 1 h 220"/>
                <a:gd name="T82" fmla="*/ 0 w 762"/>
                <a:gd name="T83" fmla="*/ 1 h 220"/>
                <a:gd name="T84" fmla="*/ 0 w 762"/>
                <a:gd name="T85" fmla="*/ 1 h 220"/>
                <a:gd name="T86" fmla="*/ 0 w 762"/>
                <a:gd name="T87" fmla="*/ 1 h 2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2"/>
                <a:gd name="T133" fmla="*/ 0 h 220"/>
                <a:gd name="T134" fmla="*/ 762 w 762"/>
                <a:gd name="T135" fmla="*/ 220 h 2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2" h="220">
                  <a:moveTo>
                    <a:pt x="0" y="54"/>
                  </a:moveTo>
                  <a:lnTo>
                    <a:pt x="7" y="50"/>
                  </a:lnTo>
                  <a:lnTo>
                    <a:pt x="25" y="44"/>
                  </a:lnTo>
                  <a:lnTo>
                    <a:pt x="54" y="34"/>
                  </a:lnTo>
                  <a:lnTo>
                    <a:pt x="88" y="23"/>
                  </a:lnTo>
                  <a:lnTo>
                    <a:pt x="125" y="13"/>
                  </a:lnTo>
                  <a:lnTo>
                    <a:pt x="166" y="4"/>
                  </a:lnTo>
                  <a:lnTo>
                    <a:pt x="203" y="0"/>
                  </a:lnTo>
                  <a:lnTo>
                    <a:pt x="236" y="1"/>
                  </a:lnTo>
                  <a:lnTo>
                    <a:pt x="246" y="5"/>
                  </a:lnTo>
                  <a:lnTo>
                    <a:pt x="254" y="13"/>
                  </a:lnTo>
                  <a:lnTo>
                    <a:pt x="261" y="24"/>
                  </a:lnTo>
                  <a:lnTo>
                    <a:pt x="267" y="38"/>
                  </a:lnTo>
                  <a:lnTo>
                    <a:pt x="275" y="53"/>
                  </a:lnTo>
                  <a:lnTo>
                    <a:pt x="282" y="65"/>
                  </a:lnTo>
                  <a:lnTo>
                    <a:pt x="293" y="77"/>
                  </a:lnTo>
                  <a:lnTo>
                    <a:pt x="306" y="85"/>
                  </a:lnTo>
                  <a:lnTo>
                    <a:pt x="320" y="89"/>
                  </a:lnTo>
                  <a:lnTo>
                    <a:pt x="333" y="92"/>
                  </a:lnTo>
                  <a:lnTo>
                    <a:pt x="348" y="96"/>
                  </a:lnTo>
                  <a:lnTo>
                    <a:pt x="363" y="97"/>
                  </a:lnTo>
                  <a:lnTo>
                    <a:pt x="378" y="98"/>
                  </a:lnTo>
                  <a:lnTo>
                    <a:pt x="394" y="99"/>
                  </a:lnTo>
                  <a:lnTo>
                    <a:pt x="409" y="99"/>
                  </a:lnTo>
                  <a:lnTo>
                    <a:pt x="426" y="98"/>
                  </a:lnTo>
                  <a:lnTo>
                    <a:pt x="442" y="97"/>
                  </a:lnTo>
                  <a:lnTo>
                    <a:pt x="459" y="96"/>
                  </a:lnTo>
                  <a:lnTo>
                    <a:pt x="475" y="95"/>
                  </a:lnTo>
                  <a:lnTo>
                    <a:pt x="490" y="94"/>
                  </a:lnTo>
                  <a:lnTo>
                    <a:pt x="507" y="91"/>
                  </a:lnTo>
                  <a:lnTo>
                    <a:pt x="522" y="90"/>
                  </a:lnTo>
                  <a:lnTo>
                    <a:pt x="537" y="88"/>
                  </a:lnTo>
                  <a:lnTo>
                    <a:pt x="551" y="87"/>
                  </a:lnTo>
                  <a:lnTo>
                    <a:pt x="574" y="85"/>
                  </a:lnTo>
                  <a:lnTo>
                    <a:pt x="595" y="82"/>
                  </a:lnTo>
                  <a:lnTo>
                    <a:pt x="614" y="77"/>
                  </a:lnTo>
                  <a:lnTo>
                    <a:pt x="632" y="74"/>
                  </a:lnTo>
                  <a:lnTo>
                    <a:pt x="652" y="71"/>
                  </a:lnTo>
                  <a:lnTo>
                    <a:pt x="671" y="68"/>
                  </a:lnTo>
                  <a:lnTo>
                    <a:pt x="692" y="67"/>
                  </a:lnTo>
                  <a:lnTo>
                    <a:pt x="716" y="65"/>
                  </a:lnTo>
                  <a:lnTo>
                    <a:pt x="723" y="68"/>
                  </a:lnTo>
                  <a:lnTo>
                    <a:pt x="731" y="73"/>
                  </a:lnTo>
                  <a:lnTo>
                    <a:pt x="740" y="81"/>
                  </a:lnTo>
                  <a:lnTo>
                    <a:pt x="749" y="89"/>
                  </a:lnTo>
                  <a:lnTo>
                    <a:pt x="755" y="99"/>
                  </a:lnTo>
                  <a:lnTo>
                    <a:pt x="759" y="107"/>
                  </a:lnTo>
                  <a:lnTo>
                    <a:pt x="762" y="113"/>
                  </a:lnTo>
                  <a:lnTo>
                    <a:pt x="759" y="116"/>
                  </a:lnTo>
                  <a:lnTo>
                    <a:pt x="729" y="123"/>
                  </a:lnTo>
                  <a:lnTo>
                    <a:pt x="701" y="130"/>
                  </a:lnTo>
                  <a:lnTo>
                    <a:pt x="673" y="138"/>
                  </a:lnTo>
                  <a:lnTo>
                    <a:pt x="644" y="145"/>
                  </a:lnTo>
                  <a:lnTo>
                    <a:pt x="616" y="154"/>
                  </a:lnTo>
                  <a:lnTo>
                    <a:pt x="587" y="162"/>
                  </a:lnTo>
                  <a:lnTo>
                    <a:pt x="557" y="169"/>
                  </a:lnTo>
                  <a:lnTo>
                    <a:pt x="529" y="177"/>
                  </a:lnTo>
                  <a:lnTo>
                    <a:pt x="513" y="180"/>
                  </a:lnTo>
                  <a:lnTo>
                    <a:pt x="496" y="184"/>
                  </a:lnTo>
                  <a:lnTo>
                    <a:pt x="481" y="188"/>
                  </a:lnTo>
                  <a:lnTo>
                    <a:pt x="465" y="190"/>
                  </a:lnTo>
                  <a:lnTo>
                    <a:pt x="448" y="193"/>
                  </a:lnTo>
                  <a:lnTo>
                    <a:pt x="432" y="195"/>
                  </a:lnTo>
                  <a:lnTo>
                    <a:pt x="415" y="198"/>
                  </a:lnTo>
                  <a:lnTo>
                    <a:pt x="399" y="200"/>
                  </a:lnTo>
                  <a:lnTo>
                    <a:pt x="383" y="203"/>
                  </a:lnTo>
                  <a:lnTo>
                    <a:pt x="366" y="205"/>
                  </a:lnTo>
                  <a:lnTo>
                    <a:pt x="350" y="207"/>
                  </a:lnTo>
                  <a:lnTo>
                    <a:pt x="333" y="210"/>
                  </a:lnTo>
                  <a:lnTo>
                    <a:pt x="317" y="212"/>
                  </a:lnTo>
                  <a:lnTo>
                    <a:pt x="300" y="215"/>
                  </a:lnTo>
                  <a:lnTo>
                    <a:pt x="284" y="217"/>
                  </a:lnTo>
                  <a:lnTo>
                    <a:pt x="267" y="220"/>
                  </a:lnTo>
                  <a:lnTo>
                    <a:pt x="263" y="220"/>
                  </a:lnTo>
                  <a:lnTo>
                    <a:pt x="255" y="218"/>
                  </a:lnTo>
                  <a:lnTo>
                    <a:pt x="243" y="213"/>
                  </a:lnTo>
                  <a:lnTo>
                    <a:pt x="228" y="207"/>
                  </a:lnTo>
                  <a:lnTo>
                    <a:pt x="212" y="199"/>
                  </a:lnTo>
                  <a:lnTo>
                    <a:pt x="194" y="191"/>
                  </a:lnTo>
                  <a:lnTo>
                    <a:pt x="175" y="180"/>
                  </a:lnTo>
                  <a:lnTo>
                    <a:pt x="154" y="168"/>
                  </a:lnTo>
                  <a:lnTo>
                    <a:pt x="131" y="155"/>
                  </a:lnTo>
                  <a:lnTo>
                    <a:pt x="110" y="142"/>
                  </a:lnTo>
                  <a:lnTo>
                    <a:pt x="88" y="127"/>
                  </a:lnTo>
                  <a:lnTo>
                    <a:pt x="67" y="113"/>
                  </a:lnTo>
                  <a:lnTo>
                    <a:pt x="48" y="98"/>
                  </a:lnTo>
                  <a:lnTo>
                    <a:pt x="30" y="83"/>
                  </a:lnTo>
                  <a:lnTo>
                    <a:pt x="13" y="68"/>
                  </a:lnTo>
                  <a:lnTo>
                    <a:pt x="0" y="54"/>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8" name="Freeform 2041"/>
            <p:cNvSpPr>
              <a:spLocks/>
            </p:cNvSpPr>
            <p:nvPr/>
          </p:nvSpPr>
          <p:spPr bwMode="auto">
            <a:xfrm>
              <a:off x="566" y="2507"/>
              <a:ext cx="80" cy="30"/>
            </a:xfrm>
            <a:custGeom>
              <a:avLst/>
              <a:gdLst>
                <a:gd name="T0" fmla="*/ 0 w 240"/>
                <a:gd name="T1" fmla="*/ 0 h 62"/>
                <a:gd name="T2" fmla="*/ 0 w 240"/>
                <a:gd name="T3" fmla="*/ 0 h 62"/>
                <a:gd name="T4" fmla="*/ 0 w 240"/>
                <a:gd name="T5" fmla="*/ 0 h 62"/>
                <a:gd name="T6" fmla="*/ 0 w 240"/>
                <a:gd name="T7" fmla="*/ 0 h 62"/>
                <a:gd name="T8" fmla="*/ 0 w 240"/>
                <a:gd name="T9" fmla="*/ 0 h 62"/>
                <a:gd name="T10" fmla="*/ 0 w 240"/>
                <a:gd name="T11" fmla="*/ 0 h 62"/>
                <a:gd name="T12" fmla="*/ 0 w 240"/>
                <a:gd name="T13" fmla="*/ 0 h 62"/>
                <a:gd name="T14" fmla="*/ 0 w 240"/>
                <a:gd name="T15" fmla="*/ 0 h 62"/>
                <a:gd name="T16" fmla="*/ 0 w 240"/>
                <a:gd name="T17" fmla="*/ 0 h 62"/>
                <a:gd name="T18" fmla="*/ 0 w 240"/>
                <a:gd name="T19" fmla="*/ 0 h 62"/>
                <a:gd name="T20" fmla="*/ 0 w 240"/>
                <a:gd name="T21" fmla="*/ 0 h 62"/>
                <a:gd name="T22" fmla="*/ 0 w 240"/>
                <a:gd name="T23" fmla="*/ 0 h 62"/>
                <a:gd name="T24" fmla="*/ 0 w 240"/>
                <a:gd name="T25" fmla="*/ 0 h 62"/>
                <a:gd name="T26" fmla="*/ 0 w 240"/>
                <a:gd name="T27" fmla="*/ 0 h 62"/>
                <a:gd name="T28" fmla="*/ 0 w 240"/>
                <a:gd name="T29" fmla="*/ 0 h 62"/>
                <a:gd name="T30" fmla="*/ 0 w 240"/>
                <a:gd name="T31" fmla="*/ 0 h 62"/>
                <a:gd name="T32" fmla="*/ 0 w 240"/>
                <a:gd name="T33" fmla="*/ 0 h 62"/>
                <a:gd name="T34" fmla="*/ 0 w 240"/>
                <a:gd name="T35" fmla="*/ 0 h 62"/>
                <a:gd name="T36" fmla="*/ 0 w 240"/>
                <a:gd name="T37" fmla="*/ 0 h 62"/>
                <a:gd name="T38" fmla="*/ 0 w 240"/>
                <a:gd name="T39" fmla="*/ 0 h 62"/>
                <a:gd name="T40" fmla="*/ 0 w 240"/>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
                <a:gd name="T64" fmla="*/ 0 h 62"/>
                <a:gd name="T65" fmla="*/ 240 w 240"/>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 h="62">
                  <a:moveTo>
                    <a:pt x="240" y="1"/>
                  </a:moveTo>
                  <a:lnTo>
                    <a:pt x="240" y="1"/>
                  </a:lnTo>
                  <a:lnTo>
                    <a:pt x="206" y="0"/>
                  </a:lnTo>
                  <a:lnTo>
                    <a:pt x="167" y="5"/>
                  </a:lnTo>
                  <a:lnTo>
                    <a:pt x="127" y="13"/>
                  </a:lnTo>
                  <a:lnTo>
                    <a:pt x="88" y="24"/>
                  </a:lnTo>
                  <a:lnTo>
                    <a:pt x="54" y="35"/>
                  </a:lnTo>
                  <a:lnTo>
                    <a:pt x="25" y="45"/>
                  </a:lnTo>
                  <a:lnTo>
                    <a:pt x="7" y="51"/>
                  </a:lnTo>
                  <a:lnTo>
                    <a:pt x="0" y="55"/>
                  </a:lnTo>
                  <a:lnTo>
                    <a:pt x="6" y="62"/>
                  </a:lnTo>
                  <a:lnTo>
                    <a:pt x="13" y="60"/>
                  </a:lnTo>
                  <a:lnTo>
                    <a:pt x="31" y="53"/>
                  </a:lnTo>
                  <a:lnTo>
                    <a:pt x="60" y="43"/>
                  </a:lnTo>
                  <a:lnTo>
                    <a:pt x="94" y="33"/>
                  </a:lnTo>
                  <a:lnTo>
                    <a:pt x="130" y="22"/>
                  </a:lnTo>
                  <a:lnTo>
                    <a:pt x="170" y="13"/>
                  </a:lnTo>
                  <a:lnTo>
                    <a:pt x="206" y="9"/>
                  </a:lnTo>
                  <a:lnTo>
                    <a:pt x="237" y="10"/>
                  </a:lnTo>
                  <a:lnTo>
                    <a:pt x="24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9" name="Freeform 2042"/>
            <p:cNvSpPr>
              <a:spLocks/>
            </p:cNvSpPr>
            <p:nvPr/>
          </p:nvSpPr>
          <p:spPr bwMode="auto">
            <a:xfrm>
              <a:off x="645" y="2507"/>
              <a:ext cx="25" cy="47"/>
            </a:xfrm>
            <a:custGeom>
              <a:avLst/>
              <a:gdLst>
                <a:gd name="T0" fmla="*/ 0 w 75"/>
                <a:gd name="T1" fmla="*/ 1 h 93"/>
                <a:gd name="T2" fmla="*/ 0 w 75"/>
                <a:gd name="T3" fmla="*/ 1 h 93"/>
                <a:gd name="T4" fmla="*/ 0 w 75"/>
                <a:gd name="T5" fmla="*/ 1 h 93"/>
                <a:gd name="T6" fmla="*/ 0 w 75"/>
                <a:gd name="T7" fmla="*/ 1 h 93"/>
                <a:gd name="T8" fmla="*/ 0 w 75"/>
                <a:gd name="T9" fmla="*/ 1 h 93"/>
                <a:gd name="T10" fmla="*/ 0 w 75"/>
                <a:gd name="T11" fmla="*/ 1 h 93"/>
                <a:gd name="T12" fmla="*/ 0 w 75"/>
                <a:gd name="T13" fmla="*/ 1 h 93"/>
                <a:gd name="T14" fmla="*/ 0 w 75"/>
                <a:gd name="T15" fmla="*/ 1 h 93"/>
                <a:gd name="T16" fmla="*/ 0 w 75"/>
                <a:gd name="T17" fmla="*/ 1 h 93"/>
                <a:gd name="T18" fmla="*/ 0 w 75"/>
                <a:gd name="T19" fmla="*/ 0 h 93"/>
                <a:gd name="T20" fmla="*/ 0 w 75"/>
                <a:gd name="T21" fmla="*/ 1 h 93"/>
                <a:gd name="T22" fmla="*/ 0 w 75"/>
                <a:gd name="T23" fmla="*/ 1 h 93"/>
                <a:gd name="T24" fmla="*/ 0 w 75"/>
                <a:gd name="T25" fmla="*/ 1 h 93"/>
                <a:gd name="T26" fmla="*/ 0 w 75"/>
                <a:gd name="T27" fmla="*/ 1 h 93"/>
                <a:gd name="T28" fmla="*/ 0 w 75"/>
                <a:gd name="T29" fmla="*/ 1 h 93"/>
                <a:gd name="T30" fmla="*/ 0 w 75"/>
                <a:gd name="T31" fmla="*/ 1 h 93"/>
                <a:gd name="T32" fmla="*/ 0 w 75"/>
                <a:gd name="T33" fmla="*/ 1 h 93"/>
                <a:gd name="T34" fmla="*/ 0 w 75"/>
                <a:gd name="T35" fmla="*/ 1 h 93"/>
                <a:gd name="T36" fmla="*/ 0 w 75"/>
                <a:gd name="T37" fmla="*/ 1 h 93"/>
                <a:gd name="T38" fmla="*/ 0 w 75"/>
                <a:gd name="T39" fmla="*/ 1 h 93"/>
                <a:gd name="T40" fmla="*/ 0 w 75"/>
                <a:gd name="T41" fmla="*/ 1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93"/>
                <a:gd name="T65" fmla="*/ 75 w 75"/>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93">
                  <a:moveTo>
                    <a:pt x="75" y="85"/>
                  </a:moveTo>
                  <a:lnTo>
                    <a:pt x="75" y="85"/>
                  </a:lnTo>
                  <a:lnTo>
                    <a:pt x="63" y="78"/>
                  </a:lnTo>
                  <a:lnTo>
                    <a:pt x="54" y="67"/>
                  </a:lnTo>
                  <a:lnTo>
                    <a:pt x="47" y="55"/>
                  </a:lnTo>
                  <a:lnTo>
                    <a:pt x="39" y="41"/>
                  </a:lnTo>
                  <a:lnTo>
                    <a:pt x="33" y="27"/>
                  </a:lnTo>
                  <a:lnTo>
                    <a:pt x="26" y="14"/>
                  </a:lnTo>
                  <a:lnTo>
                    <a:pt x="17" y="6"/>
                  </a:lnTo>
                  <a:lnTo>
                    <a:pt x="3" y="0"/>
                  </a:lnTo>
                  <a:lnTo>
                    <a:pt x="0" y="9"/>
                  </a:lnTo>
                  <a:lnTo>
                    <a:pt x="8" y="12"/>
                  </a:lnTo>
                  <a:lnTo>
                    <a:pt x="14" y="19"/>
                  </a:lnTo>
                  <a:lnTo>
                    <a:pt x="21" y="29"/>
                  </a:lnTo>
                  <a:lnTo>
                    <a:pt x="27" y="44"/>
                  </a:lnTo>
                  <a:lnTo>
                    <a:pt x="35" y="58"/>
                  </a:lnTo>
                  <a:lnTo>
                    <a:pt x="42" y="72"/>
                  </a:lnTo>
                  <a:lnTo>
                    <a:pt x="54" y="85"/>
                  </a:lnTo>
                  <a:lnTo>
                    <a:pt x="69" y="93"/>
                  </a:lnTo>
                  <a:lnTo>
                    <a:pt x="75"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0" name="Freeform 2043"/>
            <p:cNvSpPr>
              <a:spLocks/>
            </p:cNvSpPr>
            <p:nvPr/>
          </p:nvSpPr>
          <p:spPr bwMode="auto">
            <a:xfrm>
              <a:off x="668" y="2549"/>
              <a:ext cx="83" cy="12"/>
            </a:xfrm>
            <a:custGeom>
              <a:avLst/>
              <a:gdLst>
                <a:gd name="T0" fmla="*/ 0 w 248"/>
                <a:gd name="T1" fmla="*/ 1 h 22"/>
                <a:gd name="T2" fmla="*/ 0 w 248"/>
                <a:gd name="T3" fmla="*/ 1 h 22"/>
                <a:gd name="T4" fmla="*/ 0 w 248"/>
                <a:gd name="T5" fmla="*/ 1 h 22"/>
                <a:gd name="T6" fmla="*/ 0 w 248"/>
                <a:gd name="T7" fmla="*/ 1 h 22"/>
                <a:gd name="T8" fmla="*/ 0 w 248"/>
                <a:gd name="T9" fmla="*/ 1 h 22"/>
                <a:gd name="T10" fmla="*/ 0 w 248"/>
                <a:gd name="T11" fmla="*/ 1 h 22"/>
                <a:gd name="T12" fmla="*/ 0 w 248"/>
                <a:gd name="T13" fmla="*/ 1 h 22"/>
                <a:gd name="T14" fmla="*/ 0 w 248"/>
                <a:gd name="T15" fmla="*/ 1 h 22"/>
                <a:gd name="T16" fmla="*/ 0 w 248"/>
                <a:gd name="T17" fmla="*/ 1 h 22"/>
                <a:gd name="T18" fmla="*/ 0 w 248"/>
                <a:gd name="T19" fmla="*/ 1 h 22"/>
                <a:gd name="T20" fmla="*/ 0 w 248"/>
                <a:gd name="T21" fmla="*/ 1 h 22"/>
                <a:gd name="T22" fmla="*/ 0 w 248"/>
                <a:gd name="T23" fmla="*/ 1 h 22"/>
                <a:gd name="T24" fmla="*/ 0 w 248"/>
                <a:gd name="T25" fmla="*/ 1 h 22"/>
                <a:gd name="T26" fmla="*/ 0 w 248"/>
                <a:gd name="T27" fmla="*/ 1 h 22"/>
                <a:gd name="T28" fmla="*/ 0 w 248"/>
                <a:gd name="T29" fmla="*/ 1 h 22"/>
                <a:gd name="T30" fmla="*/ 0 w 248"/>
                <a:gd name="T31" fmla="*/ 1 h 22"/>
                <a:gd name="T32" fmla="*/ 0 w 248"/>
                <a:gd name="T33" fmla="*/ 1 h 22"/>
                <a:gd name="T34" fmla="*/ 0 w 248"/>
                <a:gd name="T35" fmla="*/ 0 h 22"/>
                <a:gd name="T36" fmla="*/ 0 w 248"/>
                <a:gd name="T37" fmla="*/ 1 h 22"/>
                <a:gd name="T38" fmla="*/ 0 w 248"/>
                <a:gd name="T39" fmla="*/ 1 h 22"/>
                <a:gd name="T40" fmla="*/ 0 w 248"/>
                <a:gd name="T41" fmla="*/ 1 h 22"/>
                <a:gd name="T42" fmla="*/ 0 w 248"/>
                <a:gd name="T43" fmla="*/ 1 h 22"/>
                <a:gd name="T44" fmla="*/ 0 w 248"/>
                <a:gd name="T45" fmla="*/ 1 h 22"/>
                <a:gd name="T46" fmla="*/ 0 w 248"/>
                <a:gd name="T47" fmla="*/ 1 h 22"/>
                <a:gd name="T48" fmla="*/ 0 w 248"/>
                <a:gd name="T49" fmla="*/ 1 h 22"/>
                <a:gd name="T50" fmla="*/ 0 w 248"/>
                <a:gd name="T51" fmla="*/ 1 h 22"/>
                <a:gd name="T52" fmla="*/ 0 w 248"/>
                <a:gd name="T53" fmla="*/ 1 h 22"/>
                <a:gd name="T54" fmla="*/ 0 w 248"/>
                <a:gd name="T55" fmla="*/ 1 h 22"/>
                <a:gd name="T56" fmla="*/ 0 w 248"/>
                <a:gd name="T57" fmla="*/ 1 h 22"/>
                <a:gd name="T58" fmla="*/ 0 w 248"/>
                <a:gd name="T59" fmla="*/ 1 h 22"/>
                <a:gd name="T60" fmla="*/ 0 w 248"/>
                <a:gd name="T61" fmla="*/ 1 h 22"/>
                <a:gd name="T62" fmla="*/ 0 w 248"/>
                <a:gd name="T63" fmla="*/ 1 h 22"/>
                <a:gd name="T64" fmla="*/ 0 w 248"/>
                <a:gd name="T65" fmla="*/ 1 h 22"/>
                <a:gd name="T66" fmla="*/ 0 w 248"/>
                <a:gd name="T67" fmla="*/ 1 h 22"/>
                <a:gd name="T68" fmla="*/ 0 w 248"/>
                <a:gd name="T69" fmla="*/ 1 h 22"/>
                <a:gd name="T70" fmla="*/ 0 w 248"/>
                <a:gd name="T71" fmla="*/ 1 h 22"/>
                <a:gd name="T72" fmla="*/ 0 w 248"/>
                <a:gd name="T73" fmla="*/ 1 h 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8"/>
                <a:gd name="T112" fmla="*/ 0 h 22"/>
                <a:gd name="T113" fmla="*/ 248 w 248"/>
                <a:gd name="T114" fmla="*/ 22 h 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8" h="22">
                  <a:moveTo>
                    <a:pt x="248" y="2"/>
                  </a:moveTo>
                  <a:lnTo>
                    <a:pt x="248" y="2"/>
                  </a:lnTo>
                  <a:lnTo>
                    <a:pt x="232" y="3"/>
                  </a:lnTo>
                  <a:lnTo>
                    <a:pt x="217" y="5"/>
                  </a:lnTo>
                  <a:lnTo>
                    <a:pt x="202" y="6"/>
                  </a:lnTo>
                  <a:lnTo>
                    <a:pt x="186" y="8"/>
                  </a:lnTo>
                  <a:lnTo>
                    <a:pt x="172" y="9"/>
                  </a:lnTo>
                  <a:lnTo>
                    <a:pt x="156" y="10"/>
                  </a:lnTo>
                  <a:lnTo>
                    <a:pt x="139" y="11"/>
                  </a:lnTo>
                  <a:lnTo>
                    <a:pt x="123" y="13"/>
                  </a:lnTo>
                  <a:lnTo>
                    <a:pt x="106" y="14"/>
                  </a:lnTo>
                  <a:lnTo>
                    <a:pt x="91" y="14"/>
                  </a:lnTo>
                  <a:lnTo>
                    <a:pt x="75" y="13"/>
                  </a:lnTo>
                  <a:lnTo>
                    <a:pt x="60" y="11"/>
                  </a:lnTo>
                  <a:lnTo>
                    <a:pt x="47" y="10"/>
                  </a:lnTo>
                  <a:lnTo>
                    <a:pt x="32" y="7"/>
                  </a:lnTo>
                  <a:lnTo>
                    <a:pt x="18" y="4"/>
                  </a:lnTo>
                  <a:lnTo>
                    <a:pt x="6" y="0"/>
                  </a:lnTo>
                  <a:lnTo>
                    <a:pt x="0" y="8"/>
                  </a:lnTo>
                  <a:lnTo>
                    <a:pt x="15" y="13"/>
                  </a:lnTo>
                  <a:lnTo>
                    <a:pt x="29" y="16"/>
                  </a:lnTo>
                  <a:lnTo>
                    <a:pt x="44" y="19"/>
                  </a:lnTo>
                  <a:lnTo>
                    <a:pt x="60" y="20"/>
                  </a:lnTo>
                  <a:lnTo>
                    <a:pt x="75" y="21"/>
                  </a:lnTo>
                  <a:lnTo>
                    <a:pt x="91" y="22"/>
                  </a:lnTo>
                  <a:lnTo>
                    <a:pt x="106" y="22"/>
                  </a:lnTo>
                  <a:lnTo>
                    <a:pt x="123" y="21"/>
                  </a:lnTo>
                  <a:lnTo>
                    <a:pt x="139" y="20"/>
                  </a:lnTo>
                  <a:lnTo>
                    <a:pt x="156" y="19"/>
                  </a:lnTo>
                  <a:lnTo>
                    <a:pt x="172" y="18"/>
                  </a:lnTo>
                  <a:lnTo>
                    <a:pt x="189" y="17"/>
                  </a:lnTo>
                  <a:lnTo>
                    <a:pt x="205" y="15"/>
                  </a:lnTo>
                  <a:lnTo>
                    <a:pt x="220" y="14"/>
                  </a:lnTo>
                  <a:lnTo>
                    <a:pt x="235" y="11"/>
                  </a:lnTo>
                  <a:lnTo>
                    <a:pt x="248" y="10"/>
                  </a:lnTo>
                  <a:lnTo>
                    <a:pt x="24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1" name="Freeform 2044"/>
            <p:cNvSpPr>
              <a:spLocks/>
            </p:cNvSpPr>
            <p:nvPr/>
          </p:nvSpPr>
          <p:spPr bwMode="auto">
            <a:xfrm>
              <a:off x="751" y="2540"/>
              <a:ext cx="55" cy="15"/>
            </a:xfrm>
            <a:custGeom>
              <a:avLst/>
              <a:gdLst>
                <a:gd name="T0" fmla="*/ 0 w 165"/>
                <a:gd name="T1" fmla="*/ 0 h 30"/>
                <a:gd name="T2" fmla="*/ 0 w 165"/>
                <a:gd name="T3" fmla="*/ 0 h 30"/>
                <a:gd name="T4" fmla="*/ 0 w 165"/>
                <a:gd name="T5" fmla="*/ 1 h 30"/>
                <a:gd name="T6" fmla="*/ 0 w 165"/>
                <a:gd name="T7" fmla="*/ 1 h 30"/>
                <a:gd name="T8" fmla="*/ 0 w 165"/>
                <a:gd name="T9" fmla="*/ 1 h 30"/>
                <a:gd name="T10" fmla="*/ 0 w 165"/>
                <a:gd name="T11" fmla="*/ 1 h 30"/>
                <a:gd name="T12" fmla="*/ 0 w 165"/>
                <a:gd name="T13" fmla="*/ 1 h 30"/>
                <a:gd name="T14" fmla="*/ 0 w 165"/>
                <a:gd name="T15" fmla="*/ 1 h 30"/>
                <a:gd name="T16" fmla="*/ 0 w 165"/>
                <a:gd name="T17" fmla="*/ 1 h 30"/>
                <a:gd name="T18" fmla="*/ 0 w 165"/>
                <a:gd name="T19" fmla="*/ 1 h 30"/>
                <a:gd name="T20" fmla="*/ 0 w 165"/>
                <a:gd name="T21" fmla="*/ 1 h 30"/>
                <a:gd name="T22" fmla="*/ 0 w 165"/>
                <a:gd name="T23" fmla="*/ 1 h 30"/>
                <a:gd name="T24" fmla="*/ 0 w 165"/>
                <a:gd name="T25" fmla="*/ 1 h 30"/>
                <a:gd name="T26" fmla="*/ 0 w 165"/>
                <a:gd name="T27" fmla="*/ 1 h 30"/>
                <a:gd name="T28" fmla="*/ 0 w 165"/>
                <a:gd name="T29" fmla="*/ 1 h 30"/>
                <a:gd name="T30" fmla="*/ 0 w 165"/>
                <a:gd name="T31" fmla="*/ 1 h 30"/>
                <a:gd name="T32" fmla="*/ 0 w 165"/>
                <a:gd name="T33" fmla="*/ 1 h 30"/>
                <a:gd name="T34" fmla="*/ 0 w 165"/>
                <a:gd name="T35" fmla="*/ 1 h 30"/>
                <a:gd name="T36" fmla="*/ 0 w 165"/>
                <a:gd name="T37" fmla="*/ 1 h 30"/>
                <a:gd name="T38" fmla="*/ 0 w 165"/>
                <a:gd name="T39" fmla="*/ 1 h 30"/>
                <a:gd name="T40" fmla="*/ 0 w 165"/>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30"/>
                <a:gd name="T65" fmla="*/ 165 w 165"/>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30">
                  <a:moveTo>
                    <a:pt x="165" y="0"/>
                  </a:moveTo>
                  <a:lnTo>
                    <a:pt x="165" y="0"/>
                  </a:lnTo>
                  <a:lnTo>
                    <a:pt x="141" y="1"/>
                  </a:lnTo>
                  <a:lnTo>
                    <a:pt x="119" y="2"/>
                  </a:lnTo>
                  <a:lnTo>
                    <a:pt x="99" y="6"/>
                  </a:lnTo>
                  <a:lnTo>
                    <a:pt x="80" y="9"/>
                  </a:lnTo>
                  <a:lnTo>
                    <a:pt x="62" y="12"/>
                  </a:lnTo>
                  <a:lnTo>
                    <a:pt x="42" y="16"/>
                  </a:lnTo>
                  <a:lnTo>
                    <a:pt x="21" y="20"/>
                  </a:lnTo>
                  <a:lnTo>
                    <a:pt x="0" y="22"/>
                  </a:lnTo>
                  <a:lnTo>
                    <a:pt x="0" y="30"/>
                  </a:lnTo>
                  <a:lnTo>
                    <a:pt x="24" y="28"/>
                  </a:lnTo>
                  <a:lnTo>
                    <a:pt x="45" y="25"/>
                  </a:lnTo>
                  <a:lnTo>
                    <a:pt x="65" y="21"/>
                  </a:lnTo>
                  <a:lnTo>
                    <a:pt x="83" y="17"/>
                  </a:lnTo>
                  <a:lnTo>
                    <a:pt x="102" y="14"/>
                  </a:lnTo>
                  <a:lnTo>
                    <a:pt x="122" y="11"/>
                  </a:lnTo>
                  <a:lnTo>
                    <a:pt x="141" y="10"/>
                  </a:lnTo>
                  <a:lnTo>
                    <a:pt x="165" y="9"/>
                  </a:lnTo>
                  <a:lnTo>
                    <a:pt x="1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2" name="Freeform 2045"/>
            <p:cNvSpPr>
              <a:spLocks/>
            </p:cNvSpPr>
            <p:nvPr/>
          </p:nvSpPr>
          <p:spPr bwMode="auto">
            <a:xfrm>
              <a:off x="806" y="2540"/>
              <a:ext cx="17" cy="29"/>
            </a:xfrm>
            <a:custGeom>
              <a:avLst/>
              <a:gdLst>
                <a:gd name="T0" fmla="*/ 0 w 52"/>
                <a:gd name="T1" fmla="*/ 0 h 60"/>
                <a:gd name="T2" fmla="*/ 0 w 52"/>
                <a:gd name="T3" fmla="*/ 0 h 60"/>
                <a:gd name="T4" fmla="*/ 0 w 52"/>
                <a:gd name="T5" fmla="*/ 0 h 60"/>
                <a:gd name="T6" fmla="*/ 0 w 52"/>
                <a:gd name="T7" fmla="*/ 0 h 60"/>
                <a:gd name="T8" fmla="*/ 0 w 52"/>
                <a:gd name="T9" fmla="*/ 0 h 60"/>
                <a:gd name="T10" fmla="*/ 0 w 52"/>
                <a:gd name="T11" fmla="*/ 0 h 60"/>
                <a:gd name="T12" fmla="*/ 0 w 52"/>
                <a:gd name="T13" fmla="*/ 0 h 60"/>
                <a:gd name="T14" fmla="*/ 0 w 52"/>
                <a:gd name="T15" fmla="*/ 0 h 60"/>
                <a:gd name="T16" fmla="*/ 0 w 52"/>
                <a:gd name="T17" fmla="*/ 0 h 60"/>
                <a:gd name="T18" fmla="*/ 0 w 52"/>
                <a:gd name="T19" fmla="*/ 0 h 60"/>
                <a:gd name="T20" fmla="*/ 0 w 52"/>
                <a:gd name="T21" fmla="*/ 0 h 60"/>
                <a:gd name="T22" fmla="*/ 0 w 52"/>
                <a:gd name="T23" fmla="*/ 0 h 60"/>
                <a:gd name="T24" fmla="*/ 0 w 52"/>
                <a:gd name="T25" fmla="*/ 0 h 60"/>
                <a:gd name="T26" fmla="*/ 0 w 52"/>
                <a:gd name="T27" fmla="*/ 0 h 60"/>
                <a:gd name="T28" fmla="*/ 0 w 52"/>
                <a:gd name="T29" fmla="*/ 0 h 60"/>
                <a:gd name="T30" fmla="*/ 0 w 52"/>
                <a:gd name="T31" fmla="*/ 0 h 60"/>
                <a:gd name="T32" fmla="*/ 0 w 52"/>
                <a:gd name="T33" fmla="*/ 0 h 60"/>
                <a:gd name="T34" fmla="*/ 0 w 52"/>
                <a:gd name="T35" fmla="*/ 0 h 60"/>
                <a:gd name="T36" fmla="*/ 0 w 52"/>
                <a:gd name="T37" fmla="*/ 0 h 60"/>
                <a:gd name="T38" fmla="*/ 0 w 52"/>
                <a:gd name="T39" fmla="*/ 0 h 60"/>
                <a:gd name="T40" fmla="*/ 0 w 52"/>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60"/>
                <a:gd name="T65" fmla="*/ 52 w 52"/>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60">
                  <a:moveTo>
                    <a:pt x="45" y="60"/>
                  </a:moveTo>
                  <a:lnTo>
                    <a:pt x="45" y="60"/>
                  </a:lnTo>
                  <a:lnTo>
                    <a:pt x="52" y="52"/>
                  </a:lnTo>
                  <a:lnTo>
                    <a:pt x="49" y="44"/>
                  </a:lnTo>
                  <a:lnTo>
                    <a:pt x="45" y="36"/>
                  </a:lnTo>
                  <a:lnTo>
                    <a:pt x="37" y="26"/>
                  </a:lnTo>
                  <a:lnTo>
                    <a:pt x="28" y="16"/>
                  </a:lnTo>
                  <a:lnTo>
                    <a:pt x="19" y="9"/>
                  </a:lnTo>
                  <a:lnTo>
                    <a:pt x="10" y="3"/>
                  </a:lnTo>
                  <a:lnTo>
                    <a:pt x="0" y="0"/>
                  </a:lnTo>
                  <a:lnTo>
                    <a:pt x="0" y="9"/>
                  </a:lnTo>
                  <a:lnTo>
                    <a:pt x="4" y="10"/>
                  </a:lnTo>
                  <a:lnTo>
                    <a:pt x="10" y="15"/>
                  </a:lnTo>
                  <a:lnTo>
                    <a:pt x="19" y="23"/>
                  </a:lnTo>
                  <a:lnTo>
                    <a:pt x="28" y="30"/>
                  </a:lnTo>
                  <a:lnTo>
                    <a:pt x="33" y="40"/>
                  </a:lnTo>
                  <a:lnTo>
                    <a:pt x="37" y="47"/>
                  </a:lnTo>
                  <a:lnTo>
                    <a:pt x="40" y="52"/>
                  </a:lnTo>
                  <a:lnTo>
                    <a:pt x="42" y="51"/>
                  </a:lnTo>
                  <a:lnTo>
                    <a:pt x="45"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3" name="Freeform 2046"/>
            <p:cNvSpPr>
              <a:spLocks/>
            </p:cNvSpPr>
            <p:nvPr/>
          </p:nvSpPr>
          <p:spPr bwMode="auto">
            <a:xfrm>
              <a:off x="743" y="2565"/>
              <a:ext cx="78" cy="35"/>
            </a:xfrm>
            <a:custGeom>
              <a:avLst/>
              <a:gdLst>
                <a:gd name="T0" fmla="*/ 0 w 233"/>
                <a:gd name="T1" fmla="*/ 1 h 69"/>
                <a:gd name="T2" fmla="*/ 0 w 233"/>
                <a:gd name="T3" fmla="*/ 1 h 69"/>
                <a:gd name="T4" fmla="*/ 0 w 233"/>
                <a:gd name="T5" fmla="*/ 1 h 69"/>
                <a:gd name="T6" fmla="*/ 0 w 233"/>
                <a:gd name="T7" fmla="*/ 1 h 69"/>
                <a:gd name="T8" fmla="*/ 0 w 233"/>
                <a:gd name="T9" fmla="*/ 1 h 69"/>
                <a:gd name="T10" fmla="*/ 0 w 233"/>
                <a:gd name="T11" fmla="*/ 1 h 69"/>
                <a:gd name="T12" fmla="*/ 0 w 233"/>
                <a:gd name="T13" fmla="*/ 1 h 69"/>
                <a:gd name="T14" fmla="*/ 0 w 233"/>
                <a:gd name="T15" fmla="*/ 1 h 69"/>
                <a:gd name="T16" fmla="*/ 0 w 233"/>
                <a:gd name="T17" fmla="*/ 1 h 69"/>
                <a:gd name="T18" fmla="*/ 0 w 233"/>
                <a:gd name="T19" fmla="*/ 1 h 69"/>
                <a:gd name="T20" fmla="*/ 0 w 233"/>
                <a:gd name="T21" fmla="*/ 0 h 69"/>
                <a:gd name="T22" fmla="*/ 0 w 233"/>
                <a:gd name="T23" fmla="*/ 1 h 69"/>
                <a:gd name="T24" fmla="*/ 0 w 233"/>
                <a:gd name="T25" fmla="*/ 1 h 69"/>
                <a:gd name="T26" fmla="*/ 0 w 233"/>
                <a:gd name="T27" fmla="*/ 1 h 69"/>
                <a:gd name="T28" fmla="*/ 0 w 233"/>
                <a:gd name="T29" fmla="*/ 1 h 69"/>
                <a:gd name="T30" fmla="*/ 0 w 233"/>
                <a:gd name="T31" fmla="*/ 1 h 69"/>
                <a:gd name="T32" fmla="*/ 0 w 233"/>
                <a:gd name="T33" fmla="*/ 1 h 69"/>
                <a:gd name="T34" fmla="*/ 0 w 233"/>
                <a:gd name="T35" fmla="*/ 1 h 69"/>
                <a:gd name="T36" fmla="*/ 0 w 233"/>
                <a:gd name="T37" fmla="*/ 1 h 69"/>
                <a:gd name="T38" fmla="*/ 0 w 233"/>
                <a:gd name="T39" fmla="*/ 1 h 69"/>
                <a:gd name="T40" fmla="*/ 0 w 233"/>
                <a:gd name="T41" fmla="*/ 1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3"/>
                <a:gd name="T64" fmla="*/ 0 h 69"/>
                <a:gd name="T65" fmla="*/ 233 w 233"/>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3" h="69">
                  <a:moveTo>
                    <a:pt x="3" y="69"/>
                  </a:moveTo>
                  <a:lnTo>
                    <a:pt x="3" y="69"/>
                  </a:lnTo>
                  <a:lnTo>
                    <a:pt x="31" y="61"/>
                  </a:lnTo>
                  <a:lnTo>
                    <a:pt x="61" y="54"/>
                  </a:lnTo>
                  <a:lnTo>
                    <a:pt x="89" y="46"/>
                  </a:lnTo>
                  <a:lnTo>
                    <a:pt x="118" y="38"/>
                  </a:lnTo>
                  <a:lnTo>
                    <a:pt x="146" y="30"/>
                  </a:lnTo>
                  <a:lnTo>
                    <a:pt x="174" y="23"/>
                  </a:lnTo>
                  <a:lnTo>
                    <a:pt x="203" y="15"/>
                  </a:lnTo>
                  <a:lnTo>
                    <a:pt x="233" y="9"/>
                  </a:lnTo>
                  <a:lnTo>
                    <a:pt x="230" y="0"/>
                  </a:lnTo>
                  <a:lnTo>
                    <a:pt x="200" y="6"/>
                  </a:lnTo>
                  <a:lnTo>
                    <a:pt x="171" y="14"/>
                  </a:lnTo>
                  <a:lnTo>
                    <a:pt x="143" y="22"/>
                  </a:lnTo>
                  <a:lnTo>
                    <a:pt x="115" y="29"/>
                  </a:lnTo>
                  <a:lnTo>
                    <a:pt x="86" y="38"/>
                  </a:lnTo>
                  <a:lnTo>
                    <a:pt x="58" y="45"/>
                  </a:lnTo>
                  <a:lnTo>
                    <a:pt x="28" y="53"/>
                  </a:lnTo>
                  <a:lnTo>
                    <a:pt x="0" y="60"/>
                  </a:lnTo>
                  <a:lnTo>
                    <a:pt x="3"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4" name="Freeform 2047"/>
            <p:cNvSpPr>
              <a:spLocks/>
            </p:cNvSpPr>
            <p:nvPr/>
          </p:nvSpPr>
          <p:spPr bwMode="auto">
            <a:xfrm>
              <a:off x="655" y="2595"/>
              <a:ext cx="89" cy="26"/>
            </a:xfrm>
            <a:custGeom>
              <a:avLst/>
              <a:gdLst>
                <a:gd name="T0" fmla="*/ 0 w 267"/>
                <a:gd name="T1" fmla="*/ 1 h 52"/>
                <a:gd name="T2" fmla="*/ 0 w 267"/>
                <a:gd name="T3" fmla="*/ 1 h 52"/>
                <a:gd name="T4" fmla="*/ 0 w 267"/>
                <a:gd name="T5" fmla="*/ 1 h 52"/>
                <a:gd name="T6" fmla="*/ 0 w 267"/>
                <a:gd name="T7" fmla="*/ 1 h 52"/>
                <a:gd name="T8" fmla="*/ 0 w 267"/>
                <a:gd name="T9" fmla="*/ 1 h 52"/>
                <a:gd name="T10" fmla="*/ 0 w 267"/>
                <a:gd name="T11" fmla="*/ 1 h 52"/>
                <a:gd name="T12" fmla="*/ 0 w 267"/>
                <a:gd name="T13" fmla="*/ 1 h 52"/>
                <a:gd name="T14" fmla="*/ 0 w 267"/>
                <a:gd name="T15" fmla="*/ 1 h 52"/>
                <a:gd name="T16" fmla="*/ 0 w 267"/>
                <a:gd name="T17" fmla="*/ 1 h 52"/>
                <a:gd name="T18" fmla="*/ 0 w 267"/>
                <a:gd name="T19" fmla="*/ 1 h 52"/>
                <a:gd name="T20" fmla="*/ 0 w 267"/>
                <a:gd name="T21" fmla="*/ 1 h 52"/>
                <a:gd name="T22" fmla="*/ 0 w 267"/>
                <a:gd name="T23" fmla="*/ 1 h 52"/>
                <a:gd name="T24" fmla="*/ 0 w 267"/>
                <a:gd name="T25" fmla="*/ 1 h 52"/>
                <a:gd name="T26" fmla="*/ 0 w 267"/>
                <a:gd name="T27" fmla="*/ 1 h 52"/>
                <a:gd name="T28" fmla="*/ 0 w 267"/>
                <a:gd name="T29" fmla="*/ 1 h 52"/>
                <a:gd name="T30" fmla="*/ 0 w 267"/>
                <a:gd name="T31" fmla="*/ 1 h 52"/>
                <a:gd name="T32" fmla="*/ 0 w 267"/>
                <a:gd name="T33" fmla="*/ 1 h 52"/>
                <a:gd name="T34" fmla="*/ 0 w 267"/>
                <a:gd name="T35" fmla="*/ 1 h 52"/>
                <a:gd name="T36" fmla="*/ 0 w 267"/>
                <a:gd name="T37" fmla="*/ 0 h 52"/>
                <a:gd name="T38" fmla="*/ 0 w 267"/>
                <a:gd name="T39" fmla="*/ 1 h 52"/>
                <a:gd name="T40" fmla="*/ 0 w 267"/>
                <a:gd name="T41" fmla="*/ 1 h 52"/>
                <a:gd name="T42" fmla="*/ 0 w 267"/>
                <a:gd name="T43" fmla="*/ 1 h 52"/>
                <a:gd name="T44" fmla="*/ 0 w 267"/>
                <a:gd name="T45" fmla="*/ 1 h 52"/>
                <a:gd name="T46" fmla="*/ 0 w 267"/>
                <a:gd name="T47" fmla="*/ 1 h 52"/>
                <a:gd name="T48" fmla="*/ 0 w 267"/>
                <a:gd name="T49" fmla="*/ 1 h 52"/>
                <a:gd name="T50" fmla="*/ 0 w 267"/>
                <a:gd name="T51" fmla="*/ 1 h 52"/>
                <a:gd name="T52" fmla="*/ 0 w 267"/>
                <a:gd name="T53" fmla="*/ 1 h 52"/>
                <a:gd name="T54" fmla="*/ 0 w 267"/>
                <a:gd name="T55" fmla="*/ 1 h 52"/>
                <a:gd name="T56" fmla="*/ 0 w 267"/>
                <a:gd name="T57" fmla="*/ 1 h 52"/>
                <a:gd name="T58" fmla="*/ 0 w 267"/>
                <a:gd name="T59" fmla="*/ 1 h 52"/>
                <a:gd name="T60" fmla="*/ 0 w 267"/>
                <a:gd name="T61" fmla="*/ 1 h 52"/>
                <a:gd name="T62" fmla="*/ 0 w 267"/>
                <a:gd name="T63" fmla="*/ 1 h 52"/>
                <a:gd name="T64" fmla="*/ 0 w 267"/>
                <a:gd name="T65" fmla="*/ 1 h 52"/>
                <a:gd name="T66" fmla="*/ 0 w 267"/>
                <a:gd name="T67" fmla="*/ 1 h 52"/>
                <a:gd name="T68" fmla="*/ 0 w 267"/>
                <a:gd name="T69" fmla="*/ 1 h 52"/>
                <a:gd name="T70" fmla="*/ 0 w 267"/>
                <a:gd name="T71" fmla="*/ 1 h 52"/>
                <a:gd name="T72" fmla="*/ 0 w 267"/>
                <a:gd name="T73" fmla="*/ 1 h 52"/>
                <a:gd name="T74" fmla="*/ 0 w 267"/>
                <a:gd name="T75" fmla="*/ 1 h 52"/>
                <a:gd name="T76" fmla="*/ 0 w 267"/>
                <a:gd name="T77" fmla="*/ 1 h 52"/>
                <a:gd name="T78" fmla="*/ 0 w 267"/>
                <a:gd name="T79" fmla="*/ 1 h 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7"/>
                <a:gd name="T121" fmla="*/ 0 h 52"/>
                <a:gd name="T122" fmla="*/ 267 w 267"/>
                <a:gd name="T123" fmla="*/ 52 h 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7" h="52">
                  <a:moveTo>
                    <a:pt x="6" y="51"/>
                  </a:moveTo>
                  <a:lnTo>
                    <a:pt x="5" y="52"/>
                  </a:lnTo>
                  <a:lnTo>
                    <a:pt x="21" y="49"/>
                  </a:lnTo>
                  <a:lnTo>
                    <a:pt x="38" y="47"/>
                  </a:lnTo>
                  <a:lnTo>
                    <a:pt x="54" y="45"/>
                  </a:lnTo>
                  <a:lnTo>
                    <a:pt x="71" y="43"/>
                  </a:lnTo>
                  <a:lnTo>
                    <a:pt x="87" y="39"/>
                  </a:lnTo>
                  <a:lnTo>
                    <a:pt x="104" y="37"/>
                  </a:lnTo>
                  <a:lnTo>
                    <a:pt x="120" y="35"/>
                  </a:lnTo>
                  <a:lnTo>
                    <a:pt x="136" y="33"/>
                  </a:lnTo>
                  <a:lnTo>
                    <a:pt x="153" y="31"/>
                  </a:lnTo>
                  <a:lnTo>
                    <a:pt x="169" y="27"/>
                  </a:lnTo>
                  <a:lnTo>
                    <a:pt x="186" y="25"/>
                  </a:lnTo>
                  <a:lnTo>
                    <a:pt x="202" y="22"/>
                  </a:lnTo>
                  <a:lnTo>
                    <a:pt x="219" y="20"/>
                  </a:lnTo>
                  <a:lnTo>
                    <a:pt x="234" y="17"/>
                  </a:lnTo>
                  <a:lnTo>
                    <a:pt x="250" y="12"/>
                  </a:lnTo>
                  <a:lnTo>
                    <a:pt x="267" y="9"/>
                  </a:lnTo>
                  <a:lnTo>
                    <a:pt x="264" y="0"/>
                  </a:lnTo>
                  <a:lnTo>
                    <a:pt x="247" y="4"/>
                  </a:lnTo>
                  <a:lnTo>
                    <a:pt x="231" y="8"/>
                  </a:lnTo>
                  <a:lnTo>
                    <a:pt x="216" y="11"/>
                  </a:lnTo>
                  <a:lnTo>
                    <a:pt x="199" y="13"/>
                  </a:lnTo>
                  <a:lnTo>
                    <a:pt x="183" y="17"/>
                  </a:lnTo>
                  <a:lnTo>
                    <a:pt x="166" y="19"/>
                  </a:lnTo>
                  <a:lnTo>
                    <a:pt x="150" y="22"/>
                  </a:lnTo>
                  <a:lnTo>
                    <a:pt x="133" y="24"/>
                  </a:lnTo>
                  <a:lnTo>
                    <a:pt x="117" y="26"/>
                  </a:lnTo>
                  <a:lnTo>
                    <a:pt x="101" y="28"/>
                  </a:lnTo>
                  <a:lnTo>
                    <a:pt x="84" y="31"/>
                  </a:lnTo>
                  <a:lnTo>
                    <a:pt x="68" y="34"/>
                  </a:lnTo>
                  <a:lnTo>
                    <a:pt x="51" y="36"/>
                  </a:lnTo>
                  <a:lnTo>
                    <a:pt x="35" y="38"/>
                  </a:lnTo>
                  <a:lnTo>
                    <a:pt x="18" y="40"/>
                  </a:lnTo>
                  <a:lnTo>
                    <a:pt x="2" y="44"/>
                  </a:lnTo>
                  <a:lnTo>
                    <a:pt x="0" y="45"/>
                  </a:lnTo>
                  <a:lnTo>
                    <a:pt x="2" y="44"/>
                  </a:lnTo>
                  <a:lnTo>
                    <a:pt x="0" y="44"/>
                  </a:lnTo>
                  <a:lnTo>
                    <a:pt x="0" y="45"/>
                  </a:lnTo>
                  <a:lnTo>
                    <a:pt x="6"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5" name="Freeform 2048"/>
            <p:cNvSpPr>
              <a:spLocks/>
            </p:cNvSpPr>
            <p:nvPr/>
          </p:nvSpPr>
          <p:spPr bwMode="auto">
            <a:xfrm>
              <a:off x="565" y="2534"/>
              <a:ext cx="92" cy="87"/>
            </a:xfrm>
            <a:custGeom>
              <a:avLst/>
              <a:gdLst>
                <a:gd name="T0" fmla="*/ 0 w 275"/>
                <a:gd name="T1" fmla="*/ 0 h 174"/>
                <a:gd name="T2" fmla="*/ 0 w 275"/>
                <a:gd name="T3" fmla="*/ 1 h 174"/>
                <a:gd name="T4" fmla="*/ 0 w 275"/>
                <a:gd name="T5" fmla="*/ 1 h 174"/>
                <a:gd name="T6" fmla="*/ 0 w 275"/>
                <a:gd name="T7" fmla="*/ 1 h 174"/>
                <a:gd name="T8" fmla="*/ 0 w 275"/>
                <a:gd name="T9" fmla="*/ 1 h 174"/>
                <a:gd name="T10" fmla="*/ 0 w 275"/>
                <a:gd name="T11" fmla="*/ 1 h 174"/>
                <a:gd name="T12" fmla="*/ 0 w 275"/>
                <a:gd name="T13" fmla="*/ 1 h 174"/>
                <a:gd name="T14" fmla="*/ 0 w 275"/>
                <a:gd name="T15" fmla="*/ 1 h 174"/>
                <a:gd name="T16" fmla="*/ 0 w 275"/>
                <a:gd name="T17" fmla="*/ 1 h 174"/>
                <a:gd name="T18" fmla="*/ 0 w 275"/>
                <a:gd name="T19" fmla="*/ 1 h 174"/>
                <a:gd name="T20" fmla="*/ 0 w 275"/>
                <a:gd name="T21" fmla="*/ 1 h 174"/>
                <a:gd name="T22" fmla="*/ 0 w 275"/>
                <a:gd name="T23" fmla="*/ 1 h 174"/>
                <a:gd name="T24" fmla="*/ 0 w 275"/>
                <a:gd name="T25" fmla="*/ 1 h 174"/>
                <a:gd name="T26" fmla="*/ 0 w 275"/>
                <a:gd name="T27" fmla="*/ 1 h 174"/>
                <a:gd name="T28" fmla="*/ 0 w 275"/>
                <a:gd name="T29" fmla="*/ 1 h 174"/>
                <a:gd name="T30" fmla="*/ 0 w 275"/>
                <a:gd name="T31" fmla="*/ 1 h 174"/>
                <a:gd name="T32" fmla="*/ 0 w 275"/>
                <a:gd name="T33" fmla="*/ 1 h 174"/>
                <a:gd name="T34" fmla="*/ 0 w 275"/>
                <a:gd name="T35" fmla="*/ 1 h 174"/>
                <a:gd name="T36" fmla="*/ 0 w 275"/>
                <a:gd name="T37" fmla="*/ 1 h 174"/>
                <a:gd name="T38" fmla="*/ 0 w 275"/>
                <a:gd name="T39" fmla="*/ 1 h 174"/>
                <a:gd name="T40" fmla="*/ 0 w 275"/>
                <a:gd name="T41" fmla="*/ 1 h 174"/>
                <a:gd name="T42" fmla="*/ 0 w 275"/>
                <a:gd name="T43" fmla="*/ 1 h 174"/>
                <a:gd name="T44" fmla="*/ 0 w 275"/>
                <a:gd name="T45" fmla="*/ 1 h 174"/>
                <a:gd name="T46" fmla="*/ 0 w 275"/>
                <a:gd name="T47" fmla="*/ 1 h 174"/>
                <a:gd name="T48" fmla="*/ 0 w 275"/>
                <a:gd name="T49" fmla="*/ 1 h 174"/>
                <a:gd name="T50" fmla="*/ 0 w 275"/>
                <a:gd name="T51" fmla="*/ 1 h 174"/>
                <a:gd name="T52" fmla="*/ 0 w 275"/>
                <a:gd name="T53" fmla="*/ 1 h 174"/>
                <a:gd name="T54" fmla="*/ 0 w 275"/>
                <a:gd name="T55" fmla="*/ 1 h 174"/>
                <a:gd name="T56" fmla="*/ 0 w 275"/>
                <a:gd name="T57" fmla="*/ 1 h 174"/>
                <a:gd name="T58" fmla="*/ 0 w 275"/>
                <a:gd name="T59" fmla="*/ 1 h 174"/>
                <a:gd name="T60" fmla="*/ 0 w 275"/>
                <a:gd name="T61" fmla="*/ 1 h 174"/>
                <a:gd name="T62" fmla="*/ 0 w 275"/>
                <a:gd name="T63" fmla="*/ 1 h 174"/>
                <a:gd name="T64" fmla="*/ 0 w 275"/>
                <a:gd name="T65" fmla="*/ 1 h 174"/>
                <a:gd name="T66" fmla="*/ 0 w 275"/>
                <a:gd name="T67" fmla="*/ 1 h 174"/>
                <a:gd name="T68" fmla="*/ 0 w 275"/>
                <a:gd name="T69" fmla="*/ 1 h 174"/>
                <a:gd name="T70" fmla="*/ 0 w 275"/>
                <a:gd name="T71" fmla="*/ 1 h 174"/>
                <a:gd name="T72" fmla="*/ 0 w 275"/>
                <a:gd name="T73" fmla="*/ 0 h 1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5"/>
                <a:gd name="T112" fmla="*/ 0 h 174"/>
                <a:gd name="T113" fmla="*/ 275 w 275"/>
                <a:gd name="T114" fmla="*/ 174 h 1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5" h="174">
                  <a:moveTo>
                    <a:pt x="2" y="0"/>
                  </a:moveTo>
                  <a:lnTo>
                    <a:pt x="0" y="6"/>
                  </a:lnTo>
                  <a:lnTo>
                    <a:pt x="14" y="20"/>
                  </a:lnTo>
                  <a:lnTo>
                    <a:pt x="30" y="36"/>
                  </a:lnTo>
                  <a:lnTo>
                    <a:pt x="48" y="51"/>
                  </a:lnTo>
                  <a:lnTo>
                    <a:pt x="68" y="66"/>
                  </a:lnTo>
                  <a:lnTo>
                    <a:pt x="88" y="80"/>
                  </a:lnTo>
                  <a:lnTo>
                    <a:pt x="111" y="95"/>
                  </a:lnTo>
                  <a:lnTo>
                    <a:pt x="132" y="108"/>
                  </a:lnTo>
                  <a:lnTo>
                    <a:pt x="156" y="121"/>
                  </a:lnTo>
                  <a:lnTo>
                    <a:pt x="177" y="133"/>
                  </a:lnTo>
                  <a:lnTo>
                    <a:pt x="196" y="144"/>
                  </a:lnTo>
                  <a:lnTo>
                    <a:pt x="214" y="153"/>
                  </a:lnTo>
                  <a:lnTo>
                    <a:pt x="230" y="160"/>
                  </a:lnTo>
                  <a:lnTo>
                    <a:pt x="245" y="168"/>
                  </a:lnTo>
                  <a:lnTo>
                    <a:pt x="257" y="172"/>
                  </a:lnTo>
                  <a:lnTo>
                    <a:pt x="266" y="174"/>
                  </a:lnTo>
                  <a:lnTo>
                    <a:pt x="275" y="173"/>
                  </a:lnTo>
                  <a:lnTo>
                    <a:pt x="269" y="167"/>
                  </a:lnTo>
                  <a:lnTo>
                    <a:pt x="269" y="166"/>
                  </a:lnTo>
                  <a:lnTo>
                    <a:pt x="263" y="163"/>
                  </a:lnTo>
                  <a:lnTo>
                    <a:pt x="251" y="159"/>
                  </a:lnTo>
                  <a:lnTo>
                    <a:pt x="236" y="154"/>
                  </a:lnTo>
                  <a:lnTo>
                    <a:pt x="220" y="146"/>
                  </a:lnTo>
                  <a:lnTo>
                    <a:pt x="202" y="138"/>
                  </a:lnTo>
                  <a:lnTo>
                    <a:pt x="183" y="127"/>
                  </a:lnTo>
                  <a:lnTo>
                    <a:pt x="162" y="115"/>
                  </a:lnTo>
                  <a:lnTo>
                    <a:pt x="141" y="102"/>
                  </a:lnTo>
                  <a:lnTo>
                    <a:pt x="120" y="89"/>
                  </a:lnTo>
                  <a:lnTo>
                    <a:pt x="97" y="74"/>
                  </a:lnTo>
                  <a:lnTo>
                    <a:pt x="76" y="60"/>
                  </a:lnTo>
                  <a:lnTo>
                    <a:pt x="57" y="45"/>
                  </a:lnTo>
                  <a:lnTo>
                    <a:pt x="39" y="30"/>
                  </a:lnTo>
                  <a:lnTo>
                    <a:pt x="23" y="15"/>
                  </a:lnTo>
                  <a:lnTo>
                    <a:pt x="9" y="1"/>
                  </a:lnTo>
                  <a:lnTo>
                    <a:pt x="8" y="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6" name="Freeform 2049"/>
            <p:cNvSpPr>
              <a:spLocks/>
            </p:cNvSpPr>
            <p:nvPr/>
          </p:nvSpPr>
          <p:spPr bwMode="auto">
            <a:xfrm>
              <a:off x="801" y="2504"/>
              <a:ext cx="106" cy="65"/>
            </a:xfrm>
            <a:custGeom>
              <a:avLst/>
              <a:gdLst>
                <a:gd name="T0" fmla="*/ 0 w 320"/>
                <a:gd name="T1" fmla="*/ 1 h 130"/>
                <a:gd name="T2" fmla="*/ 0 w 320"/>
                <a:gd name="T3" fmla="*/ 1 h 130"/>
                <a:gd name="T4" fmla="*/ 0 w 320"/>
                <a:gd name="T5" fmla="*/ 1 h 130"/>
                <a:gd name="T6" fmla="*/ 0 w 320"/>
                <a:gd name="T7" fmla="*/ 1 h 130"/>
                <a:gd name="T8" fmla="*/ 0 w 320"/>
                <a:gd name="T9" fmla="*/ 1 h 130"/>
                <a:gd name="T10" fmla="*/ 0 w 320"/>
                <a:gd name="T11" fmla="*/ 1 h 130"/>
                <a:gd name="T12" fmla="*/ 0 w 320"/>
                <a:gd name="T13" fmla="*/ 1 h 130"/>
                <a:gd name="T14" fmla="*/ 0 w 320"/>
                <a:gd name="T15" fmla="*/ 1 h 130"/>
                <a:gd name="T16" fmla="*/ 0 w 320"/>
                <a:gd name="T17" fmla="*/ 1 h 130"/>
                <a:gd name="T18" fmla="*/ 0 w 320"/>
                <a:gd name="T19" fmla="*/ 1 h 130"/>
                <a:gd name="T20" fmla="*/ 0 w 320"/>
                <a:gd name="T21" fmla="*/ 1 h 130"/>
                <a:gd name="T22" fmla="*/ 0 w 320"/>
                <a:gd name="T23" fmla="*/ 1 h 130"/>
                <a:gd name="T24" fmla="*/ 0 w 320"/>
                <a:gd name="T25" fmla="*/ 1 h 130"/>
                <a:gd name="T26" fmla="*/ 0 w 320"/>
                <a:gd name="T27" fmla="*/ 1 h 130"/>
                <a:gd name="T28" fmla="*/ 0 w 320"/>
                <a:gd name="T29" fmla="*/ 1 h 130"/>
                <a:gd name="T30" fmla="*/ 0 w 320"/>
                <a:gd name="T31" fmla="*/ 1 h 130"/>
                <a:gd name="T32" fmla="*/ 0 w 320"/>
                <a:gd name="T33" fmla="*/ 1 h 130"/>
                <a:gd name="T34" fmla="*/ 0 w 320"/>
                <a:gd name="T35" fmla="*/ 1 h 130"/>
                <a:gd name="T36" fmla="*/ 0 w 320"/>
                <a:gd name="T37" fmla="*/ 1 h 130"/>
                <a:gd name="T38" fmla="*/ 0 w 320"/>
                <a:gd name="T39" fmla="*/ 1 h 130"/>
                <a:gd name="T40" fmla="*/ 0 w 320"/>
                <a:gd name="T41" fmla="*/ 1 h 130"/>
                <a:gd name="T42" fmla="*/ 0 w 320"/>
                <a:gd name="T43" fmla="*/ 1 h 130"/>
                <a:gd name="T44" fmla="*/ 0 w 320"/>
                <a:gd name="T45" fmla="*/ 1 h 130"/>
                <a:gd name="T46" fmla="*/ 0 w 320"/>
                <a:gd name="T47" fmla="*/ 1 h 130"/>
                <a:gd name="T48" fmla="*/ 0 w 320"/>
                <a:gd name="T49" fmla="*/ 1 h 130"/>
                <a:gd name="T50" fmla="*/ 0 w 320"/>
                <a:gd name="T51" fmla="*/ 1 h 130"/>
                <a:gd name="T52" fmla="*/ 0 w 320"/>
                <a:gd name="T53" fmla="*/ 1 h 130"/>
                <a:gd name="T54" fmla="*/ 0 w 320"/>
                <a:gd name="T55" fmla="*/ 1 h 130"/>
                <a:gd name="T56" fmla="*/ 0 w 320"/>
                <a:gd name="T57" fmla="*/ 1 h 130"/>
                <a:gd name="T58" fmla="*/ 0 w 320"/>
                <a:gd name="T59" fmla="*/ 0 h 130"/>
                <a:gd name="T60" fmla="*/ 0 w 320"/>
                <a:gd name="T61" fmla="*/ 1 h 130"/>
                <a:gd name="T62" fmla="*/ 0 w 320"/>
                <a:gd name="T63" fmla="*/ 1 h 130"/>
                <a:gd name="T64" fmla="*/ 0 w 320"/>
                <a:gd name="T65" fmla="*/ 1 h 130"/>
                <a:gd name="T66" fmla="*/ 0 w 320"/>
                <a:gd name="T67" fmla="*/ 1 h 130"/>
                <a:gd name="T68" fmla="*/ 0 w 320"/>
                <a:gd name="T69" fmla="*/ 1 h 130"/>
                <a:gd name="T70" fmla="*/ 0 w 320"/>
                <a:gd name="T71" fmla="*/ 1 h 130"/>
                <a:gd name="T72" fmla="*/ 0 w 320"/>
                <a:gd name="T73" fmla="*/ 1 h 130"/>
                <a:gd name="T74" fmla="*/ 0 w 320"/>
                <a:gd name="T75" fmla="*/ 1 h 130"/>
                <a:gd name="T76" fmla="*/ 0 w 320"/>
                <a:gd name="T77" fmla="*/ 1 h 130"/>
                <a:gd name="T78" fmla="*/ 0 w 320"/>
                <a:gd name="T79" fmla="*/ 1 h 130"/>
                <a:gd name="T80" fmla="*/ 0 w 320"/>
                <a:gd name="T81" fmla="*/ 1 h 130"/>
                <a:gd name="T82" fmla="*/ 0 w 320"/>
                <a:gd name="T83" fmla="*/ 1 h 130"/>
                <a:gd name="T84" fmla="*/ 0 w 320"/>
                <a:gd name="T85" fmla="*/ 1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0"/>
                <a:gd name="T130" fmla="*/ 0 h 130"/>
                <a:gd name="T131" fmla="*/ 320 w 320"/>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0" h="130">
                  <a:moveTo>
                    <a:pt x="6" y="68"/>
                  </a:moveTo>
                  <a:lnTo>
                    <a:pt x="4" y="69"/>
                  </a:lnTo>
                  <a:lnTo>
                    <a:pt x="1" y="71"/>
                  </a:lnTo>
                  <a:lnTo>
                    <a:pt x="0" y="74"/>
                  </a:lnTo>
                  <a:lnTo>
                    <a:pt x="4" y="78"/>
                  </a:lnTo>
                  <a:lnTo>
                    <a:pt x="13" y="81"/>
                  </a:lnTo>
                  <a:lnTo>
                    <a:pt x="25" y="85"/>
                  </a:lnTo>
                  <a:lnTo>
                    <a:pt x="34" y="91"/>
                  </a:lnTo>
                  <a:lnTo>
                    <a:pt x="40" y="99"/>
                  </a:lnTo>
                  <a:lnTo>
                    <a:pt x="40" y="107"/>
                  </a:lnTo>
                  <a:lnTo>
                    <a:pt x="37" y="114"/>
                  </a:lnTo>
                  <a:lnTo>
                    <a:pt x="36" y="122"/>
                  </a:lnTo>
                  <a:lnTo>
                    <a:pt x="37" y="128"/>
                  </a:lnTo>
                  <a:lnTo>
                    <a:pt x="40" y="130"/>
                  </a:lnTo>
                  <a:lnTo>
                    <a:pt x="45" y="130"/>
                  </a:lnTo>
                  <a:lnTo>
                    <a:pt x="49" y="128"/>
                  </a:lnTo>
                  <a:lnTo>
                    <a:pt x="54" y="127"/>
                  </a:lnTo>
                  <a:lnTo>
                    <a:pt x="60" y="127"/>
                  </a:lnTo>
                  <a:lnTo>
                    <a:pt x="78" y="127"/>
                  </a:lnTo>
                  <a:lnTo>
                    <a:pt x="102" y="126"/>
                  </a:lnTo>
                  <a:lnTo>
                    <a:pt x="129" y="126"/>
                  </a:lnTo>
                  <a:lnTo>
                    <a:pt x="158" y="124"/>
                  </a:lnTo>
                  <a:lnTo>
                    <a:pt x="184" y="121"/>
                  </a:lnTo>
                  <a:lnTo>
                    <a:pt x="205" y="116"/>
                  </a:lnTo>
                  <a:lnTo>
                    <a:pt x="217" y="109"/>
                  </a:lnTo>
                  <a:lnTo>
                    <a:pt x="221" y="109"/>
                  </a:lnTo>
                  <a:lnTo>
                    <a:pt x="230" y="107"/>
                  </a:lnTo>
                  <a:lnTo>
                    <a:pt x="241" y="104"/>
                  </a:lnTo>
                  <a:lnTo>
                    <a:pt x="248" y="96"/>
                  </a:lnTo>
                  <a:lnTo>
                    <a:pt x="254" y="91"/>
                  </a:lnTo>
                  <a:lnTo>
                    <a:pt x="266" y="87"/>
                  </a:lnTo>
                  <a:lnTo>
                    <a:pt x="277" y="82"/>
                  </a:lnTo>
                  <a:lnTo>
                    <a:pt x="284" y="71"/>
                  </a:lnTo>
                  <a:lnTo>
                    <a:pt x="289" y="65"/>
                  </a:lnTo>
                  <a:lnTo>
                    <a:pt x="298" y="59"/>
                  </a:lnTo>
                  <a:lnTo>
                    <a:pt x="307" y="55"/>
                  </a:lnTo>
                  <a:lnTo>
                    <a:pt x="314" y="49"/>
                  </a:lnTo>
                  <a:lnTo>
                    <a:pt x="318" y="43"/>
                  </a:lnTo>
                  <a:lnTo>
                    <a:pt x="320" y="38"/>
                  </a:lnTo>
                  <a:lnTo>
                    <a:pt x="317" y="34"/>
                  </a:lnTo>
                  <a:lnTo>
                    <a:pt x="311" y="36"/>
                  </a:lnTo>
                  <a:lnTo>
                    <a:pt x="299" y="40"/>
                  </a:lnTo>
                  <a:lnTo>
                    <a:pt x="286" y="42"/>
                  </a:lnTo>
                  <a:lnTo>
                    <a:pt x="274" y="43"/>
                  </a:lnTo>
                  <a:lnTo>
                    <a:pt x="262" y="43"/>
                  </a:lnTo>
                  <a:lnTo>
                    <a:pt x="250" y="43"/>
                  </a:lnTo>
                  <a:lnTo>
                    <a:pt x="239" y="42"/>
                  </a:lnTo>
                  <a:lnTo>
                    <a:pt x="229" y="42"/>
                  </a:lnTo>
                  <a:lnTo>
                    <a:pt x="221" y="42"/>
                  </a:lnTo>
                  <a:lnTo>
                    <a:pt x="227" y="40"/>
                  </a:lnTo>
                  <a:lnTo>
                    <a:pt x="236" y="37"/>
                  </a:lnTo>
                  <a:lnTo>
                    <a:pt x="245" y="32"/>
                  </a:lnTo>
                  <a:lnTo>
                    <a:pt x="256" y="27"/>
                  </a:lnTo>
                  <a:lnTo>
                    <a:pt x="265" y="22"/>
                  </a:lnTo>
                  <a:lnTo>
                    <a:pt x="272" y="16"/>
                  </a:lnTo>
                  <a:lnTo>
                    <a:pt x="277" y="11"/>
                  </a:lnTo>
                  <a:lnTo>
                    <a:pt x="277" y="6"/>
                  </a:lnTo>
                  <a:lnTo>
                    <a:pt x="272" y="2"/>
                  </a:lnTo>
                  <a:lnTo>
                    <a:pt x="265" y="0"/>
                  </a:lnTo>
                  <a:lnTo>
                    <a:pt x="257" y="0"/>
                  </a:lnTo>
                  <a:lnTo>
                    <a:pt x="248" y="3"/>
                  </a:lnTo>
                  <a:lnTo>
                    <a:pt x="239" y="7"/>
                  </a:lnTo>
                  <a:lnTo>
                    <a:pt x="230" y="12"/>
                  </a:lnTo>
                  <a:lnTo>
                    <a:pt x="221" y="15"/>
                  </a:lnTo>
                  <a:lnTo>
                    <a:pt x="211" y="18"/>
                  </a:lnTo>
                  <a:lnTo>
                    <a:pt x="190" y="23"/>
                  </a:lnTo>
                  <a:lnTo>
                    <a:pt x="170" y="26"/>
                  </a:lnTo>
                  <a:lnTo>
                    <a:pt x="151" y="28"/>
                  </a:lnTo>
                  <a:lnTo>
                    <a:pt x="133" y="29"/>
                  </a:lnTo>
                  <a:lnTo>
                    <a:pt x="117" y="31"/>
                  </a:lnTo>
                  <a:lnTo>
                    <a:pt x="99" y="34"/>
                  </a:lnTo>
                  <a:lnTo>
                    <a:pt x="84" y="40"/>
                  </a:lnTo>
                  <a:lnTo>
                    <a:pt x="67" y="47"/>
                  </a:lnTo>
                  <a:lnTo>
                    <a:pt x="60" y="52"/>
                  </a:lnTo>
                  <a:lnTo>
                    <a:pt x="54" y="56"/>
                  </a:lnTo>
                  <a:lnTo>
                    <a:pt x="49" y="59"/>
                  </a:lnTo>
                  <a:lnTo>
                    <a:pt x="45" y="62"/>
                  </a:lnTo>
                  <a:lnTo>
                    <a:pt x="40" y="64"/>
                  </a:lnTo>
                  <a:lnTo>
                    <a:pt x="34" y="66"/>
                  </a:lnTo>
                  <a:lnTo>
                    <a:pt x="28" y="67"/>
                  </a:lnTo>
                  <a:lnTo>
                    <a:pt x="19" y="69"/>
                  </a:lnTo>
                  <a:lnTo>
                    <a:pt x="16" y="69"/>
                  </a:lnTo>
                  <a:lnTo>
                    <a:pt x="13" y="70"/>
                  </a:lnTo>
                  <a:lnTo>
                    <a:pt x="12" y="70"/>
                  </a:lnTo>
                  <a:lnTo>
                    <a:pt x="6" y="68"/>
                  </a:lnTo>
                  <a:close/>
                </a:path>
              </a:pathLst>
            </a:custGeom>
            <a:solidFill>
              <a:srgbClr val="FF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7" name="Freeform 2050"/>
            <p:cNvSpPr>
              <a:spLocks/>
            </p:cNvSpPr>
            <p:nvPr/>
          </p:nvSpPr>
          <p:spPr bwMode="auto">
            <a:xfrm>
              <a:off x="799" y="2537"/>
              <a:ext cx="5" cy="9"/>
            </a:xfrm>
            <a:custGeom>
              <a:avLst/>
              <a:gdLst>
                <a:gd name="T0" fmla="*/ 0 w 15"/>
                <a:gd name="T1" fmla="*/ 1 h 17"/>
                <a:gd name="T2" fmla="*/ 0 w 15"/>
                <a:gd name="T3" fmla="*/ 1 h 17"/>
                <a:gd name="T4" fmla="*/ 0 w 15"/>
                <a:gd name="T5" fmla="*/ 1 h 17"/>
                <a:gd name="T6" fmla="*/ 0 w 15"/>
                <a:gd name="T7" fmla="*/ 1 h 17"/>
                <a:gd name="T8" fmla="*/ 0 w 15"/>
                <a:gd name="T9" fmla="*/ 1 h 17"/>
                <a:gd name="T10" fmla="*/ 0 w 15"/>
                <a:gd name="T11" fmla="*/ 1 h 17"/>
                <a:gd name="T12" fmla="*/ 0 w 15"/>
                <a:gd name="T13" fmla="*/ 0 h 17"/>
                <a:gd name="T14" fmla="*/ 0 w 15"/>
                <a:gd name="T15" fmla="*/ 1 h 17"/>
                <a:gd name="T16" fmla="*/ 0 w 15"/>
                <a:gd name="T17" fmla="*/ 1 h 17"/>
                <a:gd name="T18" fmla="*/ 0 w 15"/>
                <a:gd name="T19" fmla="*/ 1 h 17"/>
                <a:gd name="T20" fmla="*/ 0 w 15"/>
                <a:gd name="T21" fmla="*/ 1 h 17"/>
                <a:gd name="T22" fmla="*/ 0 w 15"/>
                <a:gd name="T23" fmla="*/ 1 h 17"/>
                <a:gd name="T24" fmla="*/ 0 w 15"/>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7"/>
                <a:gd name="T41" fmla="*/ 15 w 1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7">
                  <a:moveTo>
                    <a:pt x="13" y="9"/>
                  </a:moveTo>
                  <a:lnTo>
                    <a:pt x="13" y="8"/>
                  </a:lnTo>
                  <a:lnTo>
                    <a:pt x="12" y="8"/>
                  </a:lnTo>
                  <a:lnTo>
                    <a:pt x="15" y="7"/>
                  </a:lnTo>
                  <a:lnTo>
                    <a:pt x="15" y="6"/>
                  </a:lnTo>
                  <a:lnTo>
                    <a:pt x="9" y="0"/>
                  </a:lnTo>
                  <a:lnTo>
                    <a:pt x="6" y="1"/>
                  </a:lnTo>
                  <a:lnTo>
                    <a:pt x="3" y="4"/>
                  </a:lnTo>
                  <a:lnTo>
                    <a:pt x="0" y="11"/>
                  </a:lnTo>
                  <a:lnTo>
                    <a:pt x="7" y="17"/>
                  </a:lnTo>
                  <a:lnTo>
                    <a:pt x="7" y="16"/>
                  </a:lnTo>
                  <a:lnTo>
                    <a:pt x="1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8" name="Freeform 2051"/>
            <p:cNvSpPr>
              <a:spLocks/>
            </p:cNvSpPr>
            <p:nvPr/>
          </p:nvSpPr>
          <p:spPr bwMode="auto">
            <a:xfrm>
              <a:off x="801" y="2542"/>
              <a:ext cx="15" cy="13"/>
            </a:xfrm>
            <a:custGeom>
              <a:avLst/>
              <a:gdLst>
                <a:gd name="T0" fmla="*/ 0 w 45"/>
                <a:gd name="T1" fmla="*/ 1 h 26"/>
                <a:gd name="T2" fmla="*/ 0 w 45"/>
                <a:gd name="T3" fmla="*/ 1 h 26"/>
                <a:gd name="T4" fmla="*/ 0 w 45"/>
                <a:gd name="T5" fmla="*/ 1 h 26"/>
                <a:gd name="T6" fmla="*/ 0 w 45"/>
                <a:gd name="T7" fmla="*/ 1 h 26"/>
                <a:gd name="T8" fmla="*/ 0 w 45"/>
                <a:gd name="T9" fmla="*/ 1 h 26"/>
                <a:gd name="T10" fmla="*/ 0 w 45"/>
                <a:gd name="T11" fmla="*/ 0 h 26"/>
                <a:gd name="T12" fmla="*/ 0 w 45"/>
                <a:gd name="T13" fmla="*/ 1 h 26"/>
                <a:gd name="T14" fmla="*/ 0 w 45"/>
                <a:gd name="T15" fmla="*/ 1 h 26"/>
                <a:gd name="T16" fmla="*/ 0 w 45"/>
                <a:gd name="T17" fmla="*/ 1 h 26"/>
                <a:gd name="T18" fmla="*/ 0 w 45"/>
                <a:gd name="T19" fmla="*/ 1 h 26"/>
                <a:gd name="T20" fmla="*/ 0 w 45"/>
                <a:gd name="T21" fmla="*/ 1 h 26"/>
                <a:gd name="T22" fmla="*/ 0 w 45"/>
                <a:gd name="T23" fmla="*/ 1 h 26"/>
                <a:gd name="T24" fmla="*/ 0 w 45"/>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26"/>
                <a:gd name="T41" fmla="*/ 45 w 45"/>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26">
                  <a:moveTo>
                    <a:pt x="45" y="24"/>
                  </a:moveTo>
                  <a:lnTo>
                    <a:pt x="45" y="24"/>
                  </a:lnTo>
                  <a:lnTo>
                    <a:pt x="38" y="15"/>
                  </a:lnTo>
                  <a:lnTo>
                    <a:pt x="27" y="8"/>
                  </a:lnTo>
                  <a:lnTo>
                    <a:pt x="15" y="3"/>
                  </a:lnTo>
                  <a:lnTo>
                    <a:pt x="6" y="0"/>
                  </a:lnTo>
                  <a:lnTo>
                    <a:pt x="0" y="7"/>
                  </a:lnTo>
                  <a:lnTo>
                    <a:pt x="9" y="11"/>
                  </a:lnTo>
                  <a:lnTo>
                    <a:pt x="21" y="15"/>
                  </a:lnTo>
                  <a:lnTo>
                    <a:pt x="29" y="19"/>
                  </a:lnTo>
                  <a:lnTo>
                    <a:pt x="33" y="26"/>
                  </a:lnTo>
                  <a:lnTo>
                    <a:pt x="4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9" name="Freeform 2052"/>
            <p:cNvSpPr>
              <a:spLocks/>
            </p:cNvSpPr>
            <p:nvPr/>
          </p:nvSpPr>
          <p:spPr bwMode="auto">
            <a:xfrm>
              <a:off x="811" y="2554"/>
              <a:ext cx="5" cy="16"/>
            </a:xfrm>
            <a:custGeom>
              <a:avLst/>
              <a:gdLst>
                <a:gd name="T0" fmla="*/ 0 w 16"/>
                <a:gd name="T1" fmla="*/ 0 h 33"/>
                <a:gd name="T2" fmla="*/ 0 w 16"/>
                <a:gd name="T3" fmla="*/ 0 h 33"/>
                <a:gd name="T4" fmla="*/ 0 w 16"/>
                <a:gd name="T5" fmla="*/ 0 h 33"/>
                <a:gd name="T6" fmla="*/ 0 w 16"/>
                <a:gd name="T7" fmla="*/ 0 h 33"/>
                <a:gd name="T8" fmla="*/ 0 w 16"/>
                <a:gd name="T9" fmla="*/ 0 h 33"/>
                <a:gd name="T10" fmla="*/ 0 w 16"/>
                <a:gd name="T11" fmla="*/ 0 h 33"/>
                <a:gd name="T12" fmla="*/ 0 w 16"/>
                <a:gd name="T13" fmla="*/ 0 h 33"/>
                <a:gd name="T14" fmla="*/ 0 w 16"/>
                <a:gd name="T15" fmla="*/ 0 h 33"/>
                <a:gd name="T16" fmla="*/ 0 w 16"/>
                <a:gd name="T17" fmla="*/ 0 h 33"/>
                <a:gd name="T18" fmla="*/ 0 w 16"/>
                <a:gd name="T19" fmla="*/ 0 h 33"/>
                <a:gd name="T20" fmla="*/ 0 w 16"/>
                <a:gd name="T21" fmla="*/ 0 h 33"/>
                <a:gd name="T22" fmla="*/ 0 w 16"/>
                <a:gd name="T23" fmla="*/ 0 h 33"/>
                <a:gd name="T24" fmla="*/ 0 w 16"/>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33"/>
                <a:gd name="T41" fmla="*/ 16 w 16"/>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33">
                  <a:moveTo>
                    <a:pt x="13" y="28"/>
                  </a:moveTo>
                  <a:lnTo>
                    <a:pt x="13" y="28"/>
                  </a:lnTo>
                  <a:lnTo>
                    <a:pt x="12" y="24"/>
                  </a:lnTo>
                  <a:lnTo>
                    <a:pt x="13" y="18"/>
                  </a:lnTo>
                  <a:lnTo>
                    <a:pt x="16" y="10"/>
                  </a:lnTo>
                  <a:lnTo>
                    <a:pt x="16" y="0"/>
                  </a:lnTo>
                  <a:lnTo>
                    <a:pt x="4" y="2"/>
                  </a:lnTo>
                  <a:lnTo>
                    <a:pt x="4" y="8"/>
                  </a:lnTo>
                  <a:lnTo>
                    <a:pt x="1" y="15"/>
                  </a:lnTo>
                  <a:lnTo>
                    <a:pt x="0" y="24"/>
                  </a:lnTo>
                  <a:lnTo>
                    <a:pt x="1" y="33"/>
                  </a:lnTo>
                  <a:lnTo>
                    <a:pt x="1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0" name="Freeform 2053"/>
            <p:cNvSpPr>
              <a:spLocks/>
            </p:cNvSpPr>
            <p:nvPr/>
          </p:nvSpPr>
          <p:spPr bwMode="auto">
            <a:xfrm>
              <a:off x="811" y="2567"/>
              <a:ext cx="9" cy="4"/>
            </a:xfrm>
            <a:custGeom>
              <a:avLst/>
              <a:gdLst>
                <a:gd name="T0" fmla="*/ 0 w 27"/>
                <a:gd name="T1" fmla="*/ 0 h 10"/>
                <a:gd name="T2" fmla="*/ 0 w 27"/>
                <a:gd name="T3" fmla="*/ 0 h 10"/>
                <a:gd name="T4" fmla="*/ 0 w 27"/>
                <a:gd name="T5" fmla="*/ 0 h 10"/>
                <a:gd name="T6" fmla="*/ 0 w 27"/>
                <a:gd name="T7" fmla="*/ 0 h 10"/>
                <a:gd name="T8" fmla="*/ 0 w 27"/>
                <a:gd name="T9" fmla="*/ 0 h 10"/>
                <a:gd name="T10" fmla="*/ 0 w 27"/>
                <a:gd name="T11" fmla="*/ 0 h 10"/>
                <a:gd name="T12" fmla="*/ 0 w 27"/>
                <a:gd name="T13" fmla="*/ 0 h 10"/>
                <a:gd name="T14" fmla="*/ 0 w 27"/>
                <a:gd name="T15" fmla="*/ 0 h 10"/>
                <a:gd name="T16" fmla="*/ 0 w 27"/>
                <a:gd name="T17" fmla="*/ 0 h 10"/>
                <a:gd name="T18" fmla="*/ 0 w 27"/>
                <a:gd name="T19" fmla="*/ 0 h 10"/>
                <a:gd name="T20" fmla="*/ 0 w 27"/>
                <a:gd name="T21" fmla="*/ 0 h 10"/>
                <a:gd name="T22" fmla="*/ 0 w 27"/>
                <a:gd name="T23" fmla="*/ 0 h 10"/>
                <a:gd name="T24" fmla="*/ 0 w 27"/>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0"/>
                <a:gd name="T41" fmla="*/ 27 w 27"/>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0">
                  <a:moveTo>
                    <a:pt x="18" y="0"/>
                  </a:moveTo>
                  <a:lnTo>
                    <a:pt x="20" y="0"/>
                  </a:lnTo>
                  <a:lnTo>
                    <a:pt x="17" y="0"/>
                  </a:lnTo>
                  <a:lnTo>
                    <a:pt x="12" y="1"/>
                  </a:lnTo>
                  <a:lnTo>
                    <a:pt x="11" y="1"/>
                  </a:lnTo>
                  <a:lnTo>
                    <a:pt x="12" y="2"/>
                  </a:lnTo>
                  <a:lnTo>
                    <a:pt x="0" y="7"/>
                  </a:lnTo>
                  <a:lnTo>
                    <a:pt x="8" y="10"/>
                  </a:lnTo>
                  <a:lnTo>
                    <a:pt x="15" y="10"/>
                  </a:lnTo>
                  <a:lnTo>
                    <a:pt x="20" y="9"/>
                  </a:lnTo>
                  <a:lnTo>
                    <a:pt x="26" y="7"/>
                  </a:lnTo>
                  <a:lnTo>
                    <a:pt x="27" y="7"/>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1" name="Freeform 2054"/>
            <p:cNvSpPr>
              <a:spLocks/>
            </p:cNvSpPr>
            <p:nvPr/>
          </p:nvSpPr>
          <p:spPr bwMode="auto">
            <a:xfrm>
              <a:off x="817" y="2557"/>
              <a:ext cx="57" cy="13"/>
            </a:xfrm>
            <a:custGeom>
              <a:avLst/>
              <a:gdLst>
                <a:gd name="T0" fmla="*/ 0 w 172"/>
                <a:gd name="T1" fmla="*/ 0 h 27"/>
                <a:gd name="T2" fmla="*/ 0 w 172"/>
                <a:gd name="T3" fmla="*/ 0 h 27"/>
                <a:gd name="T4" fmla="*/ 0 w 172"/>
                <a:gd name="T5" fmla="*/ 0 h 27"/>
                <a:gd name="T6" fmla="*/ 0 w 172"/>
                <a:gd name="T7" fmla="*/ 0 h 27"/>
                <a:gd name="T8" fmla="*/ 0 w 172"/>
                <a:gd name="T9" fmla="*/ 0 h 27"/>
                <a:gd name="T10" fmla="*/ 0 w 172"/>
                <a:gd name="T11" fmla="*/ 0 h 27"/>
                <a:gd name="T12" fmla="*/ 0 w 172"/>
                <a:gd name="T13" fmla="*/ 0 h 27"/>
                <a:gd name="T14" fmla="*/ 0 w 172"/>
                <a:gd name="T15" fmla="*/ 0 h 27"/>
                <a:gd name="T16" fmla="*/ 0 w 172"/>
                <a:gd name="T17" fmla="*/ 0 h 27"/>
                <a:gd name="T18" fmla="*/ 0 w 172"/>
                <a:gd name="T19" fmla="*/ 0 h 27"/>
                <a:gd name="T20" fmla="*/ 0 w 172"/>
                <a:gd name="T21" fmla="*/ 0 h 27"/>
                <a:gd name="T22" fmla="*/ 0 w 172"/>
                <a:gd name="T23" fmla="*/ 0 h 27"/>
                <a:gd name="T24" fmla="*/ 0 w 172"/>
                <a:gd name="T25" fmla="*/ 0 h 27"/>
                <a:gd name="T26" fmla="*/ 0 w 172"/>
                <a:gd name="T27" fmla="*/ 0 h 27"/>
                <a:gd name="T28" fmla="*/ 0 w 172"/>
                <a:gd name="T29" fmla="*/ 0 h 27"/>
                <a:gd name="T30" fmla="*/ 0 w 172"/>
                <a:gd name="T31" fmla="*/ 0 h 27"/>
                <a:gd name="T32" fmla="*/ 0 w 172"/>
                <a:gd name="T33" fmla="*/ 0 h 27"/>
                <a:gd name="T34" fmla="*/ 0 w 172"/>
                <a:gd name="T35" fmla="*/ 0 h 27"/>
                <a:gd name="T36" fmla="*/ 0 w 172"/>
                <a:gd name="T37" fmla="*/ 0 h 27"/>
                <a:gd name="T38" fmla="*/ 0 w 172"/>
                <a:gd name="T39" fmla="*/ 0 h 27"/>
                <a:gd name="T40" fmla="*/ 0 w 172"/>
                <a:gd name="T41" fmla="*/ 0 h 27"/>
                <a:gd name="T42" fmla="*/ 0 w 172"/>
                <a:gd name="T43" fmla="*/ 0 h 27"/>
                <a:gd name="T44" fmla="*/ 0 w 172"/>
                <a:gd name="T45" fmla="*/ 0 h 27"/>
                <a:gd name="T46" fmla="*/ 0 w 172"/>
                <a:gd name="T47" fmla="*/ 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2"/>
                <a:gd name="T73" fmla="*/ 0 h 27"/>
                <a:gd name="T74" fmla="*/ 172 w 172"/>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2" h="27">
                  <a:moveTo>
                    <a:pt x="168" y="0"/>
                  </a:moveTo>
                  <a:lnTo>
                    <a:pt x="163" y="2"/>
                  </a:lnTo>
                  <a:lnTo>
                    <a:pt x="153" y="6"/>
                  </a:lnTo>
                  <a:lnTo>
                    <a:pt x="133" y="12"/>
                  </a:lnTo>
                  <a:lnTo>
                    <a:pt x="108" y="15"/>
                  </a:lnTo>
                  <a:lnTo>
                    <a:pt x="80" y="17"/>
                  </a:lnTo>
                  <a:lnTo>
                    <a:pt x="53" y="17"/>
                  </a:lnTo>
                  <a:lnTo>
                    <a:pt x="29" y="18"/>
                  </a:lnTo>
                  <a:lnTo>
                    <a:pt x="11" y="18"/>
                  </a:lnTo>
                  <a:lnTo>
                    <a:pt x="0" y="19"/>
                  </a:lnTo>
                  <a:lnTo>
                    <a:pt x="9" y="26"/>
                  </a:lnTo>
                  <a:lnTo>
                    <a:pt x="11" y="27"/>
                  </a:lnTo>
                  <a:lnTo>
                    <a:pt x="29" y="27"/>
                  </a:lnTo>
                  <a:lnTo>
                    <a:pt x="53" y="26"/>
                  </a:lnTo>
                  <a:lnTo>
                    <a:pt x="80" y="26"/>
                  </a:lnTo>
                  <a:lnTo>
                    <a:pt x="111" y="23"/>
                  </a:lnTo>
                  <a:lnTo>
                    <a:pt x="136" y="20"/>
                  </a:lnTo>
                  <a:lnTo>
                    <a:pt x="159" y="15"/>
                  </a:lnTo>
                  <a:lnTo>
                    <a:pt x="172" y="6"/>
                  </a:lnTo>
                  <a:lnTo>
                    <a:pt x="168" y="8"/>
                  </a:lnTo>
                  <a:lnTo>
                    <a:pt x="168" y="0"/>
                  </a:lnTo>
                  <a:lnTo>
                    <a:pt x="165" y="0"/>
                  </a:lnTo>
                  <a:lnTo>
                    <a:pt x="163" y="2"/>
                  </a:lnTo>
                  <a:lnTo>
                    <a:pt x="1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2" name="Freeform 2055"/>
            <p:cNvSpPr>
              <a:spLocks/>
            </p:cNvSpPr>
            <p:nvPr/>
          </p:nvSpPr>
          <p:spPr bwMode="auto">
            <a:xfrm>
              <a:off x="873" y="2551"/>
              <a:ext cx="12" cy="10"/>
            </a:xfrm>
            <a:custGeom>
              <a:avLst/>
              <a:gdLst>
                <a:gd name="T0" fmla="*/ 0 w 37"/>
                <a:gd name="T1" fmla="*/ 1 h 19"/>
                <a:gd name="T2" fmla="*/ 0 w 37"/>
                <a:gd name="T3" fmla="*/ 0 h 19"/>
                <a:gd name="T4" fmla="*/ 0 w 37"/>
                <a:gd name="T5" fmla="*/ 1 h 19"/>
                <a:gd name="T6" fmla="*/ 0 w 37"/>
                <a:gd name="T7" fmla="*/ 1 h 19"/>
                <a:gd name="T8" fmla="*/ 0 w 37"/>
                <a:gd name="T9" fmla="*/ 1 h 19"/>
                <a:gd name="T10" fmla="*/ 0 w 37"/>
                <a:gd name="T11" fmla="*/ 1 h 19"/>
                <a:gd name="T12" fmla="*/ 0 w 37"/>
                <a:gd name="T13" fmla="*/ 1 h 19"/>
                <a:gd name="T14" fmla="*/ 0 w 37"/>
                <a:gd name="T15" fmla="*/ 1 h 19"/>
                <a:gd name="T16" fmla="*/ 0 w 37"/>
                <a:gd name="T17" fmla="*/ 1 h 19"/>
                <a:gd name="T18" fmla="*/ 0 w 37"/>
                <a:gd name="T19" fmla="*/ 1 h 19"/>
                <a:gd name="T20" fmla="*/ 0 w 37"/>
                <a:gd name="T21" fmla="*/ 1 h 19"/>
                <a:gd name="T22" fmla="*/ 0 w 37"/>
                <a:gd name="T23" fmla="*/ 1 h 19"/>
                <a:gd name="T24" fmla="*/ 0 w 37"/>
                <a:gd name="T25" fmla="*/ 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19"/>
                <a:gd name="T41" fmla="*/ 37 w 37"/>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19">
                  <a:moveTo>
                    <a:pt x="25" y="1"/>
                  </a:moveTo>
                  <a:lnTo>
                    <a:pt x="25" y="0"/>
                  </a:lnTo>
                  <a:lnTo>
                    <a:pt x="19" y="6"/>
                  </a:lnTo>
                  <a:lnTo>
                    <a:pt x="12" y="9"/>
                  </a:lnTo>
                  <a:lnTo>
                    <a:pt x="3" y="11"/>
                  </a:lnTo>
                  <a:lnTo>
                    <a:pt x="0" y="11"/>
                  </a:lnTo>
                  <a:lnTo>
                    <a:pt x="0" y="19"/>
                  </a:lnTo>
                  <a:lnTo>
                    <a:pt x="6" y="19"/>
                  </a:lnTo>
                  <a:lnTo>
                    <a:pt x="15" y="17"/>
                  </a:lnTo>
                  <a:lnTo>
                    <a:pt x="28" y="13"/>
                  </a:lnTo>
                  <a:lnTo>
                    <a:pt x="37" y="4"/>
                  </a:lnTo>
                  <a:lnTo>
                    <a:pt x="37" y="3"/>
                  </a:lnTo>
                  <a:lnTo>
                    <a:pt x="2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3" name="Freeform 2056"/>
            <p:cNvSpPr>
              <a:spLocks/>
            </p:cNvSpPr>
            <p:nvPr/>
          </p:nvSpPr>
          <p:spPr bwMode="auto">
            <a:xfrm>
              <a:off x="881" y="2540"/>
              <a:ext cx="16" cy="13"/>
            </a:xfrm>
            <a:custGeom>
              <a:avLst/>
              <a:gdLst>
                <a:gd name="T0" fmla="*/ 0 w 48"/>
                <a:gd name="T1" fmla="*/ 0 h 27"/>
                <a:gd name="T2" fmla="*/ 0 w 48"/>
                <a:gd name="T3" fmla="*/ 0 h 27"/>
                <a:gd name="T4" fmla="*/ 0 w 48"/>
                <a:gd name="T5" fmla="*/ 0 h 27"/>
                <a:gd name="T6" fmla="*/ 0 w 48"/>
                <a:gd name="T7" fmla="*/ 0 h 27"/>
                <a:gd name="T8" fmla="*/ 0 w 48"/>
                <a:gd name="T9" fmla="*/ 0 h 27"/>
                <a:gd name="T10" fmla="*/ 0 w 48"/>
                <a:gd name="T11" fmla="*/ 0 h 27"/>
                <a:gd name="T12" fmla="*/ 0 w 48"/>
                <a:gd name="T13" fmla="*/ 0 h 27"/>
                <a:gd name="T14" fmla="*/ 0 w 48"/>
                <a:gd name="T15" fmla="*/ 0 h 27"/>
                <a:gd name="T16" fmla="*/ 0 w 48"/>
                <a:gd name="T17" fmla="*/ 0 h 27"/>
                <a:gd name="T18" fmla="*/ 0 w 48"/>
                <a:gd name="T19" fmla="*/ 0 h 27"/>
                <a:gd name="T20" fmla="*/ 0 w 48"/>
                <a:gd name="T21" fmla="*/ 0 h 27"/>
                <a:gd name="T22" fmla="*/ 0 w 48"/>
                <a:gd name="T23" fmla="*/ 0 h 27"/>
                <a:gd name="T24" fmla="*/ 0 w 48"/>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27"/>
                <a:gd name="T41" fmla="*/ 48 w 48"/>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27">
                  <a:moveTo>
                    <a:pt x="36" y="0"/>
                  </a:moveTo>
                  <a:lnTo>
                    <a:pt x="36" y="0"/>
                  </a:lnTo>
                  <a:lnTo>
                    <a:pt x="30" y="9"/>
                  </a:lnTo>
                  <a:lnTo>
                    <a:pt x="21" y="13"/>
                  </a:lnTo>
                  <a:lnTo>
                    <a:pt x="9" y="17"/>
                  </a:lnTo>
                  <a:lnTo>
                    <a:pt x="0" y="25"/>
                  </a:lnTo>
                  <a:lnTo>
                    <a:pt x="12" y="27"/>
                  </a:lnTo>
                  <a:lnTo>
                    <a:pt x="15" y="24"/>
                  </a:lnTo>
                  <a:lnTo>
                    <a:pt x="27" y="22"/>
                  </a:lnTo>
                  <a:lnTo>
                    <a:pt x="39" y="15"/>
                  </a:lnTo>
                  <a:lnTo>
                    <a:pt x="48" y="2"/>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4" name="Freeform 2057"/>
            <p:cNvSpPr>
              <a:spLocks/>
            </p:cNvSpPr>
            <p:nvPr/>
          </p:nvSpPr>
          <p:spPr bwMode="auto">
            <a:xfrm>
              <a:off x="893" y="2528"/>
              <a:ext cx="14" cy="13"/>
            </a:xfrm>
            <a:custGeom>
              <a:avLst/>
              <a:gdLst>
                <a:gd name="T0" fmla="*/ 0 w 40"/>
                <a:gd name="T1" fmla="*/ 0 h 26"/>
                <a:gd name="T2" fmla="*/ 0 w 40"/>
                <a:gd name="T3" fmla="*/ 0 h 26"/>
                <a:gd name="T4" fmla="*/ 0 w 40"/>
                <a:gd name="T5" fmla="*/ 1 h 26"/>
                <a:gd name="T6" fmla="*/ 0 w 40"/>
                <a:gd name="T7" fmla="*/ 1 h 26"/>
                <a:gd name="T8" fmla="*/ 0 w 40"/>
                <a:gd name="T9" fmla="*/ 1 h 26"/>
                <a:gd name="T10" fmla="*/ 0 w 40"/>
                <a:gd name="T11" fmla="*/ 1 h 26"/>
                <a:gd name="T12" fmla="*/ 0 w 40"/>
                <a:gd name="T13" fmla="*/ 1 h 26"/>
                <a:gd name="T14" fmla="*/ 0 w 40"/>
                <a:gd name="T15" fmla="*/ 1 h 26"/>
                <a:gd name="T16" fmla="*/ 0 w 40"/>
                <a:gd name="T17" fmla="*/ 1 h 26"/>
                <a:gd name="T18" fmla="*/ 0 w 40"/>
                <a:gd name="T19" fmla="*/ 1 h 26"/>
                <a:gd name="T20" fmla="*/ 0 w 40"/>
                <a:gd name="T21" fmla="*/ 1 h 26"/>
                <a:gd name="T22" fmla="*/ 0 w 40"/>
                <a:gd name="T23" fmla="*/ 1 h 26"/>
                <a:gd name="T24" fmla="*/ 0 w 40"/>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26"/>
                <a:gd name="T41" fmla="*/ 40 w 40"/>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26">
                  <a:moveTo>
                    <a:pt x="32" y="0"/>
                  </a:moveTo>
                  <a:lnTo>
                    <a:pt x="32" y="0"/>
                  </a:lnTo>
                  <a:lnTo>
                    <a:pt x="24" y="6"/>
                  </a:lnTo>
                  <a:lnTo>
                    <a:pt x="17" y="10"/>
                  </a:lnTo>
                  <a:lnTo>
                    <a:pt x="6" y="16"/>
                  </a:lnTo>
                  <a:lnTo>
                    <a:pt x="0" y="24"/>
                  </a:lnTo>
                  <a:lnTo>
                    <a:pt x="12" y="26"/>
                  </a:lnTo>
                  <a:lnTo>
                    <a:pt x="15" y="22"/>
                  </a:lnTo>
                  <a:lnTo>
                    <a:pt x="23" y="17"/>
                  </a:lnTo>
                  <a:lnTo>
                    <a:pt x="33" y="12"/>
                  </a:lnTo>
                  <a:lnTo>
                    <a:pt x="40" y="5"/>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5" name="Freeform 2058"/>
            <p:cNvSpPr>
              <a:spLocks/>
            </p:cNvSpPr>
            <p:nvPr/>
          </p:nvSpPr>
          <p:spPr bwMode="auto">
            <a:xfrm>
              <a:off x="903" y="2520"/>
              <a:ext cx="6" cy="10"/>
            </a:xfrm>
            <a:custGeom>
              <a:avLst/>
              <a:gdLst>
                <a:gd name="T0" fmla="*/ 0 w 18"/>
                <a:gd name="T1" fmla="*/ 0 h 21"/>
                <a:gd name="T2" fmla="*/ 0 w 18"/>
                <a:gd name="T3" fmla="*/ 0 h 21"/>
                <a:gd name="T4" fmla="*/ 0 w 18"/>
                <a:gd name="T5" fmla="*/ 0 h 21"/>
                <a:gd name="T6" fmla="*/ 0 w 18"/>
                <a:gd name="T7" fmla="*/ 0 h 21"/>
                <a:gd name="T8" fmla="*/ 0 w 18"/>
                <a:gd name="T9" fmla="*/ 0 h 21"/>
                <a:gd name="T10" fmla="*/ 0 w 18"/>
                <a:gd name="T11" fmla="*/ 0 h 21"/>
                <a:gd name="T12" fmla="*/ 0 w 18"/>
                <a:gd name="T13" fmla="*/ 0 h 21"/>
                <a:gd name="T14" fmla="*/ 0 w 18"/>
                <a:gd name="T15" fmla="*/ 0 h 21"/>
                <a:gd name="T16" fmla="*/ 0 w 18"/>
                <a:gd name="T17" fmla="*/ 0 h 21"/>
                <a:gd name="T18" fmla="*/ 0 w 18"/>
                <a:gd name="T19" fmla="*/ 0 h 21"/>
                <a:gd name="T20" fmla="*/ 0 w 18"/>
                <a:gd name="T21" fmla="*/ 0 h 21"/>
                <a:gd name="T22" fmla="*/ 0 w 18"/>
                <a:gd name="T23" fmla="*/ 0 h 21"/>
                <a:gd name="T24" fmla="*/ 0 w 18"/>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1"/>
                <a:gd name="T41" fmla="*/ 18 w 18"/>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1">
                  <a:moveTo>
                    <a:pt x="6" y="10"/>
                  </a:moveTo>
                  <a:lnTo>
                    <a:pt x="6" y="9"/>
                  </a:lnTo>
                  <a:lnTo>
                    <a:pt x="7" y="9"/>
                  </a:lnTo>
                  <a:lnTo>
                    <a:pt x="6" y="8"/>
                  </a:lnTo>
                  <a:lnTo>
                    <a:pt x="4" y="12"/>
                  </a:lnTo>
                  <a:lnTo>
                    <a:pt x="2" y="16"/>
                  </a:lnTo>
                  <a:lnTo>
                    <a:pt x="10" y="21"/>
                  </a:lnTo>
                  <a:lnTo>
                    <a:pt x="16" y="14"/>
                  </a:lnTo>
                  <a:lnTo>
                    <a:pt x="18" y="8"/>
                  </a:lnTo>
                  <a:lnTo>
                    <a:pt x="10" y="0"/>
                  </a:lnTo>
                  <a:lnTo>
                    <a:pt x="0" y="2"/>
                  </a:lnTo>
                  <a:lnTo>
                    <a:pt x="0" y="1"/>
                  </a:lnTo>
                  <a:lnTo>
                    <a:pt x="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6" name="Freeform 2059"/>
            <p:cNvSpPr>
              <a:spLocks/>
            </p:cNvSpPr>
            <p:nvPr/>
          </p:nvSpPr>
          <p:spPr bwMode="auto">
            <a:xfrm>
              <a:off x="864" y="2520"/>
              <a:ext cx="41" cy="8"/>
            </a:xfrm>
            <a:custGeom>
              <a:avLst/>
              <a:gdLst>
                <a:gd name="T0" fmla="*/ 0 w 123"/>
                <a:gd name="T1" fmla="*/ 1 h 16"/>
                <a:gd name="T2" fmla="*/ 0 w 123"/>
                <a:gd name="T3" fmla="*/ 1 h 16"/>
                <a:gd name="T4" fmla="*/ 0 w 123"/>
                <a:gd name="T5" fmla="*/ 1 h 16"/>
                <a:gd name="T6" fmla="*/ 0 w 123"/>
                <a:gd name="T7" fmla="*/ 1 h 16"/>
                <a:gd name="T8" fmla="*/ 0 w 123"/>
                <a:gd name="T9" fmla="*/ 1 h 16"/>
                <a:gd name="T10" fmla="*/ 0 w 123"/>
                <a:gd name="T11" fmla="*/ 1 h 16"/>
                <a:gd name="T12" fmla="*/ 0 w 123"/>
                <a:gd name="T13" fmla="*/ 1 h 16"/>
                <a:gd name="T14" fmla="*/ 0 w 123"/>
                <a:gd name="T15" fmla="*/ 1 h 16"/>
                <a:gd name="T16" fmla="*/ 0 w 123"/>
                <a:gd name="T17" fmla="*/ 1 h 16"/>
                <a:gd name="T18" fmla="*/ 0 w 123"/>
                <a:gd name="T19" fmla="*/ 1 h 16"/>
                <a:gd name="T20" fmla="*/ 0 w 123"/>
                <a:gd name="T21" fmla="*/ 0 h 16"/>
                <a:gd name="T22" fmla="*/ 0 w 123"/>
                <a:gd name="T23" fmla="*/ 1 h 16"/>
                <a:gd name="T24" fmla="*/ 0 w 123"/>
                <a:gd name="T25" fmla="*/ 1 h 16"/>
                <a:gd name="T26" fmla="*/ 0 w 123"/>
                <a:gd name="T27" fmla="*/ 1 h 16"/>
                <a:gd name="T28" fmla="*/ 0 w 123"/>
                <a:gd name="T29" fmla="*/ 1 h 16"/>
                <a:gd name="T30" fmla="*/ 0 w 123"/>
                <a:gd name="T31" fmla="*/ 1 h 16"/>
                <a:gd name="T32" fmla="*/ 0 w 123"/>
                <a:gd name="T33" fmla="*/ 1 h 16"/>
                <a:gd name="T34" fmla="*/ 0 w 123"/>
                <a:gd name="T35" fmla="*/ 1 h 16"/>
                <a:gd name="T36" fmla="*/ 0 w 123"/>
                <a:gd name="T37" fmla="*/ 1 h 16"/>
                <a:gd name="T38" fmla="*/ 0 w 123"/>
                <a:gd name="T39" fmla="*/ 1 h 16"/>
                <a:gd name="T40" fmla="*/ 0 w 123"/>
                <a:gd name="T41" fmla="*/ 1 h 16"/>
                <a:gd name="T42" fmla="*/ 0 w 123"/>
                <a:gd name="T43" fmla="*/ 1 h 16"/>
                <a:gd name="T44" fmla="*/ 0 w 123"/>
                <a:gd name="T45" fmla="*/ 1 h 16"/>
                <a:gd name="T46" fmla="*/ 0 w 123"/>
                <a:gd name="T47" fmla="*/ 1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16"/>
                <a:gd name="T74" fmla="*/ 123 w 123"/>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16">
                  <a:moveTo>
                    <a:pt x="27" y="7"/>
                  </a:moveTo>
                  <a:lnTo>
                    <a:pt x="30" y="15"/>
                  </a:lnTo>
                  <a:lnTo>
                    <a:pt x="38" y="15"/>
                  </a:lnTo>
                  <a:lnTo>
                    <a:pt x="48" y="15"/>
                  </a:lnTo>
                  <a:lnTo>
                    <a:pt x="59" y="16"/>
                  </a:lnTo>
                  <a:lnTo>
                    <a:pt x="71" y="16"/>
                  </a:lnTo>
                  <a:lnTo>
                    <a:pt x="83" y="16"/>
                  </a:lnTo>
                  <a:lnTo>
                    <a:pt x="96" y="15"/>
                  </a:lnTo>
                  <a:lnTo>
                    <a:pt x="110" y="13"/>
                  </a:lnTo>
                  <a:lnTo>
                    <a:pt x="123" y="9"/>
                  </a:lnTo>
                  <a:lnTo>
                    <a:pt x="117" y="0"/>
                  </a:lnTo>
                  <a:lnTo>
                    <a:pt x="107" y="5"/>
                  </a:lnTo>
                  <a:lnTo>
                    <a:pt x="93" y="7"/>
                  </a:lnTo>
                  <a:lnTo>
                    <a:pt x="83" y="8"/>
                  </a:lnTo>
                  <a:lnTo>
                    <a:pt x="71" y="8"/>
                  </a:lnTo>
                  <a:lnTo>
                    <a:pt x="59" y="8"/>
                  </a:lnTo>
                  <a:lnTo>
                    <a:pt x="48" y="7"/>
                  </a:lnTo>
                  <a:lnTo>
                    <a:pt x="38" y="7"/>
                  </a:lnTo>
                  <a:lnTo>
                    <a:pt x="30" y="7"/>
                  </a:lnTo>
                  <a:lnTo>
                    <a:pt x="33" y="15"/>
                  </a:lnTo>
                  <a:lnTo>
                    <a:pt x="27" y="7"/>
                  </a:lnTo>
                  <a:lnTo>
                    <a:pt x="0" y="16"/>
                  </a:lnTo>
                  <a:lnTo>
                    <a:pt x="30" y="15"/>
                  </a:lnTo>
                  <a:lnTo>
                    <a:pt x="2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7" name="Freeform 2060"/>
            <p:cNvSpPr>
              <a:spLocks/>
            </p:cNvSpPr>
            <p:nvPr/>
          </p:nvSpPr>
          <p:spPr bwMode="auto">
            <a:xfrm>
              <a:off x="873" y="2507"/>
              <a:ext cx="22" cy="21"/>
            </a:xfrm>
            <a:custGeom>
              <a:avLst/>
              <a:gdLst>
                <a:gd name="T0" fmla="*/ 0 w 65"/>
                <a:gd name="T1" fmla="*/ 1 h 41"/>
                <a:gd name="T2" fmla="*/ 0 w 65"/>
                <a:gd name="T3" fmla="*/ 1 h 41"/>
                <a:gd name="T4" fmla="*/ 0 w 65"/>
                <a:gd name="T5" fmla="*/ 1 h 41"/>
                <a:gd name="T6" fmla="*/ 0 w 65"/>
                <a:gd name="T7" fmla="*/ 1 h 41"/>
                <a:gd name="T8" fmla="*/ 0 w 65"/>
                <a:gd name="T9" fmla="*/ 1 h 41"/>
                <a:gd name="T10" fmla="*/ 0 w 65"/>
                <a:gd name="T11" fmla="*/ 1 h 41"/>
                <a:gd name="T12" fmla="*/ 0 w 65"/>
                <a:gd name="T13" fmla="*/ 1 h 41"/>
                <a:gd name="T14" fmla="*/ 0 w 65"/>
                <a:gd name="T15" fmla="*/ 1 h 41"/>
                <a:gd name="T16" fmla="*/ 0 w 65"/>
                <a:gd name="T17" fmla="*/ 1 h 41"/>
                <a:gd name="T18" fmla="*/ 0 w 65"/>
                <a:gd name="T19" fmla="*/ 1 h 41"/>
                <a:gd name="T20" fmla="*/ 0 w 65"/>
                <a:gd name="T21" fmla="*/ 1 h 41"/>
                <a:gd name="T22" fmla="*/ 0 w 65"/>
                <a:gd name="T23" fmla="*/ 1 h 41"/>
                <a:gd name="T24" fmla="*/ 0 w 65"/>
                <a:gd name="T25" fmla="*/ 1 h 41"/>
                <a:gd name="T26" fmla="*/ 0 w 65"/>
                <a:gd name="T27" fmla="*/ 1 h 41"/>
                <a:gd name="T28" fmla="*/ 0 w 65"/>
                <a:gd name="T29" fmla="*/ 1 h 41"/>
                <a:gd name="T30" fmla="*/ 0 w 65"/>
                <a:gd name="T31" fmla="*/ 1 h 41"/>
                <a:gd name="T32" fmla="*/ 0 w 65"/>
                <a:gd name="T33" fmla="*/ 1 h 41"/>
                <a:gd name="T34" fmla="*/ 0 w 65"/>
                <a:gd name="T35" fmla="*/ 1 h 41"/>
                <a:gd name="T36" fmla="*/ 0 w 65"/>
                <a:gd name="T37" fmla="*/ 0 h 41"/>
                <a:gd name="T38" fmla="*/ 0 w 65"/>
                <a:gd name="T39" fmla="*/ 0 h 41"/>
                <a:gd name="T40" fmla="*/ 0 w 65"/>
                <a:gd name="T41" fmla="*/ 1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41"/>
                <a:gd name="T65" fmla="*/ 65 w 65"/>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41">
                  <a:moveTo>
                    <a:pt x="53" y="2"/>
                  </a:moveTo>
                  <a:lnTo>
                    <a:pt x="53" y="2"/>
                  </a:lnTo>
                  <a:lnTo>
                    <a:pt x="53" y="5"/>
                  </a:lnTo>
                  <a:lnTo>
                    <a:pt x="50" y="9"/>
                  </a:lnTo>
                  <a:lnTo>
                    <a:pt x="42" y="13"/>
                  </a:lnTo>
                  <a:lnTo>
                    <a:pt x="35" y="19"/>
                  </a:lnTo>
                  <a:lnTo>
                    <a:pt x="24" y="24"/>
                  </a:lnTo>
                  <a:lnTo>
                    <a:pt x="15" y="28"/>
                  </a:lnTo>
                  <a:lnTo>
                    <a:pt x="6" y="31"/>
                  </a:lnTo>
                  <a:lnTo>
                    <a:pt x="0" y="33"/>
                  </a:lnTo>
                  <a:lnTo>
                    <a:pt x="6" y="41"/>
                  </a:lnTo>
                  <a:lnTo>
                    <a:pt x="12" y="39"/>
                  </a:lnTo>
                  <a:lnTo>
                    <a:pt x="21" y="35"/>
                  </a:lnTo>
                  <a:lnTo>
                    <a:pt x="30" y="31"/>
                  </a:lnTo>
                  <a:lnTo>
                    <a:pt x="41" y="25"/>
                  </a:lnTo>
                  <a:lnTo>
                    <a:pt x="51" y="20"/>
                  </a:lnTo>
                  <a:lnTo>
                    <a:pt x="59" y="13"/>
                  </a:lnTo>
                  <a:lnTo>
                    <a:pt x="65" y="7"/>
                  </a:lnTo>
                  <a:lnTo>
                    <a:pt x="65" y="0"/>
                  </a:lnTo>
                  <a:lnTo>
                    <a:pt x="5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8" name="Freeform 2061"/>
            <p:cNvSpPr>
              <a:spLocks/>
            </p:cNvSpPr>
            <p:nvPr/>
          </p:nvSpPr>
          <p:spPr bwMode="auto">
            <a:xfrm>
              <a:off x="882" y="2502"/>
              <a:ext cx="13" cy="6"/>
            </a:xfrm>
            <a:custGeom>
              <a:avLst/>
              <a:gdLst>
                <a:gd name="T0" fmla="*/ 0 w 38"/>
                <a:gd name="T1" fmla="*/ 1 h 11"/>
                <a:gd name="T2" fmla="*/ 0 w 38"/>
                <a:gd name="T3" fmla="*/ 1 h 11"/>
                <a:gd name="T4" fmla="*/ 0 w 38"/>
                <a:gd name="T5" fmla="*/ 1 h 11"/>
                <a:gd name="T6" fmla="*/ 0 w 38"/>
                <a:gd name="T7" fmla="*/ 1 h 11"/>
                <a:gd name="T8" fmla="*/ 0 w 38"/>
                <a:gd name="T9" fmla="*/ 1 h 11"/>
                <a:gd name="T10" fmla="*/ 0 w 38"/>
                <a:gd name="T11" fmla="*/ 1 h 11"/>
                <a:gd name="T12" fmla="*/ 0 w 38"/>
                <a:gd name="T13" fmla="*/ 1 h 11"/>
                <a:gd name="T14" fmla="*/ 0 w 38"/>
                <a:gd name="T15" fmla="*/ 1 h 11"/>
                <a:gd name="T16" fmla="*/ 0 w 38"/>
                <a:gd name="T17" fmla="*/ 0 h 11"/>
                <a:gd name="T18" fmla="*/ 0 w 38"/>
                <a:gd name="T19" fmla="*/ 0 h 11"/>
                <a:gd name="T20" fmla="*/ 0 w 38"/>
                <a:gd name="T21" fmla="*/ 1 h 11"/>
                <a:gd name="T22" fmla="*/ 0 w 38"/>
                <a:gd name="T23" fmla="*/ 1 h 11"/>
                <a:gd name="T24" fmla="*/ 0 w 38"/>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6" y="10"/>
                  </a:moveTo>
                  <a:lnTo>
                    <a:pt x="6" y="10"/>
                  </a:lnTo>
                  <a:lnTo>
                    <a:pt x="14" y="8"/>
                  </a:lnTo>
                  <a:lnTo>
                    <a:pt x="18" y="8"/>
                  </a:lnTo>
                  <a:lnTo>
                    <a:pt x="24" y="9"/>
                  </a:lnTo>
                  <a:lnTo>
                    <a:pt x="26" y="11"/>
                  </a:lnTo>
                  <a:lnTo>
                    <a:pt x="38" y="9"/>
                  </a:lnTo>
                  <a:lnTo>
                    <a:pt x="30" y="3"/>
                  </a:lnTo>
                  <a:lnTo>
                    <a:pt x="21" y="0"/>
                  </a:lnTo>
                  <a:lnTo>
                    <a:pt x="11" y="0"/>
                  </a:lnTo>
                  <a:lnTo>
                    <a:pt x="0" y="4"/>
                  </a:lnTo>
                  <a:lnTo>
                    <a:pt x="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9" name="Freeform 2062"/>
            <p:cNvSpPr>
              <a:spLocks/>
            </p:cNvSpPr>
            <p:nvPr/>
          </p:nvSpPr>
          <p:spPr bwMode="auto">
            <a:xfrm>
              <a:off x="870" y="2504"/>
              <a:ext cx="14" cy="12"/>
            </a:xfrm>
            <a:custGeom>
              <a:avLst/>
              <a:gdLst>
                <a:gd name="T0" fmla="*/ 0 w 42"/>
                <a:gd name="T1" fmla="*/ 1 h 23"/>
                <a:gd name="T2" fmla="*/ 0 w 42"/>
                <a:gd name="T3" fmla="*/ 1 h 23"/>
                <a:gd name="T4" fmla="*/ 0 w 42"/>
                <a:gd name="T5" fmla="*/ 1 h 23"/>
                <a:gd name="T6" fmla="*/ 0 w 42"/>
                <a:gd name="T7" fmla="*/ 1 h 23"/>
                <a:gd name="T8" fmla="*/ 0 w 42"/>
                <a:gd name="T9" fmla="*/ 1 h 23"/>
                <a:gd name="T10" fmla="*/ 0 w 42"/>
                <a:gd name="T11" fmla="*/ 1 h 23"/>
                <a:gd name="T12" fmla="*/ 0 w 42"/>
                <a:gd name="T13" fmla="*/ 0 h 23"/>
                <a:gd name="T14" fmla="*/ 0 w 42"/>
                <a:gd name="T15" fmla="*/ 1 h 23"/>
                <a:gd name="T16" fmla="*/ 0 w 42"/>
                <a:gd name="T17" fmla="*/ 1 h 23"/>
                <a:gd name="T18" fmla="*/ 0 w 42"/>
                <a:gd name="T19" fmla="*/ 1 h 23"/>
                <a:gd name="T20" fmla="*/ 0 w 42"/>
                <a:gd name="T21" fmla="*/ 1 h 23"/>
                <a:gd name="T22" fmla="*/ 0 w 42"/>
                <a:gd name="T23" fmla="*/ 1 h 23"/>
                <a:gd name="T24" fmla="*/ 0 w 42"/>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23"/>
                <a:gd name="T41" fmla="*/ 42 w 42"/>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23">
                  <a:moveTo>
                    <a:pt x="3" y="23"/>
                  </a:moveTo>
                  <a:lnTo>
                    <a:pt x="3" y="23"/>
                  </a:lnTo>
                  <a:lnTo>
                    <a:pt x="15" y="19"/>
                  </a:lnTo>
                  <a:lnTo>
                    <a:pt x="24" y="15"/>
                  </a:lnTo>
                  <a:lnTo>
                    <a:pt x="33" y="11"/>
                  </a:lnTo>
                  <a:lnTo>
                    <a:pt x="42" y="6"/>
                  </a:lnTo>
                  <a:lnTo>
                    <a:pt x="36" y="0"/>
                  </a:lnTo>
                  <a:lnTo>
                    <a:pt x="27" y="4"/>
                  </a:lnTo>
                  <a:lnTo>
                    <a:pt x="18" y="9"/>
                  </a:lnTo>
                  <a:lnTo>
                    <a:pt x="9" y="11"/>
                  </a:lnTo>
                  <a:lnTo>
                    <a:pt x="0" y="14"/>
                  </a:lnTo>
                  <a:lnTo>
                    <a:pt x="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40" name="Freeform 2063"/>
            <p:cNvSpPr>
              <a:spLocks/>
            </p:cNvSpPr>
            <p:nvPr/>
          </p:nvSpPr>
          <p:spPr bwMode="auto">
            <a:xfrm>
              <a:off x="822" y="2511"/>
              <a:ext cx="49" cy="19"/>
            </a:xfrm>
            <a:custGeom>
              <a:avLst/>
              <a:gdLst>
                <a:gd name="T0" fmla="*/ 0 w 149"/>
                <a:gd name="T1" fmla="*/ 1 h 37"/>
                <a:gd name="T2" fmla="*/ 0 w 149"/>
                <a:gd name="T3" fmla="*/ 1 h 37"/>
                <a:gd name="T4" fmla="*/ 0 w 149"/>
                <a:gd name="T5" fmla="*/ 1 h 37"/>
                <a:gd name="T6" fmla="*/ 0 w 149"/>
                <a:gd name="T7" fmla="*/ 1 h 37"/>
                <a:gd name="T8" fmla="*/ 0 w 149"/>
                <a:gd name="T9" fmla="*/ 1 h 37"/>
                <a:gd name="T10" fmla="*/ 0 w 149"/>
                <a:gd name="T11" fmla="*/ 1 h 37"/>
                <a:gd name="T12" fmla="*/ 0 w 149"/>
                <a:gd name="T13" fmla="*/ 1 h 37"/>
                <a:gd name="T14" fmla="*/ 0 w 149"/>
                <a:gd name="T15" fmla="*/ 1 h 37"/>
                <a:gd name="T16" fmla="*/ 0 w 149"/>
                <a:gd name="T17" fmla="*/ 1 h 37"/>
                <a:gd name="T18" fmla="*/ 0 w 149"/>
                <a:gd name="T19" fmla="*/ 1 h 37"/>
                <a:gd name="T20" fmla="*/ 0 w 149"/>
                <a:gd name="T21" fmla="*/ 0 h 37"/>
                <a:gd name="T22" fmla="*/ 0 w 149"/>
                <a:gd name="T23" fmla="*/ 1 h 37"/>
                <a:gd name="T24" fmla="*/ 0 w 149"/>
                <a:gd name="T25" fmla="*/ 1 h 37"/>
                <a:gd name="T26" fmla="*/ 0 w 149"/>
                <a:gd name="T27" fmla="*/ 1 h 37"/>
                <a:gd name="T28" fmla="*/ 0 w 149"/>
                <a:gd name="T29" fmla="*/ 1 h 37"/>
                <a:gd name="T30" fmla="*/ 0 w 149"/>
                <a:gd name="T31" fmla="*/ 1 h 37"/>
                <a:gd name="T32" fmla="*/ 0 w 149"/>
                <a:gd name="T33" fmla="*/ 1 h 37"/>
                <a:gd name="T34" fmla="*/ 0 w 149"/>
                <a:gd name="T35" fmla="*/ 1 h 37"/>
                <a:gd name="T36" fmla="*/ 0 w 149"/>
                <a:gd name="T37" fmla="*/ 1 h 37"/>
                <a:gd name="T38" fmla="*/ 0 w 149"/>
                <a:gd name="T39" fmla="*/ 1 h 37"/>
                <a:gd name="T40" fmla="*/ 0 w 149"/>
                <a:gd name="T41" fmla="*/ 1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37"/>
                <a:gd name="T65" fmla="*/ 149 w 149"/>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37">
                  <a:moveTo>
                    <a:pt x="9" y="37"/>
                  </a:moveTo>
                  <a:lnTo>
                    <a:pt x="9" y="37"/>
                  </a:lnTo>
                  <a:lnTo>
                    <a:pt x="24" y="29"/>
                  </a:lnTo>
                  <a:lnTo>
                    <a:pt x="37" y="25"/>
                  </a:lnTo>
                  <a:lnTo>
                    <a:pt x="55" y="22"/>
                  </a:lnTo>
                  <a:lnTo>
                    <a:pt x="72" y="19"/>
                  </a:lnTo>
                  <a:lnTo>
                    <a:pt x="88" y="18"/>
                  </a:lnTo>
                  <a:lnTo>
                    <a:pt x="109" y="16"/>
                  </a:lnTo>
                  <a:lnTo>
                    <a:pt x="128" y="13"/>
                  </a:lnTo>
                  <a:lnTo>
                    <a:pt x="149" y="9"/>
                  </a:lnTo>
                  <a:lnTo>
                    <a:pt x="146" y="0"/>
                  </a:lnTo>
                  <a:lnTo>
                    <a:pt x="125" y="4"/>
                  </a:lnTo>
                  <a:lnTo>
                    <a:pt x="106" y="8"/>
                  </a:lnTo>
                  <a:lnTo>
                    <a:pt x="88" y="10"/>
                  </a:lnTo>
                  <a:lnTo>
                    <a:pt x="69" y="11"/>
                  </a:lnTo>
                  <a:lnTo>
                    <a:pt x="52" y="13"/>
                  </a:lnTo>
                  <a:lnTo>
                    <a:pt x="34" y="16"/>
                  </a:lnTo>
                  <a:lnTo>
                    <a:pt x="18" y="23"/>
                  </a:lnTo>
                  <a:lnTo>
                    <a:pt x="0" y="30"/>
                  </a:lnTo>
                  <a:lnTo>
                    <a:pt x="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41" name="Freeform 2064"/>
            <p:cNvSpPr>
              <a:spLocks/>
            </p:cNvSpPr>
            <p:nvPr/>
          </p:nvSpPr>
          <p:spPr bwMode="auto">
            <a:xfrm>
              <a:off x="794" y="2527"/>
              <a:ext cx="31" cy="14"/>
            </a:xfrm>
            <a:custGeom>
              <a:avLst/>
              <a:gdLst>
                <a:gd name="T0" fmla="*/ 0 w 91"/>
                <a:gd name="T1" fmla="*/ 0 h 29"/>
                <a:gd name="T2" fmla="*/ 0 w 91"/>
                <a:gd name="T3" fmla="*/ 0 h 29"/>
                <a:gd name="T4" fmla="*/ 0 w 91"/>
                <a:gd name="T5" fmla="*/ 0 h 29"/>
                <a:gd name="T6" fmla="*/ 0 w 91"/>
                <a:gd name="T7" fmla="*/ 0 h 29"/>
                <a:gd name="T8" fmla="*/ 0 w 91"/>
                <a:gd name="T9" fmla="*/ 0 h 29"/>
                <a:gd name="T10" fmla="*/ 0 w 91"/>
                <a:gd name="T11" fmla="*/ 0 h 29"/>
                <a:gd name="T12" fmla="*/ 0 w 91"/>
                <a:gd name="T13" fmla="*/ 0 h 29"/>
                <a:gd name="T14" fmla="*/ 0 w 91"/>
                <a:gd name="T15" fmla="*/ 0 h 29"/>
                <a:gd name="T16" fmla="*/ 0 w 91"/>
                <a:gd name="T17" fmla="*/ 0 h 29"/>
                <a:gd name="T18" fmla="*/ 0 w 91"/>
                <a:gd name="T19" fmla="*/ 0 h 29"/>
                <a:gd name="T20" fmla="*/ 0 w 91"/>
                <a:gd name="T21" fmla="*/ 0 h 29"/>
                <a:gd name="T22" fmla="*/ 0 w 91"/>
                <a:gd name="T23" fmla="*/ 0 h 29"/>
                <a:gd name="T24" fmla="*/ 0 w 91"/>
                <a:gd name="T25" fmla="*/ 0 h 29"/>
                <a:gd name="T26" fmla="*/ 0 w 91"/>
                <a:gd name="T27" fmla="*/ 0 h 29"/>
                <a:gd name="T28" fmla="*/ 0 w 91"/>
                <a:gd name="T29" fmla="*/ 0 h 29"/>
                <a:gd name="T30" fmla="*/ 0 w 91"/>
                <a:gd name="T31" fmla="*/ 0 h 29"/>
                <a:gd name="T32" fmla="*/ 0 w 91"/>
                <a:gd name="T33" fmla="*/ 0 h 29"/>
                <a:gd name="T34" fmla="*/ 0 w 91"/>
                <a:gd name="T35" fmla="*/ 0 h 29"/>
                <a:gd name="T36" fmla="*/ 0 w 91"/>
                <a:gd name="T37" fmla="*/ 0 h 29"/>
                <a:gd name="T38" fmla="*/ 0 w 91"/>
                <a:gd name="T39" fmla="*/ 0 h 29"/>
                <a:gd name="T40" fmla="*/ 0 w 91"/>
                <a:gd name="T41" fmla="*/ 0 h 29"/>
                <a:gd name="T42" fmla="*/ 0 w 91"/>
                <a:gd name="T43" fmla="*/ 0 h 29"/>
                <a:gd name="T44" fmla="*/ 0 w 91"/>
                <a:gd name="T45" fmla="*/ 0 h 29"/>
                <a:gd name="T46" fmla="*/ 0 w 91"/>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29"/>
                <a:gd name="T74" fmla="*/ 91 w 91"/>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29">
                  <a:moveTo>
                    <a:pt x="38" y="21"/>
                  </a:moveTo>
                  <a:lnTo>
                    <a:pt x="40" y="29"/>
                  </a:lnTo>
                  <a:lnTo>
                    <a:pt x="49" y="27"/>
                  </a:lnTo>
                  <a:lnTo>
                    <a:pt x="55" y="26"/>
                  </a:lnTo>
                  <a:lnTo>
                    <a:pt x="62" y="23"/>
                  </a:lnTo>
                  <a:lnTo>
                    <a:pt x="67" y="21"/>
                  </a:lnTo>
                  <a:lnTo>
                    <a:pt x="73" y="19"/>
                  </a:lnTo>
                  <a:lnTo>
                    <a:pt x="77" y="15"/>
                  </a:lnTo>
                  <a:lnTo>
                    <a:pt x="83" y="11"/>
                  </a:lnTo>
                  <a:lnTo>
                    <a:pt x="91" y="7"/>
                  </a:lnTo>
                  <a:lnTo>
                    <a:pt x="82" y="0"/>
                  </a:lnTo>
                  <a:lnTo>
                    <a:pt x="74" y="5"/>
                  </a:lnTo>
                  <a:lnTo>
                    <a:pt x="68" y="9"/>
                  </a:lnTo>
                  <a:lnTo>
                    <a:pt x="64" y="12"/>
                  </a:lnTo>
                  <a:lnTo>
                    <a:pt x="61" y="14"/>
                  </a:lnTo>
                  <a:lnTo>
                    <a:pt x="56" y="16"/>
                  </a:lnTo>
                  <a:lnTo>
                    <a:pt x="52" y="18"/>
                  </a:lnTo>
                  <a:lnTo>
                    <a:pt x="46" y="19"/>
                  </a:lnTo>
                  <a:lnTo>
                    <a:pt x="37" y="21"/>
                  </a:lnTo>
                  <a:lnTo>
                    <a:pt x="38" y="29"/>
                  </a:lnTo>
                  <a:lnTo>
                    <a:pt x="37" y="21"/>
                  </a:lnTo>
                  <a:lnTo>
                    <a:pt x="0" y="29"/>
                  </a:lnTo>
                  <a:lnTo>
                    <a:pt x="38" y="29"/>
                  </a:lnTo>
                  <a:lnTo>
                    <a:pt x="3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42" name="Freeform 2065"/>
            <p:cNvSpPr>
              <a:spLocks/>
            </p:cNvSpPr>
            <p:nvPr/>
          </p:nvSpPr>
          <p:spPr bwMode="auto">
            <a:xfrm>
              <a:off x="804" y="2537"/>
              <a:ext cx="9" cy="5"/>
            </a:xfrm>
            <a:custGeom>
              <a:avLst/>
              <a:gdLst>
                <a:gd name="T0" fmla="*/ 0 w 27"/>
                <a:gd name="T1" fmla="*/ 1 h 9"/>
                <a:gd name="T2" fmla="*/ 0 w 27"/>
                <a:gd name="T3" fmla="*/ 1 h 9"/>
                <a:gd name="T4" fmla="*/ 0 w 27"/>
                <a:gd name="T5" fmla="*/ 1 h 9"/>
                <a:gd name="T6" fmla="*/ 0 w 27"/>
                <a:gd name="T7" fmla="*/ 1 h 9"/>
                <a:gd name="T8" fmla="*/ 0 w 27"/>
                <a:gd name="T9" fmla="*/ 1 h 9"/>
                <a:gd name="T10" fmla="*/ 0 w 27"/>
                <a:gd name="T11" fmla="*/ 0 h 9"/>
                <a:gd name="T12" fmla="*/ 0 w 27"/>
                <a:gd name="T13" fmla="*/ 1 h 9"/>
                <a:gd name="T14" fmla="*/ 0 w 27"/>
                <a:gd name="T15" fmla="*/ 0 h 9"/>
                <a:gd name="T16" fmla="*/ 0 w 27"/>
                <a:gd name="T17" fmla="*/ 0 h 9"/>
                <a:gd name="T18" fmla="*/ 0 w 27"/>
                <a:gd name="T19" fmla="*/ 1 h 9"/>
                <a:gd name="T20" fmla="*/ 0 w 27"/>
                <a:gd name="T21" fmla="*/ 1 h 9"/>
                <a:gd name="T22" fmla="*/ 0 w 27"/>
                <a:gd name="T23" fmla="*/ 1 h 9"/>
                <a:gd name="T24" fmla="*/ 0 w 27"/>
                <a:gd name="T25" fmla="*/ 1 h 9"/>
                <a:gd name="T26" fmla="*/ 0 w 27"/>
                <a:gd name="T27" fmla="*/ 1 h 9"/>
                <a:gd name="T28" fmla="*/ 0 w 27"/>
                <a:gd name="T29" fmla="*/ 1 h 9"/>
                <a:gd name="T30" fmla="*/ 0 w 27"/>
                <a:gd name="T31" fmla="*/ 1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9"/>
                <a:gd name="T50" fmla="*/ 27 w 27"/>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9">
                  <a:moveTo>
                    <a:pt x="0" y="9"/>
                  </a:moveTo>
                  <a:lnTo>
                    <a:pt x="3" y="1"/>
                  </a:lnTo>
                  <a:lnTo>
                    <a:pt x="6" y="9"/>
                  </a:lnTo>
                  <a:lnTo>
                    <a:pt x="9" y="8"/>
                  </a:lnTo>
                  <a:lnTo>
                    <a:pt x="10" y="8"/>
                  </a:lnTo>
                  <a:lnTo>
                    <a:pt x="10" y="0"/>
                  </a:lnTo>
                  <a:lnTo>
                    <a:pt x="10" y="8"/>
                  </a:lnTo>
                  <a:lnTo>
                    <a:pt x="10" y="0"/>
                  </a:lnTo>
                  <a:lnTo>
                    <a:pt x="6" y="0"/>
                  </a:lnTo>
                  <a:lnTo>
                    <a:pt x="3" y="1"/>
                  </a:lnTo>
                  <a:lnTo>
                    <a:pt x="3" y="9"/>
                  </a:lnTo>
                  <a:lnTo>
                    <a:pt x="6" y="1"/>
                  </a:lnTo>
                  <a:lnTo>
                    <a:pt x="3" y="9"/>
                  </a:lnTo>
                  <a:lnTo>
                    <a:pt x="27" y="9"/>
                  </a:lnTo>
                  <a:lnTo>
                    <a:pt x="6" y="1"/>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43" name="Freeform 2066"/>
            <p:cNvSpPr>
              <a:spLocks/>
            </p:cNvSpPr>
            <p:nvPr/>
          </p:nvSpPr>
          <p:spPr bwMode="auto">
            <a:xfrm>
              <a:off x="802" y="2536"/>
              <a:ext cx="4" cy="6"/>
            </a:xfrm>
            <a:custGeom>
              <a:avLst/>
              <a:gdLst>
                <a:gd name="T0" fmla="*/ 0 w 12"/>
                <a:gd name="T1" fmla="*/ 1 h 11"/>
                <a:gd name="T2" fmla="*/ 0 w 12"/>
                <a:gd name="T3" fmla="*/ 1 h 11"/>
                <a:gd name="T4" fmla="*/ 0 w 12"/>
                <a:gd name="T5" fmla="*/ 1 h 11"/>
                <a:gd name="T6" fmla="*/ 0 w 12"/>
                <a:gd name="T7" fmla="*/ 1 h 11"/>
                <a:gd name="T8" fmla="*/ 0 w 12"/>
                <a:gd name="T9" fmla="*/ 1 h 11"/>
                <a:gd name="T10" fmla="*/ 0 w 12"/>
                <a:gd name="T11" fmla="*/ 1 h 11"/>
                <a:gd name="T12" fmla="*/ 0 w 12"/>
                <a:gd name="T13" fmla="*/ 1 h 11"/>
                <a:gd name="T14" fmla="*/ 0 w 12"/>
                <a:gd name="T15" fmla="*/ 0 h 11"/>
                <a:gd name="T16" fmla="*/ 0 w 12"/>
                <a:gd name="T17" fmla="*/ 1 h 11"/>
                <a:gd name="T18" fmla="*/ 0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6" y="8"/>
                  </a:moveTo>
                  <a:lnTo>
                    <a:pt x="0" y="9"/>
                  </a:lnTo>
                  <a:lnTo>
                    <a:pt x="6" y="11"/>
                  </a:lnTo>
                  <a:lnTo>
                    <a:pt x="12" y="3"/>
                  </a:lnTo>
                  <a:lnTo>
                    <a:pt x="6" y="1"/>
                  </a:lnTo>
                  <a:lnTo>
                    <a:pt x="0" y="2"/>
                  </a:lnTo>
                  <a:lnTo>
                    <a:pt x="6" y="1"/>
                  </a:lnTo>
                  <a:lnTo>
                    <a:pt x="3" y="0"/>
                  </a:lnTo>
                  <a:lnTo>
                    <a:pt x="0" y="2"/>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44" name="Freeform 2067"/>
            <p:cNvSpPr>
              <a:spLocks/>
            </p:cNvSpPr>
            <p:nvPr/>
          </p:nvSpPr>
          <p:spPr bwMode="auto">
            <a:xfrm>
              <a:off x="805" y="2540"/>
              <a:ext cx="14" cy="15"/>
            </a:xfrm>
            <a:custGeom>
              <a:avLst/>
              <a:gdLst>
                <a:gd name="T0" fmla="*/ 0 w 42"/>
                <a:gd name="T1" fmla="*/ 0 h 30"/>
                <a:gd name="T2" fmla="*/ 0 w 42"/>
                <a:gd name="T3" fmla="*/ 0 h 30"/>
                <a:gd name="T4" fmla="*/ 0 w 42"/>
                <a:gd name="T5" fmla="*/ 1 h 30"/>
                <a:gd name="T6" fmla="*/ 0 w 42"/>
                <a:gd name="T7" fmla="*/ 1 h 30"/>
                <a:gd name="T8" fmla="*/ 0 w 42"/>
                <a:gd name="T9" fmla="*/ 1 h 30"/>
                <a:gd name="T10" fmla="*/ 0 w 42"/>
                <a:gd name="T11" fmla="*/ 1 h 30"/>
                <a:gd name="T12" fmla="*/ 0 60000 65536"/>
                <a:gd name="T13" fmla="*/ 0 60000 65536"/>
                <a:gd name="T14" fmla="*/ 0 60000 65536"/>
                <a:gd name="T15" fmla="*/ 0 60000 65536"/>
                <a:gd name="T16" fmla="*/ 0 60000 65536"/>
                <a:gd name="T17" fmla="*/ 0 60000 65536"/>
                <a:gd name="T18" fmla="*/ 0 w 42"/>
                <a:gd name="T19" fmla="*/ 0 h 30"/>
                <a:gd name="T20" fmla="*/ 42 w 4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2" h="30">
                  <a:moveTo>
                    <a:pt x="0" y="0"/>
                  </a:moveTo>
                  <a:lnTo>
                    <a:pt x="0" y="0"/>
                  </a:lnTo>
                  <a:lnTo>
                    <a:pt x="13" y="6"/>
                  </a:lnTo>
                  <a:lnTo>
                    <a:pt x="27" y="12"/>
                  </a:lnTo>
                  <a:lnTo>
                    <a:pt x="36" y="21"/>
                  </a:lnTo>
                  <a:lnTo>
                    <a:pt x="42"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45" name="Freeform 2068"/>
            <p:cNvSpPr>
              <a:spLocks/>
            </p:cNvSpPr>
            <p:nvPr/>
          </p:nvSpPr>
          <p:spPr bwMode="auto">
            <a:xfrm>
              <a:off x="817" y="2559"/>
              <a:ext cx="2" cy="8"/>
            </a:xfrm>
            <a:custGeom>
              <a:avLst/>
              <a:gdLst>
                <a:gd name="T0" fmla="*/ 0 w 6"/>
                <a:gd name="T1" fmla="*/ 0 h 16"/>
                <a:gd name="T2" fmla="*/ 0 w 6"/>
                <a:gd name="T3" fmla="*/ 0 h 16"/>
                <a:gd name="T4" fmla="*/ 0 w 6"/>
                <a:gd name="T5" fmla="*/ 1 h 16"/>
                <a:gd name="T6" fmla="*/ 0 w 6"/>
                <a:gd name="T7" fmla="*/ 1 h 16"/>
                <a:gd name="T8" fmla="*/ 0 w 6"/>
                <a:gd name="T9" fmla="*/ 1 h 16"/>
                <a:gd name="T10" fmla="*/ 0 w 6"/>
                <a:gd name="T11" fmla="*/ 1 h 16"/>
                <a:gd name="T12" fmla="*/ 0 60000 65536"/>
                <a:gd name="T13" fmla="*/ 0 60000 65536"/>
                <a:gd name="T14" fmla="*/ 0 60000 65536"/>
                <a:gd name="T15" fmla="*/ 0 60000 65536"/>
                <a:gd name="T16" fmla="*/ 0 60000 65536"/>
                <a:gd name="T17" fmla="*/ 0 60000 65536"/>
                <a:gd name="T18" fmla="*/ 0 w 6"/>
                <a:gd name="T19" fmla="*/ 0 h 16"/>
                <a:gd name="T20" fmla="*/ 6 w 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 h="16">
                  <a:moveTo>
                    <a:pt x="6" y="0"/>
                  </a:moveTo>
                  <a:lnTo>
                    <a:pt x="6" y="0"/>
                  </a:lnTo>
                  <a:lnTo>
                    <a:pt x="5" y="4"/>
                  </a:lnTo>
                  <a:lnTo>
                    <a:pt x="5" y="8"/>
                  </a:lnTo>
                  <a:lnTo>
                    <a:pt x="3" y="12"/>
                  </a:lnTo>
                  <a:lnTo>
                    <a:pt x="0" y="1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46" name="Freeform 2069"/>
            <p:cNvSpPr>
              <a:spLocks/>
            </p:cNvSpPr>
            <p:nvPr/>
          </p:nvSpPr>
          <p:spPr bwMode="auto">
            <a:xfrm>
              <a:off x="882" y="2534"/>
              <a:ext cx="17" cy="6"/>
            </a:xfrm>
            <a:custGeom>
              <a:avLst/>
              <a:gdLst>
                <a:gd name="T0" fmla="*/ 0 w 51"/>
                <a:gd name="T1" fmla="*/ 0 h 11"/>
                <a:gd name="T2" fmla="*/ 0 w 51"/>
                <a:gd name="T3" fmla="*/ 0 h 11"/>
                <a:gd name="T4" fmla="*/ 0 w 51"/>
                <a:gd name="T5" fmla="*/ 1 h 11"/>
                <a:gd name="T6" fmla="*/ 0 w 51"/>
                <a:gd name="T7" fmla="*/ 1 h 11"/>
                <a:gd name="T8" fmla="*/ 0 w 51"/>
                <a:gd name="T9" fmla="*/ 1 h 11"/>
                <a:gd name="T10" fmla="*/ 0 w 51"/>
                <a:gd name="T11" fmla="*/ 1 h 11"/>
                <a:gd name="T12" fmla="*/ 0 w 51"/>
                <a:gd name="T13" fmla="*/ 1 h 11"/>
                <a:gd name="T14" fmla="*/ 0 w 51"/>
                <a:gd name="T15" fmla="*/ 1 h 11"/>
                <a:gd name="T16" fmla="*/ 0 w 51"/>
                <a:gd name="T17" fmla="*/ 1 h 11"/>
                <a:gd name="T18" fmla="*/ 0 w 51"/>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1"/>
                <a:gd name="T32" fmla="*/ 51 w 5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1">
                  <a:moveTo>
                    <a:pt x="51" y="0"/>
                  </a:moveTo>
                  <a:lnTo>
                    <a:pt x="51" y="0"/>
                  </a:lnTo>
                  <a:lnTo>
                    <a:pt x="45" y="4"/>
                  </a:lnTo>
                  <a:lnTo>
                    <a:pt x="41" y="7"/>
                  </a:lnTo>
                  <a:lnTo>
                    <a:pt x="35" y="8"/>
                  </a:lnTo>
                  <a:lnTo>
                    <a:pt x="29" y="9"/>
                  </a:lnTo>
                  <a:lnTo>
                    <a:pt x="23" y="10"/>
                  </a:lnTo>
                  <a:lnTo>
                    <a:pt x="15" y="10"/>
                  </a:lnTo>
                  <a:lnTo>
                    <a:pt x="8" y="11"/>
                  </a:lnTo>
                  <a:lnTo>
                    <a:pt x="0" y="1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47" name="Freeform 2070"/>
            <p:cNvSpPr>
              <a:spLocks/>
            </p:cNvSpPr>
            <p:nvPr/>
          </p:nvSpPr>
          <p:spPr bwMode="auto">
            <a:xfrm>
              <a:off x="877" y="2550"/>
              <a:ext cx="8" cy="1"/>
            </a:xfrm>
            <a:custGeom>
              <a:avLst/>
              <a:gdLst>
                <a:gd name="T0" fmla="*/ 0 w 24"/>
                <a:gd name="T1" fmla="*/ 1 h 1"/>
                <a:gd name="T2" fmla="*/ 0 w 24"/>
                <a:gd name="T3" fmla="*/ 1 h 1"/>
                <a:gd name="T4" fmla="*/ 0 w 24"/>
                <a:gd name="T5" fmla="*/ 0 h 1"/>
                <a:gd name="T6" fmla="*/ 0 w 24"/>
                <a:gd name="T7" fmla="*/ 0 h 1"/>
                <a:gd name="T8" fmla="*/ 0 w 24"/>
                <a:gd name="T9" fmla="*/ 0 h 1"/>
                <a:gd name="T10" fmla="*/ 0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0" y="1"/>
                  </a:moveTo>
                  <a:lnTo>
                    <a:pt x="0" y="1"/>
                  </a:lnTo>
                  <a:lnTo>
                    <a:pt x="6" y="0"/>
                  </a:lnTo>
                  <a:lnTo>
                    <a:pt x="12" y="0"/>
                  </a:lnTo>
                  <a:lnTo>
                    <a:pt x="18" y="0"/>
                  </a:lnTo>
                  <a:lnTo>
                    <a:pt x="2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48" name="Freeform 2071"/>
            <p:cNvSpPr>
              <a:spLocks/>
            </p:cNvSpPr>
            <p:nvPr/>
          </p:nvSpPr>
          <p:spPr bwMode="auto">
            <a:xfrm>
              <a:off x="548" y="2304"/>
              <a:ext cx="3" cy="3"/>
            </a:xfrm>
            <a:custGeom>
              <a:avLst/>
              <a:gdLst>
                <a:gd name="T0" fmla="*/ 0 w 10"/>
                <a:gd name="T1" fmla="*/ 0 h 8"/>
                <a:gd name="T2" fmla="*/ 0 w 10"/>
                <a:gd name="T3" fmla="*/ 0 h 8"/>
                <a:gd name="T4" fmla="*/ 0 w 10"/>
                <a:gd name="T5" fmla="*/ 0 h 8"/>
                <a:gd name="T6" fmla="*/ 0 w 10"/>
                <a:gd name="T7" fmla="*/ 0 h 8"/>
                <a:gd name="T8" fmla="*/ 0 w 10"/>
                <a:gd name="T9" fmla="*/ 0 h 8"/>
                <a:gd name="T10" fmla="*/ 0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10" y="1"/>
                  </a:moveTo>
                  <a:lnTo>
                    <a:pt x="6" y="0"/>
                  </a:lnTo>
                  <a:lnTo>
                    <a:pt x="1" y="1"/>
                  </a:lnTo>
                  <a:lnTo>
                    <a:pt x="0" y="4"/>
                  </a:lnTo>
                  <a:lnTo>
                    <a:pt x="1" y="8"/>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49" name="Freeform 2072"/>
            <p:cNvSpPr>
              <a:spLocks/>
            </p:cNvSpPr>
            <p:nvPr/>
          </p:nvSpPr>
          <p:spPr bwMode="auto">
            <a:xfrm>
              <a:off x="548" y="2304"/>
              <a:ext cx="15" cy="20"/>
            </a:xfrm>
            <a:custGeom>
              <a:avLst/>
              <a:gdLst>
                <a:gd name="T0" fmla="*/ 0 w 45"/>
                <a:gd name="T1" fmla="*/ 1 h 40"/>
                <a:gd name="T2" fmla="*/ 0 w 45"/>
                <a:gd name="T3" fmla="*/ 1 h 40"/>
                <a:gd name="T4" fmla="*/ 0 w 45"/>
                <a:gd name="T5" fmla="*/ 1 h 40"/>
                <a:gd name="T6" fmla="*/ 0 w 45"/>
                <a:gd name="T7" fmla="*/ 1 h 40"/>
                <a:gd name="T8" fmla="*/ 0 w 45"/>
                <a:gd name="T9" fmla="*/ 1 h 40"/>
                <a:gd name="T10" fmla="*/ 0 w 45"/>
                <a:gd name="T11" fmla="*/ 1 h 40"/>
                <a:gd name="T12" fmla="*/ 0 w 45"/>
                <a:gd name="T13" fmla="*/ 1 h 40"/>
                <a:gd name="T14" fmla="*/ 0 w 45"/>
                <a:gd name="T15" fmla="*/ 1 h 40"/>
                <a:gd name="T16" fmla="*/ 0 w 45"/>
                <a:gd name="T17" fmla="*/ 1 h 40"/>
                <a:gd name="T18" fmla="*/ 0 w 45"/>
                <a:gd name="T19" fmla="*/ 0 h 40"/>
                <a:gd name="T20" fmla="*/ 0 w 45"/>
                <a:gd name="T21" fmla="*/ 1 h 40"/>
                <a:gd name="T22" fmla="*/ 0 w 45"/>
                <a:gd name="T23" fmla="*/ 1 h 40"/>
                <a:gd name="T24" fmla="*/ 0 w 45"/>
                <a:gd name="T25" fmla="*/ 1 h 40"/>
                <a:gd name="T26" fmla="*/ 0 w 45"/>
                <a:gd name="T27" fmla="*/ 1 h 40"/>
                <a:gd name="T28" fmla="*/ 0 w 45"/>
                <a:gd name="T29" fmla="*/ 1 h 40"/>
                <a:gd name="T30" fmla="*/ 0 w 45"/>
                <a:gd name="T31" fmla="*/ 1 h 40"/>
                <a:gd name="T32" fmla="*/ 0 w 45"/>
                <a:gd name="T33" fmla="*/ 1 h 40"/>
                <a:gd name="T34" fmla="*/ 0 w 45"/>
                <a:gd name="T35" fmla="*/ 1 h 40"/>
                <a:gd name="T36" fmla="*/ 0 w 45"/>
                <a:gd name="T37" fmla="*/ 1 h 40"/>
                <a:gd name="T38" fmla="*/ 0 w 45"/>
                <a:gd name="T39" fmla="*/ 1 h 40"/>
                <a:gd name="T40" fmla="*/ 0 w 45"/>
                <a:gd name="T41" fmla="*/ 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40"/>
                <a:gd name="T65" fmla="*/ 45 w 45"/>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40">
                  <a:moveTo>
                    <a:pt x="45" y="34"/>
                  </a:moveTo>
                  <a:lnTo>
                    <a:pt x="44" y="34"/>
                  </a:lnTo>
                  <a:lnTo>
                    <a:pt x="41" y="30"/>
                  </a:lnTo>
                  <a:lnTo>
                    <a:pt x="35" y="27"/>
                  </a:lnTo>
                  <a:lnTo>
                    <a:pt x="32" y="23"/>
                  </a:lnTo>
                  <a:lnTo>
                    <a:pt x="27" y="19"/>
                  </a:lnTo>
                  <a:lnTo>
                    <a:pt x="23" y="14"/>
                  </a:lnTo>
                  <a:lnTo>
                    <a:pt x="20" y="10"/>
                  </a:lnTo>
                  <a:lnTo>
                    <a:pt x="14" y="4"/>
                  </a:lnTo>
                  <a:lnTo>
                    <a:pt x="9" y="0"/>
                  </a:lnTo>
                  <a:lnTo>
                    <a:pt x="0" y="7"/>
                  </a:lnTo>
                  <a:lnTo>
                    <a:pt x="5" y="11"/>
                  </a:lnTo>
                  <a:lnTo>
                    <a:pt x="11" y="14"/>
                  </a:lnTo>
                  <a:lnTo>
                    <a:pt x="14" y="19"/>
                  </a:lnTo>
                  <a:lnTo>
                    <a:pt x="18" y="23"/>
                  </a:lnTo>
                  <a:lnTo>
                    <a:pt x="23" y="27"/>
                  </a:lnTo>
                  <a:lnTo>
                    <a:pt x="26" y="31"/>
                  </a:lnTo>
                  <a:lnTo>
                    <a:pt x="32" y="37"/>
                  </a:lnTo>
                  <a:lnTo>
                    <a:pt x="38" y="40"/>
                  </a:lnTo>
                  <a:lnTo>
                    <a:pt x="36" y="40"/>
                  </a:lnTo>
                  <a:lnTo>
                    <a:pt x="4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50" name="Freeform 2073"/>
            <p:cNvSpPr>
              <a:spLocks/>
            </p:cNvSpPr>
            <p:nvPr/>
          </p:nvSpPr>
          <p:spPr bwMode="auto">
            <a:xfrm>
              <a:off x="560" y="2321"/>
              <a:ext cx="29" cy="14"/>
            </a:xfrm>
            <a:custGeom>
              <a:avLst/>
              <a:gdLst>
                <a:gd name="T0" fmla="*/ 0 w 87"/>
                <a:gd name="T1" fmla="*/ 1 h 28"/>
                <a:gd name="T2" fmla="*/ 0 w 87"/>
                <a:gd name="T3" fmla="*/ 1 h 28"/>
                <a:gd name="T4" fmla="*/ 0 w 87"/>
                <a:gd name="T5" fmla="*/ 1 h 28"/>
                <a:gd name="T6" fmla="*/ 0 w 87"/>
                <a:gd name="T7" fmla="*/ 1 h 28"/>
                <a:gd name="T8" fmla="*/ 0 w 87"/>
                <a:gd name="T9" fmla="*/ 1 h 28"/>
                <a:gd name="T10" fmla="*/ 0 w 87"/>
                <a:gd name="T11" fmla="*/ 1 h 28"/>
                <a:gd name="T12" fmla="*/ 0 w 87"/>
                <a:gd name="T13" fmla="*/ 1 h 28"/>
                <a:gd name="T14" fmla="*/ 0 w 87"/>
                <a:gd name="T15" fmla="*/ 1 h 28"/>
                <a:gd name="T16" fmla="*/ 0 w 87"/>
                <a:gd name="T17" fmla="*/ 0 h 28"/>
                <a:gd name="T18" fmla="*/ 0 w 87"/>
                <a:gd name="T19" fmla="*/ 1 h 28"/>
                <a:gd name="T20" fmla="*/ 0 w 87"/>
                <a:gd name="T21" fmla="*/ 1 h 28"/>
                <a:gd name="T22" fmla="*/ 0 w 87"/>
                <a:gd name="T23" fmla="*/ 1 h 28"/>
                <a:gd name="T24" fmla="*/ 0 w 87"/>
                <a:gd name="T25" fmla="*/ 1 h 28"/>
                <a:gd name="T26" fmla="*/ 0 w 87"/>
                <a:gd name="T27" fmla="*/ 1 h 28"/>
                <a:gd name="T28" fmla="*/ 0 w 87"/>
                <a:gd name="T29" fmla="*/ 1 h 28"/>
                <a:gd name="T30" fmla="*/ 0 w 87"/>
                <a:gd name="T31" fmla="*/ 1 h 28"/>
                <a:gd name="T32" fmla="*/ 0 w 87"/>
                <a:gd name="T33" fmla="*/ 1 h 28"/>
                <a:gd name="T34" fmla="*/ 0 w 87"/>
                <a:gd name="T35" fmla="*/ 1 h 28"/>
                <a:gd name="T36" fmla="*/ 0 w 87"/>
                <a:gd name="T37" fmla="*/ 1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
                <a:gd name="T58" fmla="*/ 0 h 28"/>
                <a:gd name="T59" fmla="*/ 87 w 87"/>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 h="28">
                  <a:moveTo>
                    <a:pt x="87" y="19"/>
                  </a:moveTo>
                  <a:lnTo>
                    <a:pt x="75" y="16"/>
                  </a:lnTo>
                  <a:lnTo>
                    <a:pt x="65" y="14"/>
                  </a:lnTo>
                  <a:lnTo>
                    <a:pt x="54" y="13"/>
                  </a:lnTo>
                  <a:lnTo>
                    <a:pt x="44" y="12"/>
                  </a:lnTo>
                  <a:lnTo>
                    <a:pt x="35" y="9"/>
                  </a:lnTo>
                  <a:lnTo>
                    <a:pt x="26" y="7"/>
                  </a:lnTo>
                  <a:lnTo>
                    <a:pt x="17" y="5"/>
                  </a:lnTo>
                  <a:lnTo>
                    <a:pt x="9" y="0"/>
                  </a:lnTo>
                  <a:lnTo>
                    <a:pt x="0" y="6"/>
                  </a:lnTo>
                  <a:lnTo>
                    <a:pt x="11" y="12"/>
                  </a:lnTo>
                  <a:lnTo>
                    <a:pt x="23" y="16"/>
                  </a:lnTo>
                  <a:lnTo>
                    <a:pt x="32" y="18"/>
                  </a:lnTo>
                  <a:lnTo>
                    <a:pt x="41" y="20"/>
                  </a:lnTo>
                  <a:lnTo>
                    <a:pt x="51" y="21"/>
                  </a:lnTo>
                  <a:lnTo>
                    <a:pt x="62" y="22"/>
                  </a:lnTo>
                  <a:lnTo>
                    <a:pt x="72" y="24"/>
                  </a:lnTo>
                  <a:lnTo>
                    <a:pt x="81" y="28"/>
                  </a:lnTo>
                  <a:lnTo>
                    <a:pt x="8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51" name="Freeform 2074"/>
            <p:cNvSpPr>
              <a:spLocks/>
            </p:cNvSpPr>
            <p:nvPr/>
          </p:nvSpPr>
          <p:spPr bwMode="auto">
            <a:xfrm>
              <a:off x="587" y="2331"/>
              <a:ext cx="3" cy="4"/>
            </a:xfrm>
            <a:custGeom>
              <a:avLst/>
              <a:gdLst>
                <a:gd name="T0" fmla="*/ 0 w 9"/>
                <a:gd name="T1" fmla="*/ 0 h 9"/>
                <a:gd name="T2" fmla="*/ 0 w 9"/>
                <a:gd name="T3" fmla="*/ 0 h 9"/>
                <a:gd name="T4" fmla="*/ 0 w 9"/>
                <a:gd name="T5" fmla="*/ 0 h 9"/>
                <a:gd name="T6" fmla="*/ 0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9"/>
                  </a:moveTo>
                  <a:lnTo>
                    <a:pt x="5" y="9"/>
                  </a:lnTo>
                  <a:lnTo>
                    <a:pt x="9" y="5"/>
                  </a:lnTo>
                  <a:lnTo>
                    <a:pt x="9" y="2"/>
                  </a:lnTo>
                  <a:lnTo>
                    <a:pt x="6"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52" name="Freeform 2075"/>
            <p:cNvSpPr>
              <a:spLocks/>
            </p:cNvSpPr>
            <p:nvPr/>
          </p:nvSpPr>
          <p:spPr bwMode="auto">
            <a:xfrm>
              <a:off x="541" y="2278"/>
              <a:ext cx="4" cy="3"/>
            </a:xfrm>
            <a:custGeom>
              <a:avLst/>
              <a:gdLst>
                <a:gd name="T0" fmla="*/ 0 w 12"/>
                <a:gd name="T1" fmla="*/ 1 h 6"/>
                <a:gd name="T2" fmla="*/ 0 w 12"/>
                <a:gd name="T3" fmla="*/ 0 h 6"/>
                <a:gd name="T4" fmla="*/ 0 w 12"/>
                <a:gd name="T5" fmla="*/ 0 h 6"/>
                <a:gd name="T6" fmla="*/ 0 w 12"/>
                <a:gd name="T7" fmla="*/ 1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4"/>
                  </a:moveTo>
                  <a:lnTo>
                    <a:pt x="9" y="0"/>
                  </a:lnTo>
                  <a:lnTo>
                    <a:pt x="5" y="0"/>
                  </a:lnTo>
                  <a:lnTo>
                    <a:pt x="2" y="2"/>
                  </a:lnTo>
                  <a:lnTo>
                    <a:pt x="0" y="6"/>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53" name="Freeform 2076"/>
            <p:cNvSpPr>
              <a:spLocks/>
            </p:cNvSpPr>
            <p:nvPr/>
          </p:nvSpPr>
          <p:spPr bwMode="auto">
            <a:xfrm>
              <a:off x="539" y="2280"/>
              <a:ext cx="7" cy="12"/>
            </a:xfrm>
            <a:custGeom>
              <a:avLst/>
              <a:gdLst>
                <a:gd name="T0" fmla="*/ 0 w 21"/>
                <a:gd name="T1" fmla="*/ 1 h 23"/>
                <a:gd name="T2" fmla="*/ 0 w 21"/>
                <a:gd name="T3" fmla="*/ 1 h 23"/>
                <a:gd name="T4" fmla="*/ 0 w 21"/>
                <a:gd name="T5" fmla="*/ 1 h 23"/>
                <a:gd name="T6" fmla="*/ 0 w 21"/>
                <a:gd name="T7" fmla="*/ 1 h 23"/>
                <a:gd name="T8" fmla="*/ 0 w 21"/>
                <a:gd name="T9" fmla="*/ 1 h 23"/>
                <a:gd name="T10" fmla="*/ 0 w 21"/>
                <a:gd name="T11" fmla="*/ 0 h 23"/>
                <a:gd name="T12" fmla="*/ 0 w 21"/>
                <a:gd name="T13" fmla="*/ 1 h 23"/>
                <a:gd name="T14" fmla="*/ 0 w 21"/>
                <a:gd name="T15" fmla="*/ 1 h 23"/>
                <a:gd name="T16" fmla="*/ 0 w 21"/>
                <a:gd name="T17" fmla="*/ 1 h 23"/>
                <a:gd name="T18" fmla="*/ 0 w 21"/>
                <a:gd name="T19" fmla="*/ 1 h 23"/>
                <a:gd name="T20" fmla="*/ 0 w 21"/>
                <a:gd name="T21" fmla="*/ 1 h 23"/>
                <a:gd name="T22" fmla="*/ 0 w 21"/>
                <a:gd name="T23" fmla="*/ 1 h 23"/>
                <a:gd name="T24" fmla="*/ 0 w 21"/>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3"/>
                <a:gd name="T41" fmla="*/ 21 w 21"/>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3">
                  <a:moveTo>
                    <a:pt x="3" y="23"/>
                  </a:moveTo>
                  <a:lnTo>
                    <a:pt x="3" y="23"/>
                  </a:lnTo>
                  <a:lnTo>
                    <a:pt x="13" y="19"/>
                  </a:lnTo>
                  <a:lnTo>
                    <a:pt x="19" y="14"/>
                  </a:lnTo>
                  <a:lnTo>
                    <a:pt x="21" y="6"/>
                  </a:lnTo>
                  <a:lnTo>
                    <a:pt x="19" y="0"/>
                  </a:lnTo>
                  <a:lnTo>
                    <a:pt x="7" y="2"/>
                  </a:lnTo>
                  <a:lnTo>
                    <a:pt x="9" y="6"/>
                  </a:lnTo>
                  <a:lnTo>
                    <a:pt x="7" y="9"/>
                  </a:lnTo>
                  <a:lnTo>
                    <a:pt x="4" y="13"/>
                  </a:lnTo>
                  <a:lnTo>
                    <a:pt x="0" y="15"/>
                  </a:lnTo>
                  <a:lnTo>
                    <a:pt x="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54" name="Freeform 2077"/>
            <p:cNvSpPr>
              <a:spLocks/>
            </p:cNvSpPr>
            <p:nvPr/>
          </p:nvSpPr>
          <p:spPr bwMode="auto">
            <a:xfrm>
              <a:off x="527" y="2284"/>
              <a:ext cx="13" cy="8"/>
            </a:xfrm>
            <a:custGeom>
              <a:avLst/>
              <a:gdLst>
                <a:gd name="T0" fmla="*/ 0 w 39"/>
                <a:gd name="T1" fmla="*/ 0 h 17"/>
                <a:gd name="T2" fmla="*/ 0 w 39"/>
                <a:gd name="T3" fmla="*/ 0 h 17"/>
                <a:gd name="T4" fmla="*/ 0 w 39"/>
                <a:gd name="T5" fmla="*/ 0 h 17"/>
                <a:gd name="T6" fmla="*/ 0 w 39"/>
                <a:gd name="T7" fmla="*/ 0 h 17"/>
                <a:gd name="T8" fmla="*/ 0 w 39"/>
                <a:gd name="T9" fmla="*/ 0 h 17"/>
                <a:gd name="T10" fmla="*/ 0 w 39"/>
                <a:gd name="T11" fmla="*/ 0 h 17"/>
                <a:gd name="T12" fmla="*/ 0 w 39"/>
                <a:gd name="T13" fmla="*/ 0 h 17"/>
                <a:gd name="T14" fmla="*/ 0 w 39"/>
                <a:gd name="T15" fmla="*/ 0 h 17"/>
                <a:gd name="T16" fmla="*/ 0 w 39"/>
                <a:gd name="T17" fmla="*/ 0 h 17"/>
                <a:gd name="T18" fmla="*/ 0 w 39"/>
                <a:gd name="T19" fmla="*/ 0 h 17"/>
                <a:gd name="T20" fmla="*/ 0 w 39"/>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17"/>
                <a:gd name="T35" fmla="*/ 39 w 3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17">
                  <a:moveTo>
                    <a:pt x="0" y="9"/>
                  </a:moveTo>
                  <a:lnTo>
                    <a:pt x="8" y="12"/>
                  </a:lnTo>
                  <a:lnTo>
                    <a:pt x="17" y="15"/>
                  </a:lnTo>
                  <a:lnTo>
                    <a:pt x="27" y="17"/>
                  </a:lnTo>
                  <a:lnTo>
                    <a:pt x="39" y="16"/>
                  </a:lnTo>
                  <a:lnTo>
                    <a:pt x="36" y="8"/>
                  </a:lnTo>
                  <a:lnTo>
                    <a:pt x="27" y="9"/>
                  </a:lnTo>
                  <a:lnTo>
                    <a:pt x="23" y="7"/>
                  </a:lnTo>
                  <a:lnTo>
                    <a:pt x="14" y="3"/>
                  </a:lnTo>
                  <a:lnTo>
                    <a:pt x="3"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55" name="Freeform 2078"/>
            <p:cNvSpPr>
              <a:spLocks/>
            </p:cNvSpPr>
            <p:nvPr/>
          </p:nvSpPr>
          <p:spPr bwMode="auto">
            <a:xfrm>
              <a:off x="526" y="2284"/>
              <a:ext cx="2" cy="4"/>
            </a:xfrm>
            <a:custGeom>
              <a:avLst/>
              <a:gdLst>
                <a:gd name="T0" fmla="*/ 0 w 7"/>
                <a:gd name="T1" fmla="*/ 0 h 9"/>
                <a:gd name="T2" fmla="*/ 0 w 7"/>
                <a:gd name="T3" fmla="*/ 0 h 9"/>
                <a:gd name="T4" fmla="*/ 0 w 7"/>
                <a:gd name="T5" fmla="*/ 0 h 9"/>
                <a:gd name="T6" fmla="*/ 0 w 7"/>
                <a:gd name="T7" fmla="*/ 0 h 9"/>
                <a:gd name="T8" fmla="*/ 0 w 7"/>
                <a:gd name="T9" fmla="*/ 0 h 9"/>
                <a:gd name="T10" fmla="*/ 0 w 7"/>
                <a:gd name="T11" fmla="*/ 0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7" y="0"/>
                  </a:moveTo>
                  <a:lnTo>
                    <a:pt x="3" y="1"/>
                  </a:lnTo>
                  <a:lnTo>
                    <a:pt x="0" y="3"/>
                  </a:lnTo>
                  <a:lnTo>
                    <a:pt x="1" y="7"/>
                  </a:lnTo>
                  <a:lnTo>
                    <a:pt x="4" y="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56" name="Freeform 2079"/>
            <p:cNvSpPr>
              <a:spLocks/>
            </p:cNvSpPr>
            <p:nvPr/>
          </p:nvSpPr>
          <p:spPr bwMode="auto">
            <a:xfrm>
              <a:off x="516" y="2246"/>
              <a:ext cx="17" cy="22"/>
            </a:xfrm>
            <a:custGeom>
              <a:avLst/>
              <a:gdLst>
                <a:gd name="T0" fmla="*/ 0 w 51"/>
                <a:gd name="T1" fmla="*/ 1 h 43"/>
                <a:gd name="T2" fmla="*/ 0 w 51"/>
                <a:gd name="T3" fmla="*/ 1 h 43"/>
                <a:gd name="T4" fmla="*/ 0 w 51"/>
                <a:gd name="T5" fmla="*/ 1 h 43"/>
                <a:gd name="T6" fmla="*/ 0 w 51"/>
                <a:gd name="T7" fmla="*/ 1 h 43"/>
                <a:gd name="T8" fmla="*/ 0 w 51"/>
                <a:gd name="T9" fmla="*/ 1 h 43"/>
                <a:gd name="T10" fmla="*/ 0 w 51"/>
                <a:gd name="T11" fmla="*/ 1 h 43"/>
                <a:gd name="T12" fmla="*/ 0 w 51"/>
                <a:gd name="T13" fmla="*/ 1 h 43"/>
                <a:gd name="T14" fmla="*/ 0 w 51"/>
                <a:gd name="T15" fmla="*/ 1 h 43"/>
                <a:gd name="T16" fmla="*/ 0 w 51"/>
                <a:gd name="T17" fmla="*/ 1 h 43"/>
                <a:gd name="T18" fmla="*/ 0 w 51"/>
                <a:gd name="T19" fmla="*/ 1 h 43"/>
                <a:gd name="T20" fmla="*/ 0 w 51"/>
                <a:gd name="T21" fmla="*/ 1 h 43"/>
                <a:gd name="T22" fmla="*/ 0 w 51"/>
                <a:gd name="T23" fmla="*/ 0 h 43"/>
                <a:gd name="T24" fmla="*/ 0 w 51"/>
                <a:gd name="T25" fmla="*/ 1 h 43"/>
                <a:gd name="T26" fmla="*/ 0 w 51"/>
                <a:gd name="T27" fmla="*/ 1 h 43"/>
                <a:gd name="T28" fmla="*/ 0 w 51"/>
                <a:gd name="T29" fmla="*/ 1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43"/>
                <a:gd name="T47" fmla="*/ 51 w 51"/>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43">
                  <a:moveTo>
                    <a:pt x="7" y="43"/>
                  </a:moveTo>
                  <a:lnTo>
                    <a:pt x="7" y="43"/>
                  </a:lnTo>
                  <a:lnTo>
                    <a:pt x="3" y="37"/>
                  </a:lnTo>
                  <a:lnTo>
                    <a:pt x="1" y="32"/>
                  </a:lnTo>
                  <a:lnTo>
                    <a:pt x="0" y="27"/>
                  </a:lnTo>
                  <a:lnTo>
                    <a:pt x="0" y="21"/>
                  </a:lnTo>
                  <a:lnTo>
                    <a:pt x="1" y="16"/>
                  </a:lnTo>
                  <a:lnTo>
                    <a:pt x="4" y="10"/>
                  </a:lnTo>
                  <a:lnTo>
                    <a:pt x="7" y="6"/>
                  </a:lnTo>
                  <a:lnTo>
                    <a:pt x="13" y="2"/>
                  </a:lnTo>
                  <a:lnTo>
                    <a:pt x="22" y="0"/>
                  </a:lnTo>
                  <a:lnTo>
                    <a:pt x="31" y="1"/>
                  </a:lnTo>
                  <a:lnTo>
                    <a:pt x="40" y="2"/>
                  </a:lnTo>
                  <a:lnTo>
                    <a:pt x="51" y="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57" name="Freeform 2080"/>
            <p:cNvSpPr>
              <a:spLocks/>
            </p:cNvSpPr>
            <p:nvPr/>
          </p:nvSpPr>
          <p:spPr bwMode="auto">
            <a:xfrm>
              <a:off x="523" y="2251"/>
              <a:ext cx="13" cy="25"/>
            </a:xfrm>
            <a:custGeom>
              <a:avLst/>
              <a:gdLst>
                <a:gd name="T0" fmla="*/ 0 w 38"/>
                <a:gd name="T1" fmla="*/ 0 h 50"/>
                <a:gd name="T2" fmla="*/ 0 w 38"/>
                <a:gd name="T3" fmla="*/ 0 h 50"/>
                <a:gd name="T4" fmla="*/ 0 w 38"/>
                <a:gd name="T5" fmla="*/ 1 h 50"/>
                <a:gd name="T6" fmla="*/ 0 w 38"/>
                <a:gd name="T7" fmla="*/ 1 h 50"/>
                <a:gd name="T8" fmla="*/ 0 w 38"/>
                <a:gd name="T9" fmla="*/ 1 h 50"/>
                <a:gd name="T10" fmla="*/ 0 w 38"/>
                <a:gd name="T11" fmla="*/ 1 h 50"/>
                <a:gd name="T12" fmla="*/ 0 w 38"/>
                <a:gd name="T13" fmla="*/ 1 h 50"/>
                <a:gd name="T14" fmla="*/ 0 w 38"/>
                <a:gd name="T15" fmla="*/ 1 h 50"/>
                <a:gd name="T16" fmla="*/ 0 w 38"/>
                <a:gd name="T17" fmla="*/ 1 h 50"/>
                <a:gd name="T18" fmla="*/ 0 w 38"/>
                <a:gd name="T19" fmla="*/ 1 h 50"/>
                <a:gd name="T20" fmla="*/ 0 w 38"/>
                <a:gd name="T21" fmla="*/ 1 h 50"/>
                <a:gd name="T22" fmla="*/ 0 w 38"/>
                <a:gd name="T23" fmla="*/ 1 h 50"/>
                <a:gd name="T24" fmla="*/ 0 w 38"/>
                <a:gd name="T25" fmla="*/ 1 h 50"/>
                <a:gd name="T26" fmla="*/ 0 w 38"/>
                <a:gd name="T27" fmla="*/ 1 h 50"/>
                <a:gd name="T28" fmla="*/ 0 w 38"/>
                <a:gd name="T29" fmla="*/ 1 h 50"/>
                <a:gd name="T30" fmla="*/ 0 w 38"/>
                <a:gd name="T31" fmla="*/ 1 h 50"/>
                <a:gd name="T32" fmla="*/ 0 w 38"/>
                <a:gd name="T33" fmla="*/ 1 h 50"/>
                <a:gd name="T34" fmla="*/ 0 w 38"/>
                <a:gd name="T35" fmla="*/ 1 h 50"/>
                <a:gd name="T36" fmla="*/ 0 w 38"/>
                <a:gd name="T37" fmla="*/ 1 h 50"/>
                <a:gd name="T38" fmla="*/ 0 w 38"/>
                <a:gd name="T39" fmla="*/ 1 h 50"/>
                <a:gd name="T40" fmla="*/ 0 w 38"/>
                <a:gd name="T41" fmla="*/ 1 h 50"/>
                <a:gd name="T42" fmla="*/ 0 w 38"/>
                <a:gd name="T43" fmla="*/ 1 h 50"/>
                <a:gd name="T44" fmla="*/ 0 w 38"/>
                <a:gd name="T45" fmla="*/ 1 h 50"/>
                <a:gd name="T46" fmla="*/ 0 w 38"/>
                <a:gd name="T47" fmla="*/ 1 h 50"/>
                <a:gd name="T48" fmla="*/ 0 w 38"/>
                <a:gd name="T49" fmla="*/ 1 h 50"/>
                <a:gd name="T50" fmla="*/ 0 w 38"/>
                <a:gd name="T51" fmla="*/ 1 h 50"/>
                <a:gd name="T52" fmla="*/ 0 w 38"/>
                <a:gd name="T53" fmla="*/ 1 h 50"/>
                <a:gd name="T54" fmla="*/ 0 w 38"/>
                <a:gd name="T55" fmla="*/ 1 h 50"/>
                <a:gd name="T56" fmla="*/ 0 w 38"/>
                <a:gd name="T57" fmla="*/ 1 h 50"/>
                <a:gd name="T58" fmla="*/ 0 w 38"/>
                <a:gd name="T59" fmla="*/ 1 h 50"/>
                <a:gd name="T60" fmla="*/ 0 w 38"/>
                <a:gd name="T61" fmla="*/ 1 h 50"/>
                <a:gd name="T62" fmla="*/ 0 w 38"/>
                <a:gd name="T63" fmla="*/ 1 h 50"/>
                <a:gd name="T64" fmla="*/ 0 w 38"/>
                <a:gd name="T65" fmla="*/ 1 h 50"/>
                <a:gd name="T66" fmla="*/ 0 w 38"/>
                <a:gd name="T67" fmla="*/ 1 h 50"/>
                <a:gd name="T68" fmla="*/ 0 w 38"/>
                <a:gd name="T69" fmla="*/ 1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50"/>
                <a:gd name="T107" fmla="*/ 38 w 38"/>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50">
                  <a:moveTo>
                    <a:pt x="12" y="0"/>
                  </a:moveTo>
                  <a:lnTo>
                    <a:pt x="12" y="0"/>
                  </a:lnTo>
                  <a:lnTo>
                    <a:pt x="8" y="6"/>
                  </a:lnTo>
                  <a:lnTo>
                    <a:pt x="3" y="11"/>
                  </a:lnTo>
                  <a:lnTo>
                    <a:pt x="2" y="18"/>
                  </a:lnTo>
                  <a:lnTo>
                    <a:pt x="0" y="23"/>
                  </a:lnTo>
                  <a:lnTo>
                    <a:pt x="2" y="29"/>
                  </a:lnTo>
                  <a:lnTo>
                    <a:pt x="5" y="35"/>
                  </a:lnTo>
                  <a:lnTo>
                    <a:pt x="11" y="39"/>
                  </a:lnTo>
                  <a:lnTo>
                    <a:pt x="18" y="44"/>
                  </a:lnTo>
                  <a:lnTo>
                    <a:pt x="20" y="45"/>
                  </a:lnTo>
                  <a:lnTo>
                    <a:pt x="20" y="47"/>
                  </a:lnTo>
                  <a:lnTo>
                    <a:pt x="20" y="48"/>
                  </a:lnTo>
                  <a:lnTo>
                    <a:pt x="21" y="49"/>
                  </a:lnTo>
                  <a:lnTo>
                    <a:pt x="26" y="50"/>
                  </a:lnTo>
                  <a:lnTo>
                    <a:pt x="33" y="50"/>
                  </a:lnTo>
                  <a:lnTo>
                    <a:pt x="38" y="50"/>
                  </a:lnTo>
                  <a:lnTo>
                    <a:pt x="36" y="47"/>
                  </a:lnTo>
                  <a:lnTo>
                    <a:pt x="32" y="41"/>
                  </a:lnTo>
                  <a:lnTo>
                    <a:pt x="29" y="36"/>
                  </a:lnTo>
                  <a:lnTo>
                    <a:pt x="29" y="32"/>
                  </a:lnTo>
                  <a:lnTo>
                    <a:pt x="30" y="26"/>
                  </a:lnTo>
                  <a:lnTo>
                    <a:pt x="24" y="27"/>
                  </a:lnTo>
                  <a:lnTo>
                    <a:pt x="21" y="29"/>
                  </a:lnTo>
                  <a:lnTo>
                    <a:pt x="21" y="34"/>
                  </a:lnTo>
                  <a:lnTo>
                    <a:pt x="21" y="37"/>
                  </a:lnTo>
                  <a:lnTo>
                    <a:pt x="20" y="37"/>
                  </a:lnTo>
                  <a:lnTo>
                    <a:pt x="18" y="37"/>
                  </a:lnTo>
                  <a:lnTo>
                    <a:pt x="17" y="37"/>
                  </a:lnTo>
                  <a:lnTo>
                    <a:pt x="15" y="3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58" name="Freeform 2081"/>
            <p:cNvSpPr>
              <a:spLocks/>
            </p:cNvSpPr>
            <p:nvPr/>
          </p:nvSpPr>
          <p:spPr bwMode="auto">
            <a:xfrm>
              <a:off x="538" y="2150"/>
              <a:ext cx="33" cy="6"/>
            </a:xfrm>
            <a:custGeom>
              <a:avLst/>
              <a:gdLst>
                <a:gd name="T0" fmla="*/ 0 w 100"/>
                <a:gd name="T1" fmla="*/ 1 h 11"/>
                <a:gd name="T2" fmla="*/ 0 w 100"/>
                <a:gd name="T3" fmla="*/ 1 h 11"/>
                <a:gd name="T4" fmla="*/ 0 w 100"/>
                <a:gd name="T5" fmla="*/ 1 h 11"/>
                <a:gd name="T6" fmla="*/ 0 w 100"/>
                <a:gd name="T7" fmla="*/ 1 h 11"/>
                <a:gd name="T8" fmla="*/ 0 w 100"/>
                <a:gd name="T9" fmla="*/ 1 h 11"/>
                <a:gd name="T10" fmla="*/ 0 w 100"/>
                <a:gd name="T11" fmla="*/ 1 h 11"/>
                <a:gd name="T12" fmla="*/ 0 w 100"/>
                <a:gd name="T13" fmla="*/ 0 h 11"/>
                <a:gd name="T14" fmla="*/ 0 w 100"/>
                <a:gd name="T15" fmla="*/ 0 h 11"/>
                <a:gd name="T16" fmla="*/ 0 w 100"/>
                <a:gd name="T17" fmla="*/ 0 h 11"/>
                <a:gd name="T18" fmla="*/ 0 w 100"/>
                <a:gd name="T19" fmla="*/ 1 h 11"/>
                <a:gd name="T20" fmla="*/ 0 w 100"/>
                <a:gd name="T21" fmla="*/ 1 h 11"/>
                <a:gd name="T22" fmla="*/ 0 w 100"/>
                <a:gd name="T23" fmla="*/ 1 h 11"/>
                <a:gd name="T24" fmla="*/ 0 w 100"/>
                <a:gd name="T25" fmla="*/ 1 h 11"/>
                <a:gd name="T26" fmla="*/ 0 w 100"/>
                <a:gd name="T27" fmla="*/ 1 h 11"/>
                <a:gd name="T28" fmla="*/ 0 w 100"/>
                <a:gd name="T29" fmla="*/ 1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11"/>
                <a:gd name="T47" fmla="*/ 100 w 100"/>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11">
                  <a:moveTo>
                    <a:pt x="0" y="4"/>
                  </a:moveTo>
                  <a:lnTo>
                    <a:pt x="0" y="4"/>
                  </a:lnTo>
                  <a:lnTo>
                    <a:pt x="7" y="5"/>
                  </a:lnTo>
                  <a:lnTo>
                    <a:pt x="15" y="4"/>
                  </a:lnTo>
                  <a:lnTo>
                    <a:pt x="24" y="2"/>
                  </a:lnTo>
                  <a:lnTo>
                    <a:pt x="31" y="1"/>
                  </a:lnTo>
                  <a:lnTo>
                    <a:pt x="40" y="0"/>
                  </a:lnTo>
                  <a:lnTo>
                    <a:pt x="48" y="0"/>
                  </a:lnTo>
                  <a:lnTo>
                    <a:pt x="55" y="0"/>
                  </a:lnTo>
                  <a:lnTo>
                    <a:pt x="61" y="1"/>
                  </a:lnTo>
                  <a:lnTo>
                    <a:pt x="70" y="5"/>
                  </a:lnTo>
                  <a:lnTo>
                    <a:pt x="79" y="7"/>
                  </a:lnTo>
                  <a:lnTo>
                    <a:pt x="88" y="10"/>
                  </a:lnTo>
                  <a:lnTo>
                    <a:pt x="100" y="1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59" name="Freeform 2082"/>
            <p:cNvSpPr>
              <a:spLocks/>
            </p:cNvSpPr>
            <p:nvPr/>
          </p:nvSpPr>
          <p:spPr bwMode="auto">
            <a:xfrm>
              <a:off x="578" y="2156"/>
              <a:ext cx="35" cy="38"/>
            </a:xfrm>
            <a:custGeom>
              <a:avLst/>
              <a:gdLst>
                <a:gd name="T0" fmla="*/ 0 w 103"/>
                <a:gd name="T1" fmla="*/ 0 h 76"/>
                <a:gd name="T2" fmla="*/ 0 w 103"/>
                <a:gd name="T3" fmla="*/ 0 h 76"/>
                <a:gd name="T4" fmla="*/ 0 w 103"/>
                <a:gd name="T5" fmla="*/ 0 h 76"/>
                <a:gd name="T6" fmla="*/ 0 w 103"/>
                <a:gd name="T7" fmla="*/ 1 h 76"/>
                <a:gd name="T8" fmla="*/ 0 w 103"/>
                <a:gd name="T9" fmla="*/ 1 h 76"/>
                <a:gd name="T10" fmla="*/ 0 w 103"/>
                <a:gd name="T11" fmla="*/ 1 h 76"/>
                <a:gd name="T12" fmla="*/ 0 w 103"/>
                <a:gd name="T13" fmla="*/ 1 h 76"/>
                <a:gd name="T14" fmla="*/ 0 w 103"/>
                <a:gd name="T15" fmla="*/ 1 h 76"/>
                <a:gd name="T16" fmla="*/ 0 w 103"/>
                <a:gd name="T17" fmla="*/ 1 h 76"/>
                <a:gd name="T18" fmla="*/ 0 w 103"/>
                <a:gd name="T19" fmla="*/ 1 h 76"/>
                <a:gd name="T20" fmla="*/ 0 w 103"/>
                <a:gd name="T21" fmla="*/ 1 h 76"/>
                <a:gd name="T22" fmla="*/ 0 w 103"/>
                <a:gd name="T23" fmla="*/ 1 h 76"/>
                <a:gd name="T24" fmla="*/ 0 w 103"/>
                <a:gd name="T25" fmla="*/ 1 h 76"/>
                <a:gd name="T26" fmla="*/ 0 w 103"/>
                <a:gd name="T27" fmla="*/ 1 h 76"/>
                <a:gd name="T28" fmla="*/ 0 w 103"/>
                <a:gd name="T29" fmla="*/ 1 h 76"/>
                <a:gd name="T30" fmla="*/ 0 w 103"/>
                <a:gd name="T31" fmla="*/ 1 h 76"/>
                <a:gd name="T32" fmla="*/ 0 w 103"/>
                <a:gd name="T33" fmla="*/ 1 h 76"/>
                <a:gd name="T34" fmla="*/ 0 w 103"/>
                <a:gd name="T35" fmla="*/ 1 h 76"/>
                <a:gd name="T36" fmla="*/ 0 w 103"/>
                <a:gd name="T37" fmla="*/ 1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
                <a:gd name="T58" fmla="*/ 0 h 76"/>
                <a:gd name="T59" fmla="*/ 103 w 103"/>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 h="76">
                  <a:moveTo>
                    <a:pt x="0" y="0"/>
                  </a:moveTo>
                  <a:lnTo>
                    <a:pt x="0" y="0"/>
                  </a:lnTo>
                  <a:lnTo>
                    <a:pt x="14" y="0"/>
                  </a:lnTo>
                  <a:lnTo>
                    <a:pt x="27" y="2"/>
                  </a:lnTo>
                  <a:lnTo>
                    <a:pt x="39" y="6"/>
                  </a:lnTo>
                  <a:lnTo>
                    <a:pt x="51" y="10"/>
                  </a:lnTo>
                  <a:lnTo>
                    <a:pt x="61" y="15"/>
                  </a:lnTo>
                  <a:lnTo>
                    <a:pt x="73" y="21"/>
                  </a:lnTo>
                  <a:lnTo>
                    <a:pt x="84" y="27"/>
                  </a:lnTo>
                  <a:lnTo>
                    <a:pt x="94" y="33"/>
                  </a:lnTo>
                  <a:lnTo>
                    <a:pt x="100" y="37"/>
                  </a:lnTo>
                  <a:lnTo>
                    <a:pt x="103" y="42"/>
                  </a:lnTo>
                  <a:lnTo>
                    <a:pt x="103" y="48"/>
                  </a:lnTo>
                  <a:lnTo>
                    <a:pt x="102" y="53"/>
                  </a:lnTo>
                  <a:lnTo>
                    <a:pt x="99" y="60"/>
                  </a:lnTo>
                  <a:lnTo>
                    <a:pt x="96" y="65"/>
                  </a:lnTo>
                  <a:lnTo>
                    <a:pt x="91" y="70"/>
                  </a:lnTo>
                  <a:lnTo>
                    <a:pt x="87" y="7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60" name="Freeform 2083"/>
            <p:cNvSpPr>
              <a:spLocks/>
            </p:cNvSpPr>
            <p:nvPr/>
          </p:nvSpPr>
          <p:spPr bwMode="auto">
            <a:xfrm>
              <a:off x="614" y="2181"/>
              <a:ext cx="17" cy="7"/>
            </a:xfrm>
            <a:custGeom>
              <a:avLst/>
              <a:gdLst>
                <a:gd name="T0" fmla="*/ 0 w 51"/>
                <a:gd name="T1" fmla="*/ 1 h 14"/>
                <a:gd name="T2" fmla="*/ 0 w 51"/>
                <a:gd name="T3" fmla="*/ 1 h 14"/>
                <a:gd name="T4" fmla="*/ 0 w 51"/>
                <a:gd name="T5" fmla="*/ 1 h 14"/>
                <a:gd name="T6" fmla="*/ 0 w 51"/>
                <a:gd name="T7" fmla="*/ 1 h 14"/>
                <a:gd name="T8" fmla="*/ 0 w 51"/>
                <a:gd name="T9" fmla="*/ 0 h 14"/>
                <a:gd name="T10" fmla="*/ 0 w 51"/>
                <a:gd name="T11" fmla="*/ 0 h 14"/>
                <a:gd name="T12" fmla="*/ 0 w 51"/>
                <a:gd name="T13" fmla="*/ 0 h 14"/>
                <a:gd name="T14" fmla="*/ 0 w 51"/>
                <a:gd name="T15" fmla="*/ 0 h 14"/>
                <a:gd name="T16" fmla="*/ 0 w 51"/>
                <a:gd name="T17" fmla="*/ 1 h 14"/>
                <a:gd name="T18" fmla="*/ 0 w 51"/>
                <a:gd name="T19" fmla="*/ 1 h 14"/>
                <a:gd name="T20" fmla="*/ 0 w 51"/>
                <a:gd name="T21" fmla="*/ 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14"/>
                <a:gd name="T35" fmla="*/ 51 w 51"/>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14">
                  <a:moveTo>
                    <a:pt x="0" y="4"/>
                  </a:moveTo>
                  <a:lnTo>
                    <a:pt x="0" y="4"/>
                  </a:lnTo>
                  <a:lnTo>
                    <a:pt x="5" y="3"/>
                  </a:lnTo>
                  <a:lnTo>
                    <a:pt x="9" y="1"/>
                  </a:lnTo>
                  <a:lnTo>
                    <a:pt x="12" y="0"/>
                  </a:lnTo>
                  <a:lnTo>
                    <a:pt x="17" y="0"/>
                  </a:lnTo>
                  <a:lnTo>
                    <a:pt x="29" y="0"/>
                  </a:lnTo>
                  <a:lnTo>
                    <a:pt x="38" y="2"/>
                  </a:lnTo>
                  <a:lnTo>
                    <a:pt x="45" y="7"/>
                  </a:lnTo>
                  <a:lnTo>
                    <a:pt x="51" y="1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61" name="Freeform 2084"/>
            <p:cNvSpPr>
              <a:spLocks/>
            </p:cNvSpPr>
            <p:nvPr/>
          </p:nvSpPr>
          <p:spPr bwMode="auto">
            <a:xfrm>
              <a:off x="621" y="2183"/>
              <a:ext cx="7" cy="16"/>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w 21"/>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33"/>
                <a:gd name="T35" fmla="*/ 21 w 21"/>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33">
                  <a:moveTo>
                    <a:pt x="0" y="0"/>
                  </a:moveTo>
                  <a:lnTo>
                    <a:pt x="0" y="0"/>
                  </a:lnTo>
                  <a:lnTo>
                    <a:pt x="3" y="1"/>
                  </a:lnTo>
                  <a:lnTo>
                    <a:pt x="7" y="2"/>
                  </a:lnTo>
                  <a:lnTo>
                    <a:pt x="12" y="3"/>
                  </a:lnTo>
                  <a:lnTo>
                    <a:pt x="15" y="6"/>
                  </a:lnTo>
                  <a:lnTo>
                    <a:pt x="21" y="12"/>
                  </a:lnTo>
                  <a:lnTo>
                    <a:pt x="21" y="19"/>
                  </a:lnTo>
                  <a:lnTo>
                    <a:pt x="18" y="26"/>
                  </a:lnTo>
                  <a:lnTo>
                    <a:pt x="13" y="3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62" name="Freeform 2085"/>
            <p:cNvSpPr>
              <a:spLocks/>
            </p:cNvSpPr>
            <p:nvPr/>
          </p:nvSpPr>
          <p:spPr bwMode="auto">
            <a:xfrm>
              <a:off x="525" y="2213"/>
              <a:ext cx="48" cy="19"/>
            </a:xfrm>
            <a:custGeom>
              <a:avLst/>
              <a:gdLst>
                <a:gd name="T0" fmla="*/ 0 w 145"/>
                <a:gd name="T1" fmla="*/ 0 h 38"/>
                <a:gd name="T2" fmla="*/ 0 w 145"/>
                <a:gd name="T3" fmla="*/ 0 h 38"/>
                <a:gd name="T4" fmla="*/ 0 w 145"/>
                <a:gd name="T5" fmla="*/ 1 h 38"/>
                <a:gd name="T6" fmla="*/ 0 w 145"/>
                <a:gd name="T7" fmla="*/ 1 h 38"/>
                <a:gd name="T8" fmla="*/ 0 w 145"/>
                <a:gd name="T9" fmla="*/ 1 h 38"/>
                <a:gd name="T10" fmla="*/ 0 w 145"/>
                <a:gd name="T11" fmla="*/ 1 h 38"/>
                <a:gd name="T12" fmla="*/ 0 w 145"/>
                <a:gd name="T13" fmla="*/ 1 h 38"/>
                <a:gd name="T14" fmla="*/ 0 w 145"/>
                <a:gd name="T15" fmla="*/ 1 h 38"/>
                <a:gd name="T16" fmla="*/ 0 w 145"/>
                <a:gd name="T17" fmla="*/ 1 h 38"/>
                <a:gd name="T18" fmla="*/ 0 w 145"/>
                <a:gd name="T19" fmla="*/ 1 h 38"/>
                <a:gd name="T20" fmla="*/ 0 w 145"/>
                <a:gd name="T21" fmla="*/ 1 h 38"/>
                <a:gd name="T22" fmla="*/ 0 w 145"/>
                <a:gd name="T23" fmla="*/ 1 h 38"/>
                <a:gd name="T24" fmla="*/ 0 w 145"/>
                <a:gd name="T25" fmla="*/ 1 h 38"/>
                <a:gd name="T26" fmla="*/ 0 w 145"/>
                <a:gd name="T27" fmla="*/ 1 h 38"/>
                <a:gd name="T28" fmla="*/ 0 w 145"/>
                <a:gd name="T29" fmla="*/ 1 h 38"/>
                <a:gd name="T30" fmla="*/ 0 w 145"/>
                <a:gd name="T31" fmla="*/ 1 h 38"/>
                <a:gd name="T32" fmla="*/ 0 w 145"/>
                <a:gd name="T33" fmla="*/ 1 h 38"/>
                <a:gd name="T34" fmla="*/ 0 w 145"/>
                <a:gd name="T35" fmla="*/ 1 h 38"/>
                <a:gd name="T36" fmla="*/ 0 w 145"/>
                <a:gd name="T37" fmla="*/ 1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
                <a:gd name="T58" fmla="*/ 0 h 38"/>
                <a:gd name="T59" fmla="*/ 145 w 145"/>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 h="38">
                  <a:moveTo>
                    <a:pt x="145" y="0"/>
                  </a:moveTo>
                  <a:lnTo>
                    <a:pt x="145" y="0"/>
                  </a:lnTo>
                  <a:lnTo>
                    <a:pt x="139" y="4"/>
                  </a:lnTo>
                  <a:lnTo>
                    <a:pt x="132" y="6"/>
                  </a:lnTo>
                  <a:lnTo>
                    <a:pt x="124" y="8"/>
                  </a:lnTo>
                  <a:lnTo>
                    <a:pt x="115" y="10"/>
                  </a:lnTo>
                  <a:lnTo>
                    <a:pt x="108" y="11"/>
                  </a:lnTo>
                  <a:lnTo>
                    <a:pt x="99" y="13"/>
                  </a:lnTo>
                  <a:lnTo>
                    <a:pt x="90" y="14"/>
                  </a:lnTo>
                  <a:lnTo>
                    <a:pt x="81" y="15"/>
                  </a:lnTo>
                  <a:lnTo>
                    <a:pt x="70" y="16"/>
                  </a:lnTo>
                  <a:lnTo>
                    <a:pt x="58" y="17"/>
                  </a:lnTo>
                  <a:lnTo>
                    <a:pt x="48" y="19"/>
                  </a:lnTo>
                  <a:lnTo>
                    <a:pt x="37" y="21"/>
                  </a:lnTo>
                  <a:lnTo>
                    <a:pt x="27" y="24"/>
                  </a:lnTo>
                  <a:lnTo>
                    <a:pt x="17" y="28"/>
                  </a:lnTo>
                  <a:lnTo>
                    <a:pt x="8" y="33"/>
                  </a:lnTo>
                  <a:lnTo>
                    <a:pt x="0" y="3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63" name="Freeform 2086"/>
            <p:cNvSpPr>
              <a:spLocks/>
            </p:cNvSpPr>
            <p:nvPr/>
          </p:nvSpPr>
          <p:spPr bwMode="auto">
            <a:xfrm>
              <a:off x="585" y="2188"/>
              <a:ext cx="22" cy="16"/>
            </a:xfrm>
            <a:custGeom>
              <a:avLst/>
              <a:gdLst>
                <a:gd name="T0" fmla="*/ 0 w 67"/>
                <a:gd name="T1" fmla="*/ 0 h 32"/>
                <a:gd name="T2" fmla="*/ 0 w 67"/>
                <a:gd name="T3" fmla="*/ 0 h 32"/>
                <a:gd name="T4" fmla="*/ 0 w 67"/>
                <a:gd name="T5" fmla="*/ 1 h 32"/>
                <a:gd name="T6" fmla="*/ 0 w 67"/>
                <a:gd name="T7" fmla="*/ 1 h 32"/>
                <a:gd name="T8" fmla="*/ 0 w 67"/>
                <a:gd name="T9" fmla="*/ 1 h 32"/>
                <a:gd name="T10" fmla="*/ 0 w 67"/>
                <a:gd name="T11" fmla="*/ 1 h 32"/>
                <a:gd name="T12" fmla="*/ 0 w 67"/>
                <a:gd name="T13" fmla="*/ 1 h 32"/>
                <a:gd name="T14" fmla="*/ 0 w 67"/>
                <a:gd name="T15" fmla="*/ 1 h 32"/>
                <a:gd name="T16" fmla="*/ 0 w 67"/>
                <a:gd name="T17" fmla="*/ 1 h 32"/>
                <a:gd name="T18" fmla="*/ 0 w 67"/>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32"/>
                <a:gd name="T32" fmla="*/ 67 w 67"/>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32">
                  <a:moveTo>
                    <a:pt x="67" y="0"/>
                  </a:moveTo>
                  <a:lnTo>
                    <a:pt x="67" y="0"/>
                  </a:lnTo>
                  <a:lnTo>
                    <a:pt x="61" y="6"/>
                  </a:lnTo>
                  <a:lnTo>
                    <a:pt x="55" y="12"/>
                  </a:lnTo>
                  <a:lnTo>
                    <a:pt x="47" y="17"/>
                  </a:lnTo>
                  <a:lnTo>
                    <a:pt x="38" y="20"/>
                  </a:lnTo>
                  <a:lnTo>
                    <a:pt x="29" y="25"/>
                  </a:lnTo>
                  <a:lnTo>
                    <a:pt x="19" y="27"/>
                  </a:lnTo>
                  <a:lnTo>
                    <a:pt x="9" y="30"/>
                  </a:lnTo>
                  <a:lnTo>
                    <a:pt x="0" y="3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64" name="Freeform 2087"/>
            <p:cNvSpPr>
              <a:spLocks/>
            </p:cNvSpPr>
            <p:nvPr/>
          </p:nvSpPr>
          <p:spPr bwMode="auto">
            <a:xfrm>
              <a:off x="567" y="2205"/>
              <a:ext cx="12" cy="3"/>
            </a:xfrm>
            <a:custGeom>
              <a:avLst/>
              <a:gdLst>
                <a:gd name="T0" fmla="*/ 0 w 37"/>
                <a:gd name="T1" fmla="*/ 0 h 6"/>
                <a:gd name="T2" fmla="*/ 0 w 37"/>
                <a:gd name="T3" fmla="*/ 0 h 6"/>
                <a:gd name="T4" fmla="*/ 0 w 37"/>
                <a:gd name="T5" fmla="*/ 1 h 6"/>
                <a:gd name="T6" fmla="*/ 0 w 37"/>
                <a:gd name="T7" fmla="*/ 1 h 6"/>
                <a:gd name="T8" fmla="*/ 0 w 37"/>
                <a:gd name="T9" fmla="*/ 1 h 6"/>
                <a:gd name="T10" fmla="*/ 0 w 37"/>
                <a:gd name="T11" fmla="*/ 1 h 6"/>
                <a:gd name="T12" fmla="*/ 0 60000 65536"/>
                <a:gd name="T13" fmla="*/ 0 60000 65536"/>
                <a:gd name="T14" fmla="*/ 0 60000 65536"/>
                <a:gd name="T15" fmla="*/ 0 60000 65536"/>
                <a:gd name="T16" fmla="*/ 0 60000 65536"/>
                <a:gd name="T17" fmla="*/ 0 60000 65536"/>
                <a:gd name="T18" fmla="*/ 0 w 37"/>
                <a:gd name="T19" fmla="*/ 0 h 6"/>
                <a:gd name="T20" fmla="*/ 37 w 37"/>
                <a:gd name="T21" fmla="*/ 6 h 6"/>
              </a:gdLst>
              <a:ahLst/>
              <a:cxnLst>
                <a:cxn ang="T12">
                  <a:pos x="T0" y="T1"/>
                </a:cxn>
                <a:cxn ang="T13">
                  <a:pos x="T2" y="T3"/>
                </a:cxn>
                <a:cxn ang="T14">
                  <a:pos x="T4" y="T5"/>
                </a:cxn>
                <a:cxn ang="T15">
                  <a:pos x="T6" y="T7"/>
                </a:cxn>
                <a:cxn ang="T16">
                  <a:pos x="T8" y="T9"/>
                </a:cxn>
                <a:cxn ang="T17">
                  <a:pos x="T10" y="T11"/>
                </a:cxn>
              </a:cxnLst>
              <a:rect l="T18" t="T19" r="T20" b="T21"/>
              <a:pathLst>
                <a:path w="37" h="6">
                  <a:moveTo>
                    <a:pt x="37" y="0"/>
                  </a:moveTo>
                  <a:lnTo>
                    <a:pt x="37" y="0"/>
                  </a:lnTo>
                  <a:lnTo>
                    <a:pt x="28" y="3"/>
                  </a:lnTo>
                  <a:lnTo>
                    <a:pt x="19" y="5"/>
                  </a:lnTo>
                  <a:lnTo>
                    <a:pt x="10" y="6"/>
                  </a:lnTo>
                  <a:lnTo>
                    <a:pt x="0" y="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65" name="Freeform 2088"/>
            <p:cNvSpPr>
              <a:spLocks/>
            </p:cNvSpPr>
            <p:nvPr/>
          </p:nvSpPr>
          <p:spPr bwMode="auto">
            <a:xfrm>
              <a:off x="505" y="2278"/>
              <a:ext cx="12" cy="17"/>
            </a:xfrm>
            <a:custGeom>
              <a:avLst/>
              <a:gdLst>
                <a:gd name="T0" fmla="*/ 0 w 37"/>
                <a:gd name="T1" fmla="*/ 0 h 35"/>
                <a:gd name="T2" fmla="*/ 0 w 37"/>
                <a:gd name="T3" fmla="*/ 0 h 35"/>
                <a:gd name="T4" fmla="*/ 0 w 37"/>
                <a:gd name="T5" fmla="*/ 0 h 35"/>
                <a:gd name="T6" fmla="*/ 0 w 37"/>
                <a:gd name="T7" fmla="*/ 0 h 35"/>
                <a:gd name="T8" fmla="*/ 0 w 37"/>
                <a:gd name="T9" fmla="*/ 0 h 35"/>
                <a:gd name="T10" fmla="*/ 0 w 37"/>
                <a:gd name="T11" fmla="*/ 0 h 35"/>
                <a:gd name="T12" fmla="*/ 0 w 37"/>
                <a:gd name="T13" fmla="*/ 0 h 35"/>
                <a:gd name="T14" fmla="*/ 0 w 37"/>
                <a:gd name="T15" fmla="*/ 0 h 35"/>
                <a:gd name="T16" fmla="*/ 0 w 37"/>
                <a:gd name="T17" fmla="*/ 0 h 35"/>
                <a:gd name="T18" fmla="*/ 0 w 37"/>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35"/>
                <a:gd name="T32" fmla="*/ 37 w 37"/>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35">
                  <a:moveTo>
                    <a:pt x="0" y="0"/>
                  </a:moveTo>
                  <a:lnTo>
                    <a:pt x="0" y="0"/>
                  </a:lnTo>
                  <a:lnTo>
                    <a:pt x="4" y="5"/>
                  </a:lnTo>
                  <a:lnTo>
                    <a:pt x="7" y="9"/>
                  </a:lnTo>
                  <a:lnTo>
                    <a:pt x="13" y="13"/>
                  </a:lnTo>
                  <a:lnTo>
                    <a:pt x="18" y="18"/>
                  </a:lnTo>
                  <a:lnTo>
                    <a:pt x="24" y="22"/>
                  </a:lnTo>
                  <a:lnTo>
                    <a:pt x="28" y="26"/>
                  </a:lnTo>
                  <a:lnTo>
                    <a:pt x="33" y="31"/>
                  </a:lnTo>
                  <a:lnTo>
                    <a:pt x="37" y="3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66" name="Freeform 2089"/>
            <p:cNvSpPr>
              <a:spLocks/>
            </p:cNvSpPr>
            <p:nvPr/>
          </p:nvSpPr>
          <p:spPr bwMode="auto">
            <a:xfrm>
              <a:off x="581" y="2233"/>
              <a:ext cx="30" cy="12"/>
            </a:xfrm>
            <a:custGeom>
              <a:avLst/>
              <a:gdLst>
                <a:gd name="T0" fmla="*/ 0 w 91"/>
                <a:gd name="T1" fmla="*/ 1 h 23"/>
                <a:gd name="T2" fmla="*/ 0 w 91"/>
                <a:gd name="T3" fmla="*/ 1 h 23"/>
                <a:gd name="T4" fmla="*/ 0 w 91"/>
                <a:gd name="T5" fmla="*/ 1 h 23"/>
                <a:gd name="T6" fmla="*/ 0 w 91"/>
                <a:gd name="T7" fmla="*/ 1 h 23"/>
                <a:gd name="T8" fmla="*/ 0 w 91"/>
                <a:gd name="T9" fmla="*/ 0 h 23"/>
                <a:gd name="T10" fmla="*/ 0 w 91"/>
                <a:gd name="T11" fmla="*/ 0 h 23"/>
                <a:gd name="T12" fmla="*/ 0 w 91"/>
                <a:gd name="T13" fmla="*/ 0 h 23"/>
                <a:gd name="T14" fmla="*/ 0 w 91"/>
                <a:gd name="T15" fmla="*/ 1 h 23"/>
                <a:gd name="T16" fmla="*/ 0 w 91"/>
                <a:gd name="T17" fmla="*/ 1 h 23"/>
                <a:gd name="T18" fmla="*/ 0 w 91"/>
                <a:gd name="T19" fmla="*/ 1 h 23"/>
                <a:gd name="T20" fmla="*/ 0 w 91"/>
                <a:gd name="T21" fmla="*/ 1 h 23"/>
                <a:gd name="T22" fmla="*/ 0 w 91"/>
                <a:gd name="T23" fmla="*/ 1 h 23"/>
                <a:gd name="T24" fmla="*/ 0 w 91"/>
                <a:gd name="T25" fmla="*/ 1 h 23"/>
                <a:gd name="T26" fmla="*/ 0 w 91"/>
                <a:gd name="T27" fmla="*/ 1 h 23"/>
                <a:gd name="T28" fmla="*/ 0 w 91"/>
                <a:gd name="T29" fmla="*/ 1 h 23"/>
                <a:gd name="T30" fmla="*/ 0 w 91"/>
                <a:gd name="T31" fmla="*/ 1 h 23"/>
                <a:gd name="T32" fmla="*/ 0 w 91"/>
                <a:gd name="T33" fmla="*/ 1 h 23"/>
                <a:gd name="T34" fmla="*/ 0 w 91"/>
                <a:gd name="T35" fmla="*/ 1 h 23"/>
                <a:gd name="T36" fmla="*/ 0 w 91"/>
                <a:gd name="T37" fmla="*/ 1 h 23"/>
                <a:gd name="T38" fmla="*/ 0 w 91"/>
                <a:gd name="T39" fmla="*/ 1 h 23"/>
                <a:gd name="T40" fmla="*/ 0 w 91"/>
                <a:gd name="T41" fmla="*/ 1 h 23"/>
                <a:gd name="T42" fmla="*/ 0 w 91"/>
                <a:gd name="T43" fmla="*/ 1 h 23"/>
                <a:gd name="T44" fmla="*/ 0 w 91"/>
                <a:gd name="T45" fmla="*/ 1 h 23"/>
                <a:gd name="T46" fmla="*/ 0 w 91"/>
                <a:gd name="T47" fmla="*/ 1 h 23"/>
                <a:gd name="T48" fmla="*/ 0 w 91"/>
                <a:gd name="T49" fmla="*/ 1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23"/>
                <a:gd name="T77" fmla="*/ 91 w 91"/>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23">
                  <a:moveTo>
                    <a:pt x="89" y="7"/>
                  </a:moveTo>
                  <a:lnTo>
                    <a:pt x="85" y="4"/>
                  </a:lnTo>
                  <a:lnTo>
                    <a:pt x="79" y="2"/>
                  </a:lnTo>
                  <a:lnTo>
                    <a:pt x="73" y="1"/>
                  </a:lnTo>
                  <a:lnTo>
                    <a:pt x="67" y="0"/>
                  </a:lnTo>
                  <a:lnTo>
                    <a:pt x="61" y="0"/>
                  </a:lnTo>
                  <a:lnTo>
                    <a:pt x="55" y="0"/>
                  </a:lnTo>
                  <a:lnTo>
                    <a:pt x="47" y="1"/>
                  </a:lnTo>
                  <a:lnTo>
                    <a:pt x="40" y="2"/>
                  </a:lnTo>
                  <a:lnTo>
                    <a:pt x="28" y="5"/>
                  </a:lnTo>
                  <a:lnTo>
                    <a:pt x="16" y="9"/>
                  </a:lnTo>
                  <a:lnTo>
                    <a:pt x="6" y="16"/>
                  </a:lnTo>
                  <a:lnTo>
                    <a:pt x="0" y="23"/>
                  </a:lnTo>
                  <a:lnTo>
                    <a:pt x="9" y="17"/>
                  </a:lnTo>
                  <a:lnTo>
                    <a:pt x="19" y="13"/>
                  </a:lnTo>
                  <a:lnTo>
                    <a:pt x="29" y="9"/>
                  </a:lnTo>
                  <a:lnTo>
                    <a:pt x="41" y="7"/>
                  </a:lnTo>
                  <a:lnTo>
                    <a:pt x="53" y="6"/>
                  </a:lnTo>
                  <a:lnTo>
                    <a:pt x="65" y="7"/>
                  </a:lnTo>
                  <a:lnTo>
                    <a:pt x="77" y="8"/>
                  </a:lnTo>
                  <a:lnTo>
                    <a:pt x="89" y="11"/>
                  </a:lnTo>
                  <a:lnTo>
                    <a:pt x="91" y="11"/>
                  </a:lnTo>
                  <a:lnTo>
                    <a:pt x="91" y="9"/>
                  </a:lnTo>
                  <a:lnTo>
                    <a:pt x="91" y="8"/>
                  </a:lnTo>
                  <a:lnTo>
                    <a:pt x="89" y="7"/>
                  </a:lnTo>
                  <a:close/>
                </a:path>
              </a:pathLst>
            </a:custGeom>
            <a:solidFill>
              <a:srgbClr val="7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67" name="Freeform 2090"/>
            <p:cNvSpPr>
              <a:spLocks/>
            </p:cNvSpPr>
            <p:nvPr/>
          </p:nvSpPr>
          <p:spPr bwMode="auto">
            <a:xfrm>
              <a:off x="581" y="2233"/>
              <a:ext cx="30" cy="12"/>
            </a:xfrm>
            <a:custGeom>
              <a:avLst/>
              <a:gdLst>
                <a:gd name="T0" fmla="*/ 0 w 91"/>
                <a:gd name="T1" fmla="*/ 1 h 23"/>
                <a:gd name="T2" fmla="*/ 0 w 91"/>
                <a:gd name="T3" fmla="*/ 1 h 23"/>
                <a:gd name="T4" fmla="*/ 0 w 91"/>
                <a:gd name="T5" fmla="*/ 1 h 23"/>
                <a:gd name="T6" fmla="*/ 0 w 91"/>
                <a:gd name="T7" fmla="*/ 1 h 23"/>
                <a:gd name="T8" fmla="*/ 0 w 91"/>
                <a:gd name="T9" fmla="*/ 1 h 23"/>
                <a:gd name="T10" fmla="*/ 0 w 91"/>
                <a:gd name="T11" fmla="*/ 0 h 23"/>
                <a:gd name="T12" fmla="*/ 0 w 91"/>
                <a:gd name="T13" fmla="*/ 0 h 23"/>
                <a:gd name="T14" fmla="*/ 0 w 91"/>
                <a:gd name="T15" fmla="*/ 0 h 23"/>
                <a:gd name="T16" fmla="*/ 0 w 91"/>
                <a:gd name="T17" fmla="*/ 1 h 23"/>
                <a:gd name="T18" fmla="*/ 0 w 91"/>
                <a:gd name="T19" fmla="*/ 1 h 23"/>
                <a:gd name="T20" fmla="*/ 0 w 91"/>
                <a:gd name="T21" fmla="*/ 1 h 23"/>
                <a:gd name="T22" fmla="*/ 0 w 91"/>
                <a:gd name="T23" fmla="*/ 1 h 23"/>
                <a:gd name="T24" fmla="*/ 0 w 91"/>
                <a:gd name="T25" fmla="*/ 1 h 23"/>
                <a:gd name="T26" fmla="*/ 0 w 91"/>
                <a:gd name="T27" fmla="*/ 1 h 23"/>
                <a:gd name="T28" fmla="*/ 0 w 91"/>
                <a:gd name="T29" fmla="*/ 1 h 23"/>
                <a:gd name="T30" fmla="*/ 0 w 91"/>
                <a:gd name="T31" fmla="*/ 1 h 23"/>
                <a:gd name="T32" fmla="*/ 0 w 91"/>
                <a:gd name="T33" fmla="*/ 1 h 23"/>
                <a:gd name="T34" fmla="*/ 0 w 91"/>
                <a:gd name="T35" fmla="*/ 1 h 23"/>
                <a:gd name="T36" fmla="*/ 0 w 91"/>
                <a:gd name="T37" fmla="*/ 1 h 23"/>
                <a:gd name="T38" fmla="*/ 0 w 91"/>
                <a:gd name="T39" fmla="*/ 1 h 23"/>
                <a:gd name="T40" fmla="*/ 0 w 91"/>
                <a:gd name="T41" fmla="*/ 1 h 23"/>
                <a:gd name="T42" fmla="*/ 0 w 91"/>
                <a:gd name="T43" fmla="*/ 1 h 23"/>
                <a:gd name="T44" fmla="*/ 0 w 91"/>
                <a:gd name="T45" fmla="*/ 1 h 23"/>
                <a:gd name="T46" fmla="*/ 0 w 91"/>
                <a:gd name="T47" fmla="*/ 1 h 23"/>
                <a:gd name="T48" fmla="*/ 0 w 91"/>
                <a:gd name="T49" fmla="*/ 1 h 23"/>
                <a:gd name="T50" fmla="*/ 0 w 91"/>
                <a:gd name="T51" fmla="*/ 1 h 23"/>
                <a:gd name="T52" fmla="*/ 0 w 91"/>
                <a:gd name="T53" fmla="*/ 1 h 23"/>
                <a:gd name="T54" fmla="*/ 0 w 91"/>
                <a:gd name="T55" fmla="*/ 1 h 23"/>
                <a:gd name="T56" fmla="*/ 0 w 91"/>
                <a:gd name="T57" fmla="*/ 1 h 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1"/>
                <a:gd name="T88" fmla="*/ 0 h 23"/>
                <a:gd name="T89" fmla="*/ 91 w 91"/>
                <a:gd name="T90" fmla="*/ 23 h 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1" h="23">
                  <a:moveTo>
                    <a:pt x="89" y="7"/>
                  </a:moveTo>
                  <a:lnTo>
                    <a:pt x="89" y="7"/>
                  </a:lnTo>
                  <a:lnTo>
                    <a:pt x="85" y="4"/>
                  </a:lnTo>
                  <a:lnTo>
                    <a:pt x="79" y="2"/>
                  </a:lnTo>
                  <a:lnTo>
                    <a:pt x="73" y="1"/>
                  </a:lnTo>
                  <a:lnTo>
                    <a:pt x="67" y="0"/>
                  </a:lnTo>
                  <a:lnTo>
                    <a:pt x="61" y="0"/>
                  </a:lnTo>
                  <a:lnTo>
                    <a:pt x="55" y="0"/>
                  </a:lnTo>
                  <a:lnTo>
                    <a:pt x="47" y="1"/>
                  </a:lnTo>
                  <a:lnTo>
                    <a:pt x="40" y="2"/>
                  </a:lnTo>
                  <a:lnTo>
                    <a:pt x="28" y="5"/>
                  </a:lnTo>
                  <a:lnTo>
                    <a:pt x="16" y="9"/>
                  </a:lnTo>
                  <a:lnTo>
                    <a:pt x="6" y="16"/>
                  </a:lnTo>
                  <a:lnTo>
                    <a:pt x="0" y="23"/>
                  </a:lnTo>
                  <a:lnTo>
                    <a:pt x="9" y="17"/>
                  </a:lnTo>
                  <a:lnTo>
                    <a:pt x="19" y="13"/>
                  </a:lnTo>
                  <a:lnTo>
                    <a:pt x="29" y="9"/>
                  </a:lnTo>
                  <a:lnTo>
                    <a:pt x="41" y="7"/>
                  </a:lnTo>
                  <a:lnTo>
                    <a:pt x="53" y="6"/>
                  </a:lnTo>
                  <a:lnTo>
                    <a:pt x="65" y="7"/>
                  </a:lnTo>
                  <a:lnTo>
                    <a:pt x="77" y="8"/>
                  </a:lnTo>
                  <a:lnTo>
                    <a:pt x="89" y="11"/>
                  </a:lnTo>
                  <a:lnTo>
                    <a:pt x="91" y="11"/>
                  </a:lnTo>
                  <a:lnTo>
                    <a:pt x="91" y="9"/>
                  </a:lnTo>
                  <a:lnTo>
                    <a:pt x="91" y="8"/>
                  </a:lnTo>
                  <a:lnTo>
                    <a:pt x="89" y="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68" name="Freeform 2091"/>
            <p:cNvSpPr>
              <a:spLocks/>
            </p:cNvSpPr>
            <p:nvPr/>
          </p:nvSpPr>
          <p:spPr bwMode="auto">
            <a:xfrm>
              <a:off x="622" y="2233"/>
              <a:ext cx="7" cy="7"/>
            </a:xfrm>
            <a:custGeom>
              <a:avLst/>
              <a:gdLst>
                <a:gd name="T0" fmla="*/ 0 w 23"/>
                <a:gd name="T1" fmla="*/ 1 h 13"/>
                <a:gd name="T2" fmla="*/ 0 w 23"/>
                <a:gd name="T3" fmla="*/ 1 h 13"/>
                <a:gd name="T4" fmla="*/ 0 w 23"/>
                <a:gd name="T5" fmla="*/ 1 h 13"/>
                <a:gd name="T6" fmla="*/ 0 w 23"/>
                <a:gd name="T7" fmla="*/ 1 h 13"/>
                <a:gd name="T8" fmla="*/ 0 w 23"/>
                <a:gd name="T9" fmla="*/ 1 h 13"/>
                <a:gd name="T10" fmla="*/ 0 w 23"/>
                <a:gd name="T11" fmla="*/ 0 h 13"/>
                <a:gd name="T12" fmla="*/ 0 w 23"/>
                <a:gd name="T13" fmla="*/ 0 h 13"/>
                <a:gd name="T14" fmla="*/ 0 w 23"/>
                <a:gd name="T15" fmla="*/ 1 h 13"/>
                <a:gd name="T16" fmla="*/ 0 w 23"/>
                <a:gd name="T17" fmla="*/ 1 h 13"/>
                <a:gd name="T18" fmla="*/ 0 w 23"/>
                <a:gd name="T19" fmla="*/ 1 h 13"/>
                <a:gd name="T20" fmla="*/ 0 w 23"/>
                <a:gd name="T21" fmla="*/ 1 h 13"/>
                <a:gd name="T22" fmla="*/ 0 w 23"/>
                <a:gd name="T23" fmla="*/ 1 h 13"/>
                <a:gd name="T24" fmla="*/ 0 w 23"/>
                <a:gd name="T25" fmla="*/ 1 h 13"/>
                <a:gd name="T26" fmla="*/ 0 w 23"/>
                <a:gd name="T27" fmla="*/ 1 h 13"/>
                <a:gd name="T28" fmla="*/ 0 w 23"/>
                <a:gd name="T29" fmla="*/ 1 h 13"/>
                <a:gd name="T30" fmla="*/ 0 w 23"/>
                <a:gd name="T31" fmla="*/ 1 h 13"/>
                <a:gd name="T32" fmla="*/ 0 w 23"/>
                <a:gd name="T33" fmla="*/ 1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3"/>
                <a:gd name="T53" fmla="*/ 23 w 23"/>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3">
                  <a:moveTo>
                    <a:pt x="0" y="9"/>
                  </a:moveTo>
                  <a:lnTo>
                    <a:pt x="3" y="7"/>
                  </a:lnTo>
                  <a:lnTo>
                    <a:pt x="8" y="4"/>
                  </a:lnTo>
                  <a:lnTo>
                    <a:pt x="11" y="2"/>
                  </a:lnTo>
                  <a:lnTo>
                    <a:pt x="15" y="1"/>
                  </a:lnTo>
                  <a:lnTo>
                    <a:pt x="18" y="0"/>
                  </a:lnTo>
                  <a:lnTo>
                    <a:pt x="21" y="0"/>
                  </a:lnTo>
                  <a:lnTo>
                    <a:pt x="23" y="2"/>
                  </a:lnTo>
                  <a:lnTo>
                    <a:pt x="21" y="4"/>
                  </a:lnTo>
                  <a:lnTo>
                    <a:pt x="18" y="8"/>
                  </a:lnTo>
                  <a:lnTo>
                    <a:pt x="14" y="10"/>
                  </a:lnTo>
                  <a:lnTo>
                    <a:pt x="8" y="12"/>
                  </a:lnTo>
                  <a:lnTo>
                    <a:pt x="2" y="13"/>
                  </a:lnTo>
                  <a:lnTo>
                    <a:pt x="0" y="13"/>
                  </a:lnTo>
                  <a:lnTo>
                    <a:pt x="0" y="12"/>
                  </a:lnTo>
                  <a:lnTo>
                    <a:pt x="0" y="10"/>
                  </a:lnTo>
                  <a:lnTo>
                    <a:pt x="0" y="9"/>
                  </a:lnTo>
                  <a:close/>
                </a:path>
              </a:pathLst>
            </a:custGeom>
            <a:solidFill>
              <a:srgbClr val="7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69" name="Freeform 2092"/>
            <p:cNvSpPr>
              <a:spLocks/>
            </p:cNvSpPr>
            <p:nvPr/>
          </p:nvSpPr>
          <p:spPr bwMode="auto">
            <a:xfrm>
              <a:off x="622" y="2233"/>
              <a:ext cx="7" cy="7"/>
            </a:xfrm>
            <a:custGeom>
              <a:avLst/>
              <a:gdLst>
                <a:gd name="T0" fmla="*/ 0 w 23"/>
                <a:gd name="T1" fmla="*/ 1 h 13"/>
                <a:gd name="T2" fmla="*/ 0 w 23"/>
                <a:gd name="T3" fmla="*/ 1 h 13"/>
                <a:gd name="T4" fmla="*/ 0 w 23"/>
                <a:gd name="T5" fmla="*/ 1 h 13"/>
                <a:gd name="T6" fmla="*/ 0 w 23"/>
                <a:gd name="T7" fmla="*/ 1 h 13"/>
                <a:gd name="T8" fmla="*/ 0 w 23"/>
                <a:gd name="T9" fmla="*/ 1 h 13"/>
                <a:gd name="T10" fmla="*/ 0 w 23"/>
                <a:gd name="T11" fmla="*/ 1 h 13"/>
                <a:gd name="T12" fmla="*/ 0 w 23"/>
                <a:gd name="T13" fmla="*/ 1 h 13"/>
                <a:gd name="T14" fmla="*/ 0 w 23"/>
                <a:gd name="T15" fmla="*/ 0 h 13"/>
                <a:gd name="T16" fmla="*/ 0 w 23"/>
                <a:gd name="T17" fmla="*/ 0 h 13"/>
                <a:gd name="T18" fmla="*/ 0 w 23"/>
                <a:gd name="T19" fmla="*/ 1 h 13"/>
                <a:gd name="T20" fmla="*/ 0 w 23"/>
                <a:gd name="T21" fmla="*/ 1 h 13"/>
                <a:gd name="T22" fmla="*/ 0 w 23"/>
                <a:gd name="T23" fmla="*/ 1 h 13"/>
                <a:gd name="T24" fmla="*/ 0 w 23"/>
                <a:gd name="T25" fmla="*/ 1 h 13"/>
                <a:gd name="T26" fmla="*/ 0 w 23"/>
                <a:gd name="T27" fmla="*/ 1 h 13"/>
                <a:gd name="T28" fmla="*/ 0 w 23"/>
                <a:gd name="T29" fmla="*/ 1 h 13"/>
                <a:gd name="T30" fmla="*/ 0 w 23"/>
                <a:gd name="T31" fmla="*/ 1 h 13"/>
                <a:gd name="T32" fmla="*/ 0 w 23"/>
                <a:gd name="T33" fmla="*/ 1 h 13"/>
                <a:gd name="T34" fmla="*/ 0 w 23"/>
                <a:gd name="T35" fmla="*/ 1 h 13"/>
                <a:gd name="T36" fmla="*/ 0 w 23"/>
                <a:gd name="T37" fmla="*/ 1 h 13"/>
                <a:gd name="T38" fmla="*/ 0 w 23"/>
                <a:gd name="T39" fmla="*/ 1 h 13"/>
                <a:gd name="T40" fmla="*/ 0 w 23"/>
                <a:gd name="T41" fmla="*/ 1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13"/>
                <a:gd name="T65" fmla="*/ 23 w 23"/>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13">
                  <a:moveTo>
                    <a:pt x="0" y="9"/>
                  </a:moveTo>
                  <a:lnTo>
                    <a:pt x="0" y="9"/>
                  </a:lnTo>
                  <a:lnTo>
                    <a:pt x="3" y="7"/>
                  </a:lnTo>
                  <a:lnTo>
                    <a:pt x="8" y="4"/>
                  </a:lnTo>
                  <a:lnTo>
                    <a:pt x="11" y="2"/>
                  </a:lnTo>
                  <a:lnTo>
                    <a:pt x="15" y="1"/>
                  </a:lnTo>
                  <a:lnTo>
                    <a:pt x="18" y="0"/>
                  </a:lnTo>
                  <a:lnTo>
                    <a:pt x="21" y="0"/>
                  </a:lnTo>
                  <a:lnTo>
                    <a:pt x="23" y="2"/>
                  </a:lnTo>
                  <a:lnTo>
                    <a:pt x="21" y="4"/>
                  </a:lnTo>
                  <a:lnTo>
                    <a:pt x="18" y="8"/>
                  </a:lnTo>
                  <a:lnTo>
                    <a:pt x="14" y="10"/>
                  </a:lnTo>
                  <a:lnTo>
                    <a:pt x="8" y="12"/>
                  </a:lnTo>
                  <a:lnTo>
                    <a:pt x="2" y="13"/>
                  </a:lnTo>
                  <a:lnTo>
                    <a:pt x="0" y="13"/>
                  </a:lnTo>
                  <a:lnTo>
                    <a:pt x="0" y="12"/>
                  </a:lnTo>
                  <a:lnTo>
                    <a:pt x="0" y="10"/>
                  </a:lnTo>
                  <a:lnTo>
                    <a:pt x="0" y="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70" name="Freeform 2093"/>
            <p:cNvSpPr>
              <a:spLocks/>
            </p:cNvSpPr>
            <p:nvPr/>
          </p:nvSpPr>
          <p:spPr bwMode="auto">
            <a:xfrm>
              <a:off x="591" y="2253"/>
              <a:ext cx="17" cy="6"/>
            </a:xfrm>
            <a:custGeom>
              <a:avLst/>
              <a:gdLst>
                <a:gd name="T0" fmla="*/ 0 w 49"/>
                <a:gd name="T1" fmla="*/ 1 h 12"/>
                <a:gd name="T2" fmla="*/ 0 w 49"/>
                <a:gd name="T3" fmla="*/ 1 h 12"/>
                <a:gd name="T4" fmla="*/ 0 w 49"/>
                <a:gd name="T5" fmla="*/ 1 h 12"/>
                <a:gd name="T6" fmla="*/ 0 w 49"/>
                <a:gd name="T7" fmla="*/ 1 h 12"/>
                <a:gd name="T8" fmla="*/ 0 w 49"/>
                <a:gd name="T9" fmla="*/ 1 h 12"/>
                <a:gd name="T10" fmla="*/ 0 w 49"/>
                <a:gd name="T11" fmla="*/ 0 h 12"/>
                <a:gd name="T12" fmla="*/ 0 w 49"/>
                <a:gd name="T13" fmla="*/ 0 h 12"/>
                <a:gd name="T14" fmla="*/ 0 w 49"/>
                <a:gd name="T15" fmla="*/ 0 h 12"/>
                <a:gd name="T16" fmla="*/ 0 w 49"/>
                <a:gd name="T17" fmla="*/ 1 h 12"/>
                <a:gd name="T18" fmla="*/ 0 w 49"/>
                <a:gd name="T19" fmla="*/ 1 h 12"/>
                <a:gd name="T20" fmla="*/ 0 w 49"/>
                <a:gd name="T21" fmla="*/ 1 h 12"/>
                <a:gd name="T22" fmla="*/ 0 w 49"/>
                <a:gd name="T23" fmla="*/ 1 h 12"/>
                <a:gd name="T24" fmla="*/ 0 w 49"/>
                <a:gd name="T25" fmla="*/ 1 h 12"/>
                <a:gd name="T26" fmla="*/ 0 w 49"/>
                <a:gd name="T27" fmla="*/ 1 h 12"/>
                <a:gd name="T28" fmla="*/ 0 w 49"/>
                <a:gd name="T29" fmla="*/ 1 h 12"/>
                <a:gd name="T30" fmla="*/ 0 w 49"/>
                <a:gd name="T31" fmla="*/ 1 h 12"/>
                <a:gd name="T32" fmla="*/ 0 w 49"/>
                <a:gd name="T33" fmla="*/ 1 h 12"/>
                <a:gd name="T34" fmla="*/ 0 w 49"/>
                <a:gd name="T35" fmla="*/ 1 h 12"/>
                <a:gd name="T36" fmla="*/ 0 w 49"/>
                <a:gd name="T37" fmla="*/ 1 h 12"/>
                <a:gd name="T38" fmla="*/ 0 w 49"/>
                <a:gd name="T39" fmla="*/ 1 h 12"/>
                <a:gd name="T40" fmla="*/ 0 w 49"/>
                <a:gd name="T41" fmla="*/ 1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2"/>
                <a:gd name="T65" fmla="*/ 49 w 49"/>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2">
                  <a:moveTo>
                    <a:pt x="0" y="4"/>
                  </a:moveTo>
                  <a:lnTo>
                    <a:pt x="6" y="4"/>
                  </a:lnTo>
                  <a:lnTo>
                    <a:pt x="12" y="4"/>
                  </a:lnTo>
                  <a:lnTo>
                    <a:pt x="16" y="2"/>
                  </a:lnTo>
                  <a:lnTo>
                    <a:pt x="19" y="1"/>
                  </a:lnTo>
                  <a:lnTo>
                    <a:pt x="24" y="0"/>
                  </a:lnTo>
                  <a:lnTo>
                    <a:pt x="30" y="0"/>
                  </a:lnTo>
                  <a:lnTo>
                    <a:pt x="36" y="0"/>
                  </a:lnTo>
                  <a:lnTo>
                    <a:pt x="40" y="1"/>
                  </a:lnTo>
                  <a:lnTo>
                    <a:pt x="48" y="3"/>
                  </a:lnTo>
                  <a:lnTo>
                    <a:pt x="49" y="5"/>
                  </a:lnTo>
                  <a:lnTo>
                    <a:pt x="49" y="6"/>
                  </a:lnTo>
                  <a:lnTo>
                    <a:pt x="45" y="9"/>
                  </a:lnTo>
                  <a:lnTo>
                    <a:pt x="39" y="12"/>
                  </a:lnTo>
                  <a:lnTo>
                    <a:pt x="33" y="12"/>
                  </a:lnTo>
                  <a:lnTo>
                    <a:pt x="27" y="12"/>
                  </a:lnTo>
                  <a:lnTo>
                    <a:pt x="22" y="10"/>
                  </a:lnTo>
                  <a:lnTo>
                    <a:pt x="16" y="9"/>
                  </a:lnTo>
                  <a:lnTo>
                    <a:pt x="10" y="7"/>
                  </a:lnTo>
                  <a:lnTo>
                    <a:pt x="4" y="6"/>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1" name="Freeform 2094"/>
            <p:cNvSpPr>
              <a:spLocks/>
            </p:cNvSpPr>
            <p:nvPr/>
          </p:nvSpPr>
          <p:spPr bwMode="auto">
            <a:xfrm>
              <a:off x="591" y="2253"/>
              <a:ext cx="17" cy="6"/>
            </a:xfrm>
            <a:custGeom>
              <a:avLst/>
              <a:gdLst>
                <a:gd name="T0" fmla="*/ 0 w 49"/>
                <a:gd name="T1" fmla="*/ 1 h 12"/>
                <a:gd name="T2" fmla="*/ 0 w 49"/>
                <a:gd name="T3" fmla="*/ 1 h 12"/>
                <a:gd name="T4" fmla="*/ 0 w 49"/>
                <a:gd name="T5" fmla="*/ 1 h 12"/>
                <a:gd name="T6" fmla="*/ 0 w 49"/>
                <a:gd name="T7" fmla="*/ 1 h 12"/>
                <a:gd name="T8" fmla="*/ 0 w 49"/>
                <a:gd name="T9" fmla="*/ 1 h 12"/>
                <a:gd name="T10" fmla="*/ 0 w 49"/>
                <a:gd name="T11" fmla="*/ 1 h 12"/>
                <a:gd name="T12" fmla="*/ 0 w 49"/>
                <a:gd name="T13" fmla="*/ 1 h 12"/>
                <a:gd name="T14" fmla="*/ 0 w 49"/>
                <a:gd name="T15" fmla="*/ 0 h 12"/>
                <a:gd name="T16" fmla="*/ 0 w 49"/>
                <a:gd name="T17" fmla="*/ 0 h 12"/>
                <a:gd name="T18" fmla="*/ 0 w 49"/>
                <a:gd name="T19" fmla="*/ 0 h 12"/>
                <a:gd name="T20" fmla="*/ 0 w 49"/>
                <a:gd name="T21" fmla="*/ 1 h 12"/>
                <a:gd name="T22" fmla="*/ 0 w 49"/>
                <a:gd name="T23" fmla="*/ 1 h 12"/>
                <a:gd name="T24" fmla="*/ 0 w 49"/>
                <a:gd name="T25" fmla="*/ 1 h 12"/>
                <a:gd name="T26" fmla="*/ 0 w 49"/>
                <a:gd name="T27" fmla="*/ 1 h 12"/>
                <a:gd name="T28" fmla="*/ 0 w 49"/>
                <a:gd name="T29" fmla="*/ 1 h 12"/>
                <a:gd name="T30" fmla="*/ 0 w 49"/>
                <a:gd name="T31" fmla="*/ 1 h 12"/>
                <a:gd name="T32" fmla="*/ 0 w 49"/>
                <a:gd name="T33" fmla="*/ 1 h 12"/>
                <a:gd name="T34" fmla="*/ 0 w 49"/>
                <a:gd name="T35" fmla="*/ 1 h 12"/>
                <a:gd name="T36" fmla="*/ 0 w 49"/>
                <a:gd name="T37" fmla="*/ 1 h 12"/>
                <a:gd name="T38" fmla="*/ 0 w 49"/>
                <a:gd name="T39" fmla="*/ 1 h 12"/>
                <a:gd name="T40" fmla="*/ 0 w 49"/>
                <a:gd name="T41" fmla="*/ 1 h 12"/>
                <a:gd name="T42" fmla="*/ 0 w 49"/>
                <a:gd name="T43" fmla="*/ 1 h 12"/>
                <a:gd name="T44" fmla="*/ 0 w 49"/>
                <a:gd name="T45" fmla="*/ 1 h 12"/>
                <a:gd name="T46" fmla="*/ 0 w 49"/>
                <a:gd name="T47" fmla="*/ 1 h 12"/>
                <a:gd name="T48" fmla="*/ 0 w 49"/>
                <a:gd name="T49" fmla="*/ 1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12"/>
                <a:gd name="T77" fmla="*/ 49 w 49"/>
                <a:gd name="T78" fmla="*/ 12 h 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12">
                  <a:moveTo>
                    <a:pt x="0" y="4"/>
                  </a:moveTo>
                  <a:lnTo>
                    <a:pt x="0" y="4"/>
                  </a:lnTo>
                  <a:lnTo>
                    <a:pt x="6" y="4"/>
                  </a:lnTo>
                  <a:lnTo>
                    <a:pt x="12" y="4"/>
                  </a:lnTo>
                  <a:lnTo>
                    <a:pt x="16" y="2"/>
                  </a:lnTo>
                  <a:lnTo>
                    <a:pt x="19" y="1"/>
                  </a:lnTo>
                  <a:lnTo>
                    <a:pt x="24" y="0"/>
                  </a:lnTo>
                  <a:lnTo>
                    <a:pt x="30" y="0"/>
                  </a:lnTo>
                  <a:lnTo>
                    <a:pt x="36" y="0"/>
                  </a:lnTo>
                  <a:lnTo>
                    <a:pt x="40" y="1"/>
                  </a:lnTo>
                  <a:lnTo>
                    <a:pt x="48" y="3"/>
                  </a:lnTo>
                  <a:lnTo>
                    <a:pt x="49" y="5"/>
                  </a:lnTo>
                  <a:lnTo>
                    <a:pt x="49" y="6"/>
                  </a:lnTo>
                  <a:lnTo>
                    <a:pt x="45" y="9"/>
                  </a:lnTo>
                  <a:lnTo>
                    <a:pt x="39" y="12"/>
                  </a:lnTo>
                  <a:lnTo>
                    <a:pt x="33" y="12"/>
                  </a:lnTo>
                  <a:lnTo>
                    <a:pt x="27" y="12"/>
                  </a:lnTo>
                  <a:lnTo>
                    <a:pt x="22" y="10"/>
                  </a:lnTo>
                  <a:lnTo>
                    <a:pt x="16" y="9"/>
                  </a:lnTo>
                  <a:lnTo>
                    <a:pt x="10" y="7"/>
                  </a:lnTo>
                  <a:lnTo>
                    <a:pt x="4" y="6"/>
                  </a:lnTo>
                  <a:lnTo>
                    <a:pt x="0" y="4"/>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72" name="Freeform 2095"/>
            <p:cNvSpPr>
              <a:spLocks/>
            </p:cNvSpPr>
            <p:nvPr/>
          </p:nvSpPr>
          <p:spPr bwMode="auto">
            <a:xfrm>
              <a:off x="591" y="2254"/>
              <a:ext cx="18" cy="3"/>
            </a:xfrm>
            <a:custGeom>
              <a:avLst/>
              <a:gdLst>
                <a:gd name="T0" fmla="*/ 0 w 52"/>
                <a:gd name="T1" fmla="*/ 1 h 6"/>
                <a:gd name="T2" fmla="*/ 0 w 52"/>
                <a:gd name="T3" fmla="*/ 1 h 6"/>
                <a:gd name="T4" fmla="*/ 0 w 52"/>
                <a:gd name="T5" fmla="*/ 1 h 6"/>
                <a:gd name="T6" fmla="*/ 0 w 52"/>
                <a:gd name="T7" fmla="*/ 1 h 6"/>
                <a:gd name="T8" fmla="*/ 0 w 52"/>
                <a:gd name="T9" fmla="*/ 1 h 6"/>
                <a:gd name="T10" fmla="*/ 0 w 52"/>
                <a:gd name="T11" fmla="*/ 0 h 6"/>
                <a:gd name="T12" fmla="*/ 0 w 52"/>
                <a:gd name="T13" fmla="*/ 0 h 6"/>
                <a:gd name="T14" fmla="*/ 0 w 52"/>
                <a:gd name="T15" fmla="*/ 0 h 6"/>
                <a:gd name="T16" fmla="*/ 0 w 52"/>
                <a:gd name="T17" fmla="*/ 1 h 6"/>
                <a:gd name="T18" fmla="*/ 0 w 52"/>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6"/>
                <a:gd name="T32" fmla="*/ 52 w 5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6">
                  <a:moveTo>
                    <a:pt x="0" y="4"/>
                  </a:moveTo>
                  <a:lnTo>
                    <a:pt x="0" y="4"/>
                  </a:lnTo>
                  <a:lnTo>
                    <a:pt x="6" y="3"/>
                  </a:lnTo>
                  <a:lnTo>
                    <a:pt x="13" y="2"/>
                  </a:lnTo>
                  <a:lnTo>
                    <a:pt x="22" y="1"/>
                  </a:lnTo>
                  <a:lnTo>
                    <a:pt x="30" y="0"/>
                  </a:lnTo>
                  <a:lnTo>
                    <a:pt x="37" y="0"/>
                  </a:lnTo>
                  <a:lnTo>
                    <a:pt x="43" y="0"/>
                  </a:lnTo>
                  <a:lnTo>
                    <a:pt x="49" y="2"/>
                  </a:lnTo>
                  <a:lnTo>
                    <a:pt x="52" y="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73" name="Freeform 2096"/>
            <p:cNvSpPr>
              <a:spLocks/>
            </p:cNvSpPr>
            <p:nvPr/>
          </p:nvSpPr>
          <p:spPr bwMode="auto">
            <a:xfrm>
              <a:off x="591" y="2249"/>
              <a:ext cx="17" cy="5"/>
            </a:xfrm>
            <a:custGeom>
              <a:avLst/>
              <a:gdLst>
                <a:gd name="T0" fmla="*/ 0 w 51"/>
                <a:gd name="T1" fmla="*/ 1 h 10"/>
                <a:gd name="T2" fmla="*/ 0 w 51"/>
                <a:gd name="T3" fmla="*/ 1 h 10"/>
                <a:gd name="T4" fmla="*/ 0 w 51"/>
                <a:gd name="T5" fmla="*/ 1 h 10"/>
                <a:gd name="T6" fmla="*/ 0 w 51"/>
                <a:gd name="T7" fmla="*/ 1 h 10"/>
                <a:gd name="T8" fmla="*/ 0 w 51"/>
                <a:gd name="T9" fmla="*/ 1 h 10"/>
                <a:gd name="T10" fmla="*/ 0 w 51"/>
                <a:gd name="T11" fmla="*/ 0 h 10"/>
                <a:gd name="T12" fmla="*/ 0 w 51"/>
                <a:gd name="T13" fmla="*/ 0 h 10"/>
                <a:gd name="T14" fmla="*/ 0 w 51"/>
                <a:gd name="T15" fmla="*/ 1 h 10"/>
                <a:gd name="T16" fmla="*/ 0 w 51"/>
                <a:gd name="T17" fmla="*/ 1 h 10"/>
                <a:gd name="T18" fmla="*/ 0 w 51"/>
                <a:gd name="T19" fmla="*/ 1 h 10"/>
                <a:gd name="T20" fmla="*/ 0 w 51"/>
                <a:gd name="T21" fmla="*/ 1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10"/>
                <a:gd name="T35" fmla="*/ 51 w 51"/>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10">
                  <a:moveTo>
                    <a:pt x="51" y="10"/>
                  </a:moveTo>
                  <a:lnTo>
                    <a:pt x="51" y="10"/>
                  </a:lnTo>
                  <a:lnTo>
                    <a:pt x="48" y="5"/>
                  </a:lnTo>
                  <a:lnTo>
                    <a:pt x="43" y="3"/>
                  </a:lnTo>
                  <a:lnTo>
                    <a:pt x="37" y="1"/>
                  </a:lnTo>
                  <a:lnTo>
                    <a:pt x="31" y="0"/>
                  </a:lnTo>
                  <a:lnTo>
                    <a:pt x="19" y="2"/>
                  </a:lnTo>
                  <a:lnTo>
                    <a:pt x="7" y="5"/>
                  </a:lnTo>
                  <a:lnTo>
                    <a:pt x="0" y="10"/>
                  </a:lnTo>
                  <a:lnTo>
                    <a:pt x="1" y="9"/>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74" name="Freeform 2097"/>
            <p:cNvSpPr>
              <a:spLocks/>
            </p:cNvSpPr>
            <p:nvPr/>
          </p:nvSpPr>
          <p:spPr bwMode="auto">
            <a:xfrm>
              <a:off x="619" y="2253"/>
              <a:ext cx="7" cy="5"/>
            </a:xfrm>
            <a:custGeom>
              <a:avLst/>
              <a:gdLst>
                <a:gd name="T0" fmla="*/ 0 w 21"/>
                <a:gd name="T1" fmla="*/ 1 h 9"/>
                <a:gd name="T2" fmla="*/ 0 w 21"/>
                <a:gd name="T3" fmla="*/ 1 h 9"/>
                <a:gd name="T4" fmla="*/ 0 w 21"/>
                <a:gd name="T5" fmla="*/ 1 h 9"/>
                <a:gd name="T6" fmla="*/ 0 w 21"/>
                <a:gd name="T7" fmla="*/ 1 h 9"/>
                <a:gd name="T8" fmla="*/ 0 w 21"/>
                <a:gd name="T9" fmla="*/ 1 h 9"/>
                <a:gd name="T10" fmla="*/ 0 w 21"/>
                <a:gd name="T11" fmla="*/ 1 h 9"/>
                <a:gd name="T12" fmla="*/ 0 w 21"/>
                <a:gd name="T13" fmla="*/ 1 h 9"/>
                <a:gd name="T14" fmla="*/ 0 w 21"/>
                <a:gd name="T15" fmla="*/ 1 h 9"/>
                <a:gd name="T16" fmla="*/ 0 w 21"/>
                <a:gd name="T17" fmla="*/ 0 h 9"/>
                <a:gd name="T18" fmla="*/ 0 w 21"/>
                <a:gd name="T19" fmla="*/ 0 h 9"/>
                <a:gd name="T20" fmla="*/ 0 w 21"/>
                <a:gd name="T21" fmla="*/ 0 h 9"/>
                <a:gd name="T22" fmla="*/ 0 w 21"/>
                <a:gd name="T23" fmla="*/ 1 h 9"/>
                <a:gd name="T24" fmla="*/ 0 w 21"/>
                <a:gd name="T25" fmla="*/ 1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9"/>
                <a:gd name="T41" fmla="*/ 21 w 2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9">
                  <a:moveTo>
                    <a:pt x="0" y="3"/>
                  </a:moveTo>
                  <a:lnTo>
                    <a:pt x="6" y="6"/>
                  </a:lnTo>
                  <a:lnTo>
                    <a:pt x="9" y="8"/>
                  </a:lnTo>
                  <a:lnTo>
                    <a:pt x="9" y="9"/>
                  </a:lnTo>
                  <a:lnTo>
                    <a:pt x="10" y="9"/>
                  </a:lnTo>
                  <a:lnTo>
                    <a:pt x="15" y="7"/>
                  </a:lnTo>
                  <a:lnTo>
                    <a:pt x="18" y="4"/>
                  </a:lnTo>
                  <a:lnTo>
                    <a:pt x="21" y="2"/>
                  </a:lnTo>
                  <a:lnTo>
                    <a:pt x="19" y="0"/>
                  </a:lnTo>
                  <a:lnTo>
                    <a:pt x="15" y="0"/>
                  </a:lnTo>
                  <a:lnTo>
                    <a:pt x="10" y="0"/>
                  </a:lnTo>
                  <a:lnTo>
                    <a:pt x="6" y="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5" name="Freeform 2098"/>
            <p:cNvSpPr>
              <a:spLocks/>
            </p:cNvSpPr>
            <p:nvPr/>
          </p:nvSpPr>
          <p:spPr bwMode="auto">
            <a:xfrm>
              <a:off x="619" y="2253"/>
              <a:ext cx="7" cy="5"/>
            </a:xfrm>
            <a:custGeom>
              <a:avLst/>
              <a:gdLst>
                <a:gd name="T0" fmla="*/ 0 w 21"/>
                <a:gd name="T1" fmla="*/ 1 h 9"/>
                <a:gd name="T2" fmla="*/ 0 w 21"/>
                <a:gd name="T3" fmla="*/ 1 h 9"/>
                <a:gd name="T4" fmla="*/ 0 w 21"/>
                <a:gd name="T5" fmla="*/ 1 h 9"/>
                <a:gd name="T6" fmla="*/ 0 w 21"/>
                <a:gd name="T7" fmla="*/ 1 h 9"/>
                <a:gd name="T8" fmla="*/ 0 w 21"/>
                <a:gd name="T9" fmla="*/ 1 h 9"/>
                <a:gd name="T10" fmla="*/ 0 w 21"/>
                <a:gd name="T11" fmla="*/ 1 h 9"/>
                <a:gd name="T12" fmla="*/ 0 w 21"/>
                <a:gd name="T13" fmla="*/ 1 h 9"/>
                <a:gd name="T14" fmla="*/ 0 w 21"/>
                <a:gd name="T15" fmla="*/ 1 h 9"/>
                <a:gd name="T16" fmla="*/ 0 w 21"/>
                <a:gd name="T17" fmla="*/ 1 h 9"/>
                <a:gd name="T18" fmla="*/ 0 w 21"/>
                <a:gd name="T19" fmla="*/ 1 h 9"/>
                <a:gd name="T20" fmla="*/ 0 w 21"/>
                <a:gd name="T21" fmla="*/ 0 h 9"/>
                <a:gd name="T22" fmla="*/ 0 w 21"/>
                <a:gd name="T23" fmla="*/ 0 h 9"/>
                <a:gd name="T24" fmla="*/ 0 w 21"/>
                <a:gd name="T25" fmla="*/ 0 h 9"/>
                <a:gd name="T26" fmla="*/ 0 w 21"/>
                <a:gd name="T27" fmla="*/ 0 h 9"/>
                <a:gd name="T28" fmla="*/ 0 w 21"/>
                <a:gd name="T29" fmla="*/ 1 h 9"/>
                <a:gd name="T30" fmla="*/ 0 w 21"/>
                <a:gd name="T31" fmla="*/ 1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9"/>
                <a:gd name="T50" fmla="*/ 21 w 21"/>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9">
                  <a:moveTo>
                    <a:pt x="0" y="3"/>
                  </a:moveTo>
                  <a:lnTo>
                    <a:pt x="0" y="3"/>
                  </a:lnTo>
                  <a:lnTo>
                    <a:pt x="6" y="6"/>
                  </a:lnTo>
                  <a:lnTo>
                    <a:pt x="9" y="8"/>
                  </a:lnTo>
                  <a:lnTo>
                    <a:pt x="9" y="9"/>
                  </a:lnTo>
                  <a:lnTo>
                    <a:pt x="10" y="9"/>
                  </a:lnTo>
                  <a:lnTo>
                    <a:pt x="15" y="7"/>
                  </a:lnTo>
                  <a:lnTo>
                    <a:pt x="18" y="4"/>
                  </a:lnTo>
                  <a:lnTo>
                    <a:pt x="21" y="2"/>
                  </a:lnTo>
                  <a:lnTo>
                    <a:pt x="19" y="0"/>
                  </a:lnTo>
                  <a:lnTo>
                    <a:pt x="15" y="0"/>
                  </a:lnTo>
                  <a:lnTo>
                    <a:pt x="10" y="0"/>
                  </a:lnTo>
                  <a:lnTo>
                    <a:pt x="6" y="2"/>
                  </a:lnTo>
                  <a:lnTo>
                    <a:pt x="0" y="3"/>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76" name="Freeform 2099"/>
            <p:cNvSpPr>
              <a:spLocks/>
            </p:cNvSpPr>
            <p:nvPr/>
          </p:nvSpPr>
          <p:spPr bwMode="auto">
            <a:xfrm>
              <a:off x="619" y="2254"/>
              <a:ext cx="8" cy="1"/>
            </a:xfrm>
            <a:custGeom>
              <a:avLst/>
              <a:gdLst>
                <a:gd name="T0" fmla="*/ 0 w 24"/>
                <a:gd name="T1" fmla="*/ 1 h 2"/>
                <a:gd name="T2" fmla="*/ 0 w 24"/>
                <a:gd name="T3" fmla="*/ 1 h 2"/>
                <a:gd name="T4" fmla="*/ 0 w 24"/>
                <a:gd name="T5" fmla="*/ 1 h 2"/>
                <a:gd name="T6" fmla="*/ 0 w 24"/>
                <a:gd name="T7" fmla="*/ 0 h 2"/>
                <a:gd name="T8" fmla="*/ 0 w 24"/>
                <a:gd name="T9" fmla="*/ 0 h 2"/>
                <a:gd name="T10" fmla="*/ 0 w 24"/>
                <a:gd name="T11" fmla="*/ 1 h 2"/>
                <a:gd name="T12" fmla="*/ 0 60000 65536"/>
                <a:gd name="T13" fmla="*/ 0 60000 65536"/>
                <a:gd name="T14" fmla="*/ 0 60000 65536"/>
                <a:gd name="T15" fmla="*/ 0 60000 65536"/>
                <a:gd name="T16" fmla="*/ 0 60000 65536"/>
                <a:gd name="T17" fmla="*/ 0 60000 65536"/>
                <a:gd name="T18" fmla="*/ 0 w 24"/>
                <a:gd name="T19" fmla="*/ 0 h 2"/>
                <a:gd name="T20" fmla="*/ 24 w 24"/>
                <a:gd name="T21" fmla="*/ 2 h 2"/>
              </a:gdLst>
              <a:ahLst/>
              <a:cxnLst>
                <a:cxn ang="T12">
                  <a:pos x="T0" y="T1"/>
                </a:cxn>
                <a:cxn ang="T13">
                  <a:pos x="T2" y="T3"/>
                </a:cxn>
                <a:cxn ang="T14">
                  <a:pos x="T4" y="T5"/>
                </a:cxn>
                <a:cxn ang="T15">
                  <a:pos x="T6" y="T7"/>
                </a:cxn>
                <a:cxn ang="T16">
                  <a:pos x="T8" y="T9"/>
                </a:cxn>
                <a:cxn ang="T17">
                  <a:pos x="T10" y="T11"/>
                </a:cxn>
              </a:cxnLst>
              <a:rect l="T18" t="T19" r="T20" b="T21"/>
              <a:pathLst>
                <a:path w="24" h="2">
                  <a:moveTo>
                    <a:pt x="0" y="2"/>
                  </a:moveTo>
                  <a:lnTo>
                    <a:pt x="0" y="2"/>
                  </a:lnTo>
                  <a:lnTo>
                    <a:pt x="6" y="1"/>
                  </a:lnTo>
                  <a:lnTo>
                    <a:pt x="12" y="0"/>
                  </a:lnTo>
                  <a:lnTo>
                    <a:pt x="18" y="0"/>
                  </a:lnTo>
                  <a:lnTo>
                    <a:pt x="24" y="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77" name="Freeform 2100"/>
            <p:cNvSpPr>
              <a:spLocks/>
            </p:cNvSpPr>
            <p:nvPr/>
          </p:nvSpPr>
          <p:spPr bwMode="auto">
            <a:xfrm>
              <a:off x="618" y="2250"/>
              <a:ext cx="11" cy="2"/>
            </a:xfrm>
            <a:custGeom>
              <a:avLst/>
              <a:gdLst>
                <a:gd name="T0" fmla="*/ 0 w 31"/>
                <a:gd name="T1" fmla="*/ 1 h 4"/>
                <a:gd name="T2" fmla="*/ 0 w 31"/>
                <a:gd name="T3" fmla="*/ 1 h 4"/>
                <a:gd name="T4" fmla="*/ 0 w 31"/>
                <a:gd name="T5" fmla="*/ 1 h 4"/>
                <a:gd name="T6" fmla="*/ 0 w 31"/>
                <a:gd name="T7" fmla="*/ 0 h 4"/>
                <a:gd name="T8" fmla="*/ 0 w 31"/>
                <a:gd name="T9" fmla="*/ 0 h 4"/>
                <a:gd name="T10" fmla="*/ 0 w 31"/>
                <a:gd name="T11" fmla="*/ 1 h 4"/>
                <a:gd name="T12" fmla="*/ 0 60000 65536"/>
                <a:gd name="T13" fmla="*/ 0 60000 65536"/>
                <a:gd name="T14" fmla="*/ 0 60000 65536"/>
                <a:gd name="T15" fmla="*/ 0 60000 65536"/>
                <a:gd name="T16" fmla="*/ 0 60000 65536"/>
                <a:gd name="T17" fmla="*/ 0 60000 65536"/>
                <a:gd name="T18" fmla="*/ 0 w 31"/>
                <a:gd name="T19" fmla="*/ 0 h 4"/>
                <a:gd name="T20" fmla="*/ 31 w 31"/>
                <a:gd name="T21" fmla="*/ 4 h 4"/>
              </a:gdLst>
              <a:ahLst/>
              <a:cxnLst>
                <a:cxn ang="T12">
                  <a:pos x="T0" y="T1"/>
                </a:cxn>
                <a:cxn ang="T13">
                  <a:pos x="T2" y="T3"/>
                </a:cxn>
                <a:cxn ang="T14">
                  <a:pos x="T4" y="T5"/>
                </a:cxn>
                <a:cxn ang="T15">
                  <a:pos x="T6" y="T7"/>
                </a:cxn>
                <a:cxn ang="T16">
                  <a:pos x="T8" y="T9"/>
                </a:cxn>
                <a:cxn ang="T17">
                  <a:pos x="T10" y="T11"/>
                </a:cxn>
              </a:cxnLst>
              <a:rect l="T18" t="T19" r="T20" b="T21"/>
              <a:pathLst>
                <a:path w="31" h="4">
                  <a:moveTo>
                    <a:pt x="0" y="4"/>
                  </a:moveTo>
                  <a:lnTo>
                    <a:pt x="0" y="4"/>
                  </a:lnTo>
                  <a:lnTo>
                    <a:pt x="7" y="2"/>
                  </a:lnTo>
                  <a:lnTo>
                    <a:pt x="16" y="0"/>
                  </a:lnTo>
                  <a:lnTo>
                    <a:pt x="24" y="0"/>
                  </a:lnTo>
                  <a:lnTo>
                    <a:pt x="31" y="3"/>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78" name="Freeform 2101"/>
            <p:cNvSpPr>
              <a:spLocks/>
            </p:cNvSpPr>
            <p:nvPr/>
          </p:nvSpPr>
          <p:spPr bwMode="auto">
            <a:xfrm>
              <a:off x="621" y="2254"/>
              <a:ext cx="4" cy="4"/>
            </a:xfrm>
            <a:custGeom>
              <a:avLst/>
              <a:gdLst>
                <a:gd name="T0" fmla="*/ 0 w 12"/>
                <a:gd name="T1" fmla="*/ 1 h 8"/>
                <a:gd name="T2" fmla="*/ 0 w 12"/>
                <a:gd name="T3" fmla="*/ 1 h 8"/>
                <a:gd name="T4" fmla="*/ 0 w 12"/>
                <a:gd name="T5" fmla="*/ 1 h 8"/>
                <a:gd name="T6" fmla="*/ 0 w 12"/>
                <a:gd name="T7" fmla="*/ 1 h 8"/>
                <a:gd name="T8" fmla="*/ 0 w 12"/>
                <a:gd name="T9" fmla="*/ 1 h 8"/>
                <a:gd name="T10" fmla="*/ 0 w 12"/>
                <a:gd name="T11" fmla="*/ 1 h 8"/>
                <a:gd name="T12" fmla="*/ 0 w 12"/>
                <a:gd name="T13" fmla="*/ 1 h 8"/>
                <a:gd name="T14" fmla="*/ 0 w 12"/>
                <a:gd name="T15" fmla="*/ 1 h 8"/>
                <a:gd name="T16" fmla="*/ 0 w 12"/>
                <a:gd name="T17" fmla="*/ 1 h 8"/>
                <a:gd name="T18" fmla="*/ 0 w 12"/>
                <a:gd name="T19" fmla="*/ 1 h 8"/>
                <a:gd name="T20" fmla="*/ 0 w 12"/>
                <a:gd name="T21" fmla="*/ 1 h 8"/>
                <a:gd name="T22" fmla="*/ 0 w 12"/>
                <a:gd name="T23" fmla="*/ 1 h 8"/>
                <a:gd name="T24" fmla="*/ 0 w 12"/>
                <a:gd name="T25" fmla="*/ 1 h 8"/>
                <a:gd name="T26" fmla="*/ 0 w 12"/>
                <a:gd name="T27" fmla="*/ 1 h 8"/>
                <a:gd name="T28" fmla="*/ 0 w 12"/>
                <a:gd name="T29" fmla="*/ 0 h 8"/>
                <a:gd name="T30" fmla="*/ 0 w 12"/>
                <a:gd name="T31" fmla="*/ 1 h 8"/>
                <a:gd name="T32" fmla="*/ 0 w 12"/>
                <a:gd name="T33" fmla="*/ 1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8"/>
                <a:gd name="T53" fmla="*/ 12 w 12"/>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8">
                  <a:moveTo>
                    <a:pt x="1" y="2"/>
                  </a:moveTo>
                  <a:lnTo>
                    <a:pt x="0" y="3"/>
                  </a:lnTo>
                  <a:lnTo>
                    <a:pt x="0" y="5"/>
                  </a:lnTo>
                  <a:lnTo>
                    <a:pt x="0" y="6"/>
                  </a:lnTo>
                  <a:lnTo>
                    <a:pt x="1" y="7"/>
                  </a:lnTo>
                  <a:lnTo>
                    <a:pt x="4" y="8"/>
                  </a:lnTo>
                  <a:lnTo>
                    <a:pt x="7" y="7"/>
                  </a:lnTo>
                  <a:lnTo>
                    <a:pt x="9" y="6"/>
                  </a:lnTo>
                  <a:lnTo>
                    <a:pt x="12" y="4"/>
                  </a:lnTo>
                  <a:lnTo>
                    <a:pt x="12" y="3"/>
                  </a:lnTo>
                  <a:lnTo>
                    <a:pt x="12" y="2"/>
                  </a:lnTo>
                  <a:lnTo>
                    <a:pt x="10" y="1"/>
                  </a:lnTo>
                  <a:lnTo>
                    <a:pt x="7" y="1"/>
                  </a:lnTo>
                  <a:lnTo>
                    <a:pt x="6" y="0"/>
                  </a:lnTo>
                  <a:lnTo>
                    <a:pt x="3" y="1"/>
                  </a:lnTo>
                  <a:lnTo>
                    <a:pt x="1" y="2"/>
                  </a:lnTo>
                  <a:close/>
                </a:path>
              </a:pathLst>
            </a:custGeom>
            <a:solidFill>
              <a:srgbClr val="7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9" name="Freeform 2102"/>
            <p:cNvSpPr>
              <a:spLocks/>
            </p:cNvSpPr>
            <p:nvPr/>
          </p:nvSpPr>
          <p:spPr bwMode="auto">
            <a:xfrm>
              <a:off x="621" y="2254"/>
              <a:ext cx="4" cy="4"/>
            </a:xfrm>
            <a:custGeom>
              <a:avLst/>
              <a:gdLst>
                <a:gd name="T0" fmla="*/ 0 w 12"/>
                <a:gd name="T1" fmla="*/ 1 h 8"/>
                <a:gd name="T2" fmla="*/ 0 w 12"/>
                <a:gd name="T3" fmla="*/ 1 h 8"/>
                <a:gd name="T4" fmla="*/ 0 w 12"/>
                <a:gd name="T5" fmla="*/ 1 h 8"/>
                <a:gd name="T6" fmla="*/ 0 w 12"/>
                <a:gd name="T7" fmla="*/ 1 h 8"/>
                <a:gd name="T8" fmla="*/ 0 w 12"/>
                <a:gd name="T9" fmla="*/ 1 h 8"/>
                <a:gd name="T10" fmla="*/ 0 w 12"/>
                <a:gd name="T11" fmla="*/ 1 h 8"/>
                <a:gd name="T12" fmla="*/ 0 w 12"/>
                <a:gd name="T13" fmla="*/ 1 h 8"/>
                <a:gd name="T14" fmla="*/ 0 w 12"/>
                <a:gd name="T15" fmla="*/ 1 h 8"/>
                <a:gd name="T16" fmla="*/ 0 w 12"/>
                <a:gd name="T17" fmla="*/ 1 h 8"/>
                <a:gd name="T18" fmla="*/ 0 w 12"/>
                <a:gd name="T19" fmla="*/ 1 h 8"/>
                <a:gd name="T20" fmla="*/ 0 w 12"/>
                <a:gd name="T21" fmla="*/ 1 h 8"/>
                <a:gd name="T22" fmla="*/ 0 w 12"/>
                <a:gd name="T23" fmla="*/ 1 h 8"/>
                <a:gd name="T24" fmla="*/ 0 w 12"/>
                <a:gd name="T25" fmla="*/ 1 h 8"/>
                <a:gd name="T26" fmla="*/ 0 w 12"/>
                <a:gd name="T27" fmla="*/ 1 h 8"/>
                <a:gd name="T28" fmla="*/ 0 w 12"/>
                <a:gd name="T29" fmla="*/ 1 h 8"/>
                <a:gd name="T30" fmla="*/ 0 w 12"/>
                <a:gd name="T31" fmla="*/ 1 h 8"/>
                <a:gd name="T32" fmla="*/ 0 w 12"/>
                <a:gd name="T33" fmla="*/ 1 h 8"/>
                <a:gd name="T34" fmla="*/ 0 w 12"/>
                <a:gd name="T35" fmla="*/ 1 h 8"/>
                <a:gd name="T36" fmla="*/ 0 w 12"/>
                <a:gd name="T37" fmla="*/ 0 h 8"/>
                <a:gd name="T38" fmla="*/ 0 w 12"/>
                <a:gd name="T39" fmla="*/ 1 h 8"/>
                <a:gd name="T40" fmla="*/ 0 w 12"/>
                <a:gd name="T41" fmla="*/ 1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8"/>
                <a:gd name="T65" fmla="*/ 12 w 12"/>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8">
                  <a:moveTo>
                    <a:pt x="1" y="2"/>
                  </a:moveTo>
                  <a:lnTo>
                    <a:pt x="1" y="2"/>
                  </a:lnTo>
                  <a:lnTo>
                    <a:pt x="0" y="3"/>
                  </a:lnTo>
                  <a:lnTo>
                    <a:pt x="0" y="5"/>
                  </a:lnTo>
                  <a:lnTo>
                    <a:pt x="0" y="6"/>
                  </a:lnTo>
                  <a:lnTo>
                    <a:pt x="1" y="7"/>
                  </a:lnTo>
                  <a:lnTo>
                    <a:pt x="4" y="8"/>
                  </a:lnTo>
                  <a:lnTo>
                    <a:pt x="7" y="7"/>
                  </a:lnTo>
                  <a:lnTo>
                    <a:pt x="9" y="6"/>
                  </a:lnTo>
                  <a:lnTo>
                    <a:pt x="12" y="4"/>
                  </a:lnTo>
                  <a:lnTo>
                    <a:pt x="12" y="3"/>
                  </a:lnTo>
                  <a:lnTo>
                    <a:pt x="12" y="2"/>
                  </a:lnTo>
                  <a:lnTo>
                    <a:pt x="10" y="1"/>
                  </a:lnTo>
                  <a:lnTo>
                    <a:pt x="7" y="1"/>
                  </a:lnTo>
                  <a:lnTo>
                    <a:pt x="6" y="0"/>
                  </a:lnTo>
                  <a:lnTo>
                    <a:pt x="3" y="1"/>
                  </a:lnTo>
                  <a:lnTo>
                    <a:pt x="1" y="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80" name="Freeform 2103"/>
            <p:cNvSpPr>
              <a:spLocks/>
            </p:cNvSpPr>
            <p:nvPr/>
          </p:nvSpPr>
          <p:spPr bwMode="auto">
            <a:xfrm>
              <a:off x="613" y="2274"/>
              <a:ext cx="3" cy="3"/>
            </a:xfrm>
            <a:custGeom>
              <a:avLst/>
              <a:gdLst>
                <a:gd name="T0" fmla="*/ 0 w 9"/>
                <a:gd name="T1" fmla="*/ 1 h 6"/>
                <a:gd name="T2" fmla="*/ 0 w 9"/>
                <a:gd name="T3" fmla="*/ 1 h 6"/>
                <a:gd name="T4" fmla="*/ 0 w 9"/>
                <a:gd name="T5" fmla="*/ 1 h 6"/>
                <a:gd name="T6" fmla="*/ 0 w 9"/>
                <a:gd name="T7" fmla="*/ 0 h 6"/>
                <a:gd name="T8" fmla="*/ 0 w 9"/>
                <a:gd name="T9" fmla="*/ 0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6" y="6"/>
                  </a:moveTo>
                  <a:lnTo>
                    <a:pt x="9" y="4"/>
                  </a:lnTo>
                  <a:lnTo>
                    <a:pt x="8" y="1"/>
                  </a:lnTo>
                  <a:lnTo>
                    <a:pt x="5" y="0"/>
                  </a:lnTo>
                  <a:lnTo>
                    <a:pt x="0" y="0"/>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1" name="Freeform 2104"/>
            <p:cNvSpPr>
              <a:spLocks/>
            </p:cNvSpPr>
            <p:nvPr/>
          </p:nvSpPr>
          <p:spPr bwMode="auto">
            <a:xfrm>
              <a:off x="609" y="2274"/>
              <a:ext cx="6" cy="12"/>
            </a:xfrm>
            <a:custGeom>
              <a:avLst/>
              <a:gdLst>
                <a:gd name="T0" fmla="*/ 0 w 18"/>
                <a:gd name="T1" fmla="*/ 0 h 25"/>
                <a:gd name="T2" fmla="*/ 0 w 18"/>
                <a:gd name="T3" fmla="*/ 0 h 25"/>
                <a:gd name="T4" fmla="*/ 0 w 18"/>
                <a:gd name="T5" fmla="*/ 0 h 25"/>
                <a:gd name="T6" fmla="*/ 0 w 18"/>
                <a:gd name="T7" fmla="*/ 0 h 25"/>
                <a:gd name="T8" fmla="*/ 0 w 18"/>
                <a:gd name="T9" fmla="*/ 0 h 25"/>
                <a:gd name="T10" fmla="*/ 0 w 18"/>
                <a:gd name="T11" fmla="*/ 0 h 25"/>
                <a:gd name="T12" fmla="*/ 0 w 18"/>
                <a:gd name="T13" fmla="*/ 0 h 25"/>
                <a:gd name="T14" fmla="*/ 0 w 18"/>
                <a:gd name="T15" fmla="*/ 0 h 25"/>
                <a:gd name="T16" fmla="*/ 0 w 18"/>
                <a:gd name="T17" fmla="*/ 0 h 25"/>
                <a:gd name="T18" fmla="*/ 0 w 18"/>
                <a:gd name="T19" fmla="*/ 0 h 25"/>
                <a:gd name="T20" fmla="*/ 0 w 18"/>
                <a:gd name="T21" fmla="*/ 0 h 25"/>
                <a:gd name="T22" fmla="*/ 0 w 18"/>
                <a:gd name="T23" fmla="*/ 0 h 25"/>
                <a:gd name="T24" fmla="*/ 0 w 18"/>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5"/>
                <a:gd name="T41" fmla="*/ 18 w 18"/>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5">
                  <a:moveTo>
                    <a:pt x="14" y="18"/>
                  </a:moveTo>
                  <a:lnTo>
                    <a:pt x="12" y="18"/>
                  </a:lnTo>
                  <a:lnTo>
                    <a:pt x="12" y="16"/>
                  </a:lnTo>
                  <a:lnTo>
                    <a:pt x="12" y="13"/>
                  </a:lnTo>
                  <a:lnTo>
                    <a:pt x="15" y="8"/>
                  </a:lnTo>
                  <a:lnTo>
                    <a:pt x="18" y="6"/>
                  </a:lnTo>
                  <a:lnTo>
                    <a:pt x="12" y="0"/>
                  </a:lnTo>
                  <a:lnTo>
                    <a:pt x="6" y="4"/>
                  </a:lnTo>
                  <a:lnTo>
                    <a:pt x="0" y="10"/>
                  </a:lnTo>
                  <a:lnTo>
                    <a:pt x="0" y="18"/>
                  </a:lnTo>
                  <a:lnTo>
                    <a:pt x="6" y="25"/>
                  </a:lnTo>
                  <a:lnTo>
                    <a:pt x="5" y="25"/>
                  </a:lnTo>
                  <a:lnTo>
                    <a:pt x="1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2" name="Freeform 2105"/>
            <p:cNvSpPr>
              <a:spLocks/>
            </p:cNvSpPr>
            <p:nvPr/>
          </p:nvSpPr>
          <p:spPr bwMode="auto">
            <a:xfrm>
              <a:off x="610" y="2282"/>
              <a:ext cx="14" cy="5"/>
            </a:xfrm>
            <a:custGeom>
              <a:avLst/>
              <a:gdLst>
                <a:gd name="T0" fmla="*/ 0 w 40"/>
                <a:gd name="T1" fmla="*/ 0 h 11"/>
                <a:gd name="T2" fmla="*/ 0 w 40"/>
                <a:gd name="T3" fmla="*/ 0 h 11"/>
                <a:gd name="T4" fmla="*/ 0 w 40"/>
                <a:gd name="T5" fmla="*/ 0 h 11"/>
                <a:gd name="T6" fmla="*/ 0 w 40"/>
                <a:gd name="T7" fmla="*/ 0 h 11"/>
                <a:gd name="T8" fmla="*/ 0 w 40"/>
                <a:gd name="T9" fmla="*/ 0 h 11"/>
                <a:gd name="T10" fmla="*/ 0 w 40"/>
                <a:gd name="T11" fmla="*/ 0 h 11"/>
                <a:gd name="T12" fmla="*/ 0 w 40"/>
                <a:gd name="T13" fmla="*/ 0 h 11"/>
                <a:gd name="T14" fmla="*/ 0 w 40"/>
                <a:gd name="T15" fmla="*/ 0 h 11"/>
                <a:gd name="T16" fmla="*/ 0 w 40"/>
                <a:gd name="T17" fmla="*/ 0 h 11"/>
                <a:gd name="T18" fmla="*/ 0 w 40"/>
                <a:gd name="T19" fmla="*/ 0 h 11"/>
                <a:gd name="T20" fmla="*/ 0 w 40"/>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11"/>
                <a:gd name="T35" fmla="*/ 40 w 40"/>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11">
                  <a:moveTo>
                    <a:pt x="40" y="4"/>
                  </a:moveTo>
                  <a:lnTo>
                    <a:pt x="28" y="0"/>
                  </a:lnTo>
                  <a:lnTo>
                    <a:pt x="18" y="1"/>
                  </a:lnTo>
                  <a:lnTo>
                    <a:pt x="10" y="2"/>
                  </a:lnTo>
                  <a:lnTo>
                    <a:pt x="9" y="2"/>
                  </a:lnTo>
                  <a:lnTo>
                    <a:pt x="0" y="9"/>
                  </a:lnTo>
                  <a:lnTo>
                    <a:pt x="10" y="11"/>
                  </a:lnTo>
                  <a:lnTo>
                    <a:pt x="21" y="10"/>
                  </a:lnTo>
                  <a:lnTo>
                    <a:pt x="25" y="9"/>
                  </a:lnTo>
                  <a:lnTo>
                    <a:pt x="31" y="11"/>
                  </a:lnTo>
                  <a:lnTo>
                    <a:pt x="4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3" name="Freeform 2106"/>
            <p:cNvSpPr>
              <a:spLocks/>
            </p:cNvSpPr>
            <p:nvPr/>
          </p:nvSpPr>
          <p:spPr bwMode="auto">
            <a:xfrm>
              <a:off x="621" y="2284"/>
              <a:ext cx="3" cy="4"/>
            </a:xfrm>
            <a:custGeom>
              <a:avLst/>
              <a:gdLst>
                <a:gd name="T0" fmla="*/ 0 w 11"/>
                <a:gd name="T1" fmla="*/ 1 h 8"/>
                <a:gd name="T2" fmla="*/ 0 w 11"/>
                <a:gd name="T3" fmla="*/ 1 h 8"/>
                <a:gd name="T4" fmla="*/ 0 w 11"/>
                <a:gd name="T5" fmla="*/ 1 h 8"/>
                <a:gd name="T6" fmla="*/ 0 w 11"/>
                <a:gd name="T7" fmla="*/ 1 h 8"/>
                <a:gd name="T8" fmla="*/ 0 w 11"/>
                <a:gd name="T9" fmla="*/ 0 h 8"/>
                <a:gd name="T10" fmla="*/ 0 w 11"/>
                <a:gd name="T11" fmla="*/ 1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0" y="7"/>
                  </a:moveTo>
                  <a:lnTo>
                    <a:pt x="5" y="8"/>
                  </a:lnTo>
                  <a:lnTo>
                    <a:pt x="9" y="7"/>
                  </a:lnTo>
                  <a:lnTo>
                    <a:pt x="11" y="3"/>
                  </a:lnTo>
                  <a:lnTo>
                    <a:pt x="9"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4" name="Freeform 2107"/>
            <p:cNvSpPr>
              <a:spLocks/>
            </p:cNvSpPr>
            <p:nvPr/>
          </p:nvSpPr>
          <p:spPr bwMode="auto">
            <a:xfrm>
              <a:off x="615" y="2286"/>
              <a:ext cx="1" cy="10"/>
            </a:xfrm>
            <a:custGeom>
              <a:avLst/>
              <a:gdLst>
                <a:gd name="T0" fmla="*/ 0 w 3"/>
                <a:gd name="T1" fmla="*/ 0 h 19"/>
                <a:gd name="T2" fmla="*/ 0 w 3"/>
                <a:gd name="T3" fmla="*/ 0 h 19"/>
                <a:gd name="T4" fmla="*/ 0 w 3"/>
                <a:gd name="T5" fmla="*/ 1 h 19"/>
                <a:gd name="T6" fmla="*/ 0 w 3"/>
                <a:gd name="T7" fmla="*/ 1 h 19"/>
                <a:gd name="T8" fmla="*/ 0 w 3"/>
                <a:gd name="T9" fmla="*/ 1 h 19"/>
                <a:gd name="T10" fmla="*/ 0 w 3"/>
                <a:gd name="T11" fmla="*/ 1 h 19"/>
                <a:gd name="T12" fmla="*/ 0 60000 65536"/>
                <a:gd name="T13" fmla="*/ 0 60000 65536"/>
                <a:gd name="T14" fmla="*/ 0 60000 65536"/>
                <a:gd name="T15" fmla="*/ 0 60000 65536"/>
                <a:gd name="T16" fmla="*/ 0 60000 65536"/>
                <a:gd name="T17" fmla="*/ 0 60000 65536"/>
                <a:gd name="T18" fmla="*/ 0 w 3"/>
                <a:gd name="T19" fmla="*/ 0 h 19"/>
                <a:gd name="T20" fmla="*/ 3 w 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 h="19">
                  <a:moveTo>
                    <a:pt x="3" y="0"/>
                  </a:moveTo>
                  <a:lnTo>
                    <a:pt x="3" y="0"/>
                  </a:lnTo>
                  <a:lnTo>
                    <a:pt x="2" y="6"/>
                  </a:lnTo>
                  <a:lnTo>
                    <a:pt x="0" y="10"/>
                  </a:lnTo>
                  <a:lnTo>
                    <a:pt x="0" y="15"/>
                  </a:lnTo>
                  <a:lnTo>
                    <a:pt x="2" y="19"/>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85" name="Freeform 2108"/>
            <p:cNvSpPr>
              <a:spLocks/>
            </p:cNvSpPr>
            <p:nvPr/>
          </p:nvSpPr>
          <p:spPr bwMode="auto">
            <a:xfrm>
              <a:off x="622" y="2255"/>
              <a:ext cx="3" cy="3"/>
            </a:xfrm>
            <a:custGeom>
              <a:avLst/>
              <a:gdLst>
                <a:gd name="T0" fmla="*/ 0 w 9"/>
                <a:gd name="T1" fmla="*/ 0 h 5"/>
                <a:gd name="T2" fmla="*/ 0 w 9"/>
                <a:gd name="T3" fmla="*/ 1 h 5"/>
                <a:gd name="T4" fmla="*/ 0 w 9"/>
                <a:gd name="T5" fmla="*/ 1 h 5"/>
                <a:gd name="T6" fmla="*/ 0 w 9"/>
                <a:gd name="T7" fmla="*/ 1 h 5"/>
                <a:gd name="T8" fmla="*/ 0 w 9"/>
                <a:gd name="T9" fmla="*/ 1 h 5"/>
                <a:gd name="T10" fmla="*/ 0 w 9"/>
                <a:gd name="T11" fmla="*/ 1 h 5"/>
                <a:gd name="T12" fmla="*/ 0 w 9"/>
                <a:gd name="T13" fmla="*/ 1 h 5"/>
                <a:gd name="T14" fmla="*/ 0 w 9"/>
                <a:gd name="T15" fmla="*/ 1 h 5"/>
                <a:gd name="T16" fmla="*/ 0 w 9"/>
                <a:gd name="T17" fmla="*/ 1 h 5"/>
                <a:gd name="T18" fmla="*/ 0 w 9"/>
                <a:gd name="T19" fmla="*/ 1 h 5"/>
                <a:gd name="T20" fmla="*/ 0 w 9"/>
                <a:gd name="T21" fmla="*/ 1 h 5"/>
                <a:gd name="T22" fmla="*/ 0 w 9"/>
                <a:gd name="T23" fmla="*/ 1 h 5"/>
                <a:gd name="T24" fmla="*/ 0 w 9"/>
                <a:gd name="T25" fmla="*/ 1 h 5"/>
                <a:gd name="T26" fmla="*/ 0 w 9"/>
                <a:gd name="T27" fmla="*/ 1 h 5"/>
                <a:gd name="T28" fmla="*/ 0 w 9"/>
                <a:gd name="T29" fmla="*/ 1 h 5"/>
                <a:gd name="T30" fmla="*/ 0 w 9"/>
                <a:gd name="T31" fmla="*/ 1 h 5"/>
                <a:gd name="T32" fmla="*/ 0 w 9"/>
                <a:gd name="T33" fmla="*/ 0 h 5"/>
                <a:gd name="T34" fmla="*/ 0 w 9"/>
                <a:gd name="T35" fmla="*/ 0 h 5"/>
                <a:gd name="T36" fmla="*/ 0 w 9"/>
                <a:gd name="T37" fmla="*/ 0 h 5"/>
                <a:gd name="T38" fmla="*/ 0 w 9"/>
                <a:gd name="T39" fmla="*/ 1 h 5"/>
                <a:gd name="T40" fmla="*/ 0 w 9"/>
                <a:gd name="T41" fmla="*/ 1 h 5"/>
                <a:gd name="T42" fmla="*/ 0 w 9"/>
                <a:gd name="T43" fmla="*/ 0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5"/>
                <a:gd name="T68" fmla="*/ 9 w 9"/>
                <a:gd name="T69" fmla="*/ 5 h 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5">
                  <a:moveTo>
                    <a:pt x="3" y="0"/>
                  </a:moveTo>
                  <a:lnTo>
                    <a:pt x="3" y="1"/>
                  </a:lnTo>
                  <a:lnTo>
                    <a:pt x="2" y="1"/>
                  </a:lnTo>
                  <a:lnTo>
                    <a:pt x="0" y="2"/>
                  </a:lnTo>
                  <a:lnTo>
                    <a:pt x="0" y="3"/>
                  </a:lnTo>
                  <a:lnTo>
                    <a:pt x="2" y="4"/>
                  </a:lnTo>
                  <a:lnTo>
                    <a:pt x="3" y="4"/>
                  </a:lnTo>
                  <a:lnTo>
                    <a:pt x="5" y="5"/>
                  </a:lnTo>
                  <a:lnTo>
                    <a:pt x="6" y="5"/>
                  </a:lnTo>
                  <a:lnTo>
                    <a:pt x="8" y="5"/>
                  </a:lnTo>
                  <a:lnTo>
                    <a:pt x="8" y="4"/>
                  </a:lnTo>
                  <a:lnTo>
                    <a:pt x="9" y="4"/>
                  </a:lnTo>
                  <a:lnTo>
                    <a:pt x="9" y="3"/>
                  </a:lnTo>
                  <a:lnTo>
                    <a:pt x="9" y="2"/>
                  </a:lnTo>
                  <a:lnTo>
                    <a:pt x="9" y="1"/>
                  </a:lnTo>
                  <a:lnTo>
                    <a:pt x="8" y="0"/>
                  </a:lnTo>
                  <a:lnTo>
                    <a:pt x="6" y="0"/>
                  </a:lnTo>
                  <a:lnTo>
                    <a:pt x="3" y="0"/>
                  </a:lnTo>
                  <a:lnTo>
                    <a:pt x="2" y="1"/>
                  </a:lnTo>
                  <a:lnTo>
                    <a:pt x="2"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6" name="Freeform 2109"/>
            <p:cNvSpPr>
              <a:spLocks/>
            </p:cNvSpPr>
            <p:nvPr/>
          </p:nvSpPr>
          <p:spPr bwMode="auto">
            <a:xfrm>
              <a:off x="622" y="2255"/>
              <a:ext cx="3" cy="3"/>
            </a:xfrm>
            <a:custGeom>
              <a:avLst/>
              <a:gdLst>
                <a:gd name="T0" fmla="*/ 0 w 9"/>
                <a:gd name="T1" fmla="*/ 0 h 5"/>
                <a:gd name="T2" fmla="*/ 0 w 9"/>
                <a:gd name="T3" fmla="*/ 0 h 5"/>
                <a:gd name="T4" fmla="*/ 0 w 9"/>
                <a:gd name="T5" fmla="*/ 1 h 5"/>
                <a:gd name="T6" fmla="*/ 0 w 9"/>
                <a:gd name="T7" fmla="*/ 1 h 5"/>
                <a:gd name="T8" fmla="*/ 0 w 9"/>
                <a:gd name="T9" fmla="*/ 1 h 5"/>
                <a:gd name="T10" fmla="*/ 0 w 9"/>
                <a:gd name="T11" fmla="*/ 1 h 5"/>
                <a:gd name="T12" fmla="*/ 0 w 9"/>
                <a:gd name="T13" fmla="*/ 1 h 5"/>
                <a:gd name="T14" fmla="*/ 0 w 9"/>
                <a:gd name="T15" fmla="*/ 1 h 5"/>
                <a:gd name="T16" fmla="*/ 0 w 9"/>
                <a:gd name="T17" fmla="*/ 1 h 5"/>
                <a:gd name="T18" fmla="*/ 0 w 9"/>
                <a:gd name="T19" fmla="*/ 1 h 5"/>
                <a:gd name="T20" fmla="*/ 0 w 9"/>
                <a:gd name="T21" fmla="*/ 1 h 5"/>
                <a:gd name="T22" fmla="*/ 0 w 9"/>
                <a:gd name="T23" fmla="*/ 1 h 5"/>
                <a:gd name="T24" fmla="*/ 0 w 9"/>
                <a:gd name="T25" fmla="*/ 1 h 5"/>
                <a:gd name="T26" fmla="*/ 0 w 9"/>
                <a:gd name="T27" fmla="*/ 1 h 5"/>
                <a:gd name="T28" fmla="*/ 0 w 9"/>
                <a:gd name="T29" fmla="*/ 1 h 5"/>
                <a:gd name="T30" fmla="*/ 0 w 9"/>
                <a:gd name="T31" fmla="*/ 1 h 5"/>
                <a:gd name="T32" fmla="*/ 0 w 9"/>
                <a:gd name="T33" fmla="*/ 1 h 5"/>
                <a:gd name="T34" fmla="*/ 0 w 9"/>
                <a:gd name="T35" fmla="*/ 1 h 5"/>
                <a:gd name="T36" fmla="*/ 0 w 9"/>
                <a:gd name="T37" fmla="*/ 1 h 5"/>
                <a:gd name="T38" fmla="*/ 0 w 9"/>
                <a:gd name="T39" fmla="*/ 1 h 5"/>
                <a:gd name="T40" fmla="*/ 0 w 9"/>
                <a:gd name="T41" fmla="*/ 0 h 5"/>
                <a:gd name="T42" fmla="*/ 0 w 9"/>
                <a:gd name="T43" fmla="*/ 0 h 5"/>
                <a:gd name="T44" fmla="*/ 0 w 9"/>
                <a:gd name="T45" fmla="*/ 0 h 5"/>
                <a:gd name="T46" fmla="*/ 0 w 9"/>
                <a:gd name="T47" fmla="*/ 0 h 5"/>
                <a:gd name="T48" fmla="*/ 0 w 9"/>
                <a:gd name="T49" fmla="*/ 1 h 5"/>
                <a:gd name="T50" fmla="*/ 0 w 9"/>
                <a:gd name="T51" fmla="*/ 1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5"/>
                <a:gd name="T80" fmla="*/ 9 w 9"/>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5">
                  <a:moveTo>
                    <a:pt x="3" y="0"/>
                  </a:moveTo>
                  <a:lnTo>
                    <a:pt x="3" y="0"/>
                  </a:lnTo>
                  <a:lnTo>
                    <a:pt x="3" y="1"/>
                  </a:lnTo>
                  <a:lnTo>
                    <a:pt x="2" y="1"/>
                  </a:lnTo>
                  <a:lnTo>
                    <a:pt x="0" y="2"/>
                  </a:lnTo>
                  <a:lnTo>
                    <a:pt x="0" y="3"/>
                  </a:lnTo>
                  <a:lnTo>
                    <a:pt x="2" y="4"/>
                  </a:lnTo>
                  <a:lnTo>
                    <a:pt x="3" y="4"/>
                  </a:lnTo>
                  <a:lnTo>
                    <a:pt x="5" y="5"/>
                  </a:lnTo>
                  <a:lnTo>
                    <a:pt x="6" y="5"/>
                  </a:lnTo>
                  <a:lnTo>
                    <a:pt x="8" y="5"/>
                  </a:lnTo>
                  <a:lnTo>
                    <a:pt x="8" y="4"/>
                  </a:lnTo>
                  <a:lnTo>
                    <a:pt x="9" y="4"/>
                  </a:lnTo>
                  <a:lnTo>
                    <a:pt x="9" y="3"/>
                  </a:lnTo>
                  <a:lnTo>
                    <a:pt x="9" y="2"/>
                  </a:lnTo>
                  <a:lnTo>
                    <a:pt x="9" y="1"/>
                  </a:lnTo>
                  <a:lnTo>
                    <a:pt x="8" y="0"/>
                  </a:lnTo>
                  <a:lnTo>
                    <a:pt x="6" y="0"/>
                  </a:lnTo>
                  <a:lnTo>
                    <a:pt x="3" y="0"/>
                  </a:lnTo>
                  <a:lnTo>
                    <a:pt x="2" y="1"/>
                  </a:lnTo>
                  <a:lnTo>
                    <a:pt x="2" y="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87" name="Freeform 2110"/>
            <p:cNvSpPr>
              <a:spLocks/>
            </p:cNvSpPr>
            <p:nvPr/>
          </p:nvSpPr>
          <p:spPr bwMode="auto">
            <a:xfrm>
              <a:off x="603" y="2239"/>
              <a:ext cx="22" cy="18"/>
            </a:xfrm>
            <a:custGeom>
              <a:avLst/>
              <a:gdLst>
                <a:gd name="T0" fmla="*/ 0 w 64"/>
                <a:gd name="T1" fmla="*/ 0 h 37"/>
                <a:gd name="T2" fmla="*/ 0 w 64"/>
                <a:gd name="T3" fmla="*/ 0 h 37"/>
                <a:gd name="T4" fmla="*/ 0 w 64"/>
                <a:gd name="T5" fmla="*/ 0 h 37"/>
                <a:gd name="T6" fmla="*/ 0 w 64"/>
                <a:gd name="T7" fmla="*/ 0 h 37"/>
                <a:gd name="T8" fmla="*/ 0 w 64"/>
                <a:gd name="T9" fmla="*/ 0 h 37"/>
                <a:gd name="T10" fmla="*/ 0 w 64"/>
                <a:gd name="T11" fmla="*/ 0 h 37"/>
                <a:gd name="T12" fmla="*/ 0 w 64"/>
                <a:gd name="T13" fmla="*/ 0 h 37"/>
                <a:gd name="T14" fmla="*/ 0 w 64"/>
                <a:gd name="T15" fmla="*/ 0 h 37"/>
                <a:gd name="T16" fmla="*/ 0 w 64"/>
                <a:gd name="T17" fmla="*/ 0 h 37"/>
                <a:gd name="T18" fmla="*/ 0 w 64"/>
                <a:gd name="T19" fmla="*/ 0 h 37"/>
                <a:gd name="T20" fmla="*/ 0 w 64"/>
                <a:gd name="T21" fmla="*/ 0 h 37"/>
                <a:gd name="T22" fmla="*/ 0 w 64"/>
                <a:gd name="T23" fmla="*/ 0 h 37"/>
                <a:gd name="T24" fmla="*/ 0 w 64"/>
                <a:gd name="T25" fmla="*/ 0 h 37"/>
                <a:gd name="T26" fmla="*/ 0 w 64"/>
                <a:gd name="T27" fmla="*/ 0 h 37"/>
                <a:gd name="T28" fmla="*/ 0 w 64"/>
                <a:gd name="T29" fmla="*/ 0 h 37"/>
                <a:gd name="T30" fmla="*/ 0 w 64"/>
                <a:gd name="T31" fmla="*/ 0 h 37"/>
                <a:gd name="T32" fmla="*/ 0 w 64"/>
                <a:gd name="T33" fmla="*/ 0 h 37"/>
                <a:gd name="T34" fmla="*/ 0 w 64"/>
                <a:gd name="T35" fmla="*/ 0 h 37"/>
                <a:gd name="T36" fmla="*/ 0 w 64"/>
                <a:gd name="T37" fmla="*/ 0 h 37"/>
                <a:gd name="T38" fmla="*/ 0 w 64"/>
                <a:gd name="T39" fmla="*/ 0 h 37"/>
                <a:gd name="T40" fmla="*/ 0 w 64"/>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37"/>
                <a:gd name="T65" fmla="*/ 64 w 64"/>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37">
                  <a:moveTo>
                    <a:pt x="4" y="18"/>
                  </a:moveTo>
                  <a:lnTo>
                    <a:pt x="6" y="18"/>
                  </a:lnTo>
                  <a:lnTo>
                    <a:pt x="15" y="17"/>
                  </a:lnTo>
                  <a:lnTo>
                    <a:pt x="24" y="16"/>
                  </a:lnTo>
                  <a:lnTo>
                    <a:pt x="30" y="17"/>
                  </a:lnTo>
                  <a:lnTo>
                    <a:pt x="37" y="18"/>
                  </a:lnTo>
                  <a:lnTo>
                    <a:pt x="40" y="20"/>
                  </a:lnTo>
                  <a:lnTo>
                    <a:pt x="42" y="21"/>
                  </a:lnTo>
                  <a:lnTo>
                    <a:pt x="43" y="26"/>
                  </a:lnTo>
                  <a:lnTo>
                    <a:pt x="42" y="33"/>
                  </a:lnTo>
                  <a:lnTo>
                    <a:pt x="63" y="37"/>
                  </a:lnTo>
                  <a:lnTo>
                    <a:pt x="64" y="26"/>
                  </a:lnTo>
                  <a:lnTo>
                    <a:pt x="63" y="17"/>
                  </a:lnTo>
                  <a:lnTo>
                    <a:pt x="55" y="9"/>
                  </a:lnTo>
                  <a:lnTo>
                    <a:pt x="46" y="5"/>
                  </a:lnTo>
                  <a:lnTo>
                    <a:pt x="36" y="2"/>
                  </a:lnTo>
                  <a:lnTo>
                    <a:pt x="24" y="0"/>
                  </a:lnTo>
                  <a:lnTo>
                    <a:pt x="12" y="2"/>
                  </a:lnTo>
                  <a:lnTo>
                    <a:pt x="0" y="3"/>
                  </a:lnTo>
                  <a:lnTo>
                    <a:pt x="1" y="3"/>
                  </a:lnTo>
                  <a:lnTo>
                    <a:pt x="4" y="18"/>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 name="Freeform 2111"/>
            <p:cNvSpPr>
              <a:spLocks/>
            </p:cNvSpPr>
            <p:nvPr/>
          </p:nvSpPr>
          <p:spPr bwMode="auto">
            <a:xfrm>
              <a:off x="587" y="2240"/>
              <a:ext cx="18" cy="41"/>
            </a:xfrm>
            <a:custGeom>
              <a:avLst/>
              <a:gdLst>
                <a:gd name="T0" fmla="*/ 0 w 52"/>
                <a:gd name="T1" fmla="*/ 0 h 83"/>
                <a:gd name="T2" fmla="*/ 0 w 52"/>
                <a:gd name="T3" fmla="*/ 0 h 83"/>
                <a:gd name="T4" fmla="*/ 0 w 52"/>
                <a:gd name="T5" fmla="*/ 0 h 83"/>
                <a:gd name="T6" fmla="*/ 0 w 52"/>
                <a:gd name="T7" fmla="*/ 0 h 83"/>
                <a:gd name="T8" fmla="*/ 0 w 52"/>
                <a:gd name="T9" fmla="*/ 0 h 83"/>
                <a:gd name="T10" fmla="*/ 0 w 52"/>
                <a:gd name="T11" fmla="*/ 0 h 83"/>
                <a:gd name="T12" fmla="*/ 0 w 52"/>
                <a:gd name="T13" fmla="*/ 0 h 83"/>
                <a:gd name="T14" fmla="*/ 0 w 52"/>
                <a:gd name="T15" fmla="*/ 0 h 83"/>
                <a:gd name="T16" fmla="*/ 0 w 52"/>
                <a:gd name="T17" fmla="*/ 0 h 83"/>
                <a:gd name="T18" fmla="*/ 0 w 52"/>
                <a:gd name="T19" fmla="*/ 0 h 83"/>
                <a:gd name="T20" fmla="*/ 0 w 52"/>
                <a:gd name="T21" fmla="*/ 0 h 83"/>
                <a:gd name="T22" fmla="*/ 0 w 52"/>
                <a:gd name="T23" fmla="*/ 0 h 83"/>
                <a:gd name="T24" fmla="*/ 0 w 52"/>
                <a:gd name="T25" fmla="*/ 0 h 83"/>
                <a:gd name="T26" fmla="*/ 0 w 52"/>
                <a:gd name="T27" fmla="*/ 0 h 83"/>
                <a:gd name="T28" fmla="*/ 0 w 52"/>
                <a:gd name="T29" fmla="*/ 0 h 83"/>
                <a:gd name="T30" fmla="*/ 0 w 52"/>
                <a:gd name="T31" fmla="*/ 0 h 83"/>
                <a:gd name="T32" fmla="*/ 0 w 52"/>
                <a:gd name="T33" fmla="*/ 0 h 83"/>
                <a:gd name="T34" fmla="*/ 0 w 52"/>
                <a:gd name="T35" fmla="*/ 0 h 83"/>
                <a:gd name="T36" fmla="*/ 0 w 52"/>
                <a:gd name="T37" fmla="*/ 0 h 83"/>
                <a:gd name="T38" fmla="*/ 0 w 52"/>
                <a:gd name="T39" fmla="*/ 0 h 83"/>
                <a:gd name="T40" fmla="*/ 0 w 52"/>
                <a:gd name="T41" fmla="*/ 0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83"/>
                <a:gd name="T65" fmla="*/ 52 w 52"/>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83">
                  <a:moveTo>
                    <a:pt x="34" y="70"/>
                  </a:moveTo>
                  <a:lnTo>
                    <a:pt x="34" y="70"/>
                  </a:lnTo>
                  <a:lnTo>
                    <a:pt x="25" y="64"/>
                  </a:lnTo>
                  <a:lnTo>
                    <a:pt x="22" y="59"/>
                  </a:lnTo>
                  <a:lnTo>
                    <a:pt x="21" y="50"/>
                  </a:lnTo>
                  <a:lnTo>
                    <a:pt x="22" y="42"/>
                  </a:lnTo>
                  <a:lnTo>
                    <a:pt x="27" y="32"/>
                  </a:lnTo>
                  <a:lnTo>
                    <a:pt x="33" y="23"/>
                  </a:lnTo>
                  <a:lnTo>
                    <a:pt x="43" y="18"/>
                  </a:lnTo>
                  <a:lnTo>
                    <a:pt x="52" y="15"/>
                  </a:lnTo>
                  <a:lnTo>
                    <a:pt x="49" y="0"/>
                  </a:lnTo>
                  <a:lnTo>
                    <a:pt x="31" y="5"/>
                  </a:lnTo>
                  <a:lnTo>
                    <a:pt x="18" y="15"/>
                  </a:lnTo>
                  <a:lnTo>
                    <a:pt x="9" y="26"/>
                  </a:lnTo>
                  <a:lnTo>
                    <a:pt x="2" y="37"/>
                  </a:lnTo>
                  <a:lnTo>
                    <a:pt x="0" y="50"/>
                  </a:lnTo>
                  <a:lnTo>
                    <a:pt x="2" y="63"/>
                  </a:lnTo>
                  <a:lnTo>
                    <a:pt x="10" y="75"/>
                  </a:lnTo>
                  <a:lnTo>
                    <a:pt x="25" y="83"/>
                  </a:lnTo>
                  <a:lnTo>
                    <a:pt x="34" y="70"/>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9" name="Freeform 2112"/>
            <p:cNvSpPr>
              <a:spLocks/>
            </p:cNvSpPr>
            <p:nvPr/>
          </p:nvSpPr>
          <p:spPr bwMode="auto">
            <a:xfrm>
              <a:off x="596" y="2255"/>
              <a:ext cx="28" cy="28"/>
            </a:xfrm>
            <a:custGeom>
              <a:avLst/>
              <a:gdLst>
                <a:gd name="T0" fmla="*/ 0 w 86"/>
                <a:gd name="T1" fmla="*/ 0 h 56"/>
                <a:gd name="T2" fmla="*/ 0 w 86"/>
                <a:gd name="T3" fmla="*/ 0 h 56"/>
                <a:gd name="T4" fmla="*/ 0 w 86"/>
                <a:gd name="T5" fmla="*/ 1 h 56"/>
                <a:gd name="T6" fmla="*/ 0 w 86"/>
                <a:gd name="T7" fmla="*/ 1 h 56"/>
                <a:gd name="T8" fmla="*/ 0 w 86"/>
                <a:gd name="T9" fmla="*/ 1 h 56"/>
                <a:gd name="T10" fmla="*/ 0 w 86"/>
                <a:gd name="T11" fmla="*/ 1 h 56"/>
                <a:gd name="T12" fmla="*/ 0 w 86"/>
                <a:gd name="T13" fmla="*/ 1 h 56"/>
                <a:gd name="T14" fmla="*/ 0 w 86"/>
                <a:gd name="T15" fmla="*/ 1 h 56"/>
                <a:gd name="T16" fmla="*/ 0 w 86"/>
                <a:gd name="T17" fmla="*/ 1 h 56"/>
                <a:gd name="T18" fmla="*/ 0 w 86"/>
                <a:gd name="T19" fmla="*/ 1 h 56"/>
                <a:gd name="T20" fmla="*/ 0 w 86"/>
                <a:gd name="T21" fmla="*/ 1 h 56"/>
                <a:gd name="T22" fmla="*/ 0 w 86"/>
                <a:gd name="T23" fmla="*/ 1 h 56"/>
                <a:gd name="T24" fmla="*/ 0 w 86"/>
                <a:gd name="T25" fmla="*/ 1 h 56"/>
                <a:gd name="T26" fmla="*/ 0 w 86"/>
                <a:gd name="T27" fmla="*/ 1 h 56"/>
                <a:gd name="T28" fmla="*/ 0 w 86"/>
                <a:gd name="T29" fmla="*/ 1 h 56"/>
                <a:gd name="T30" fmla="*/ 0 w 86"/>
                <a:gd name="T31" fmla="*/ 1 h 56"/>
                <a:gd name="T32" fmla="*/ 0 w 86"/>
                <a:gd name="T33" fmla="*/ 1 h 56"/>
                <a:gd name="T34" fmla="*/ 0 w 86"/>
                <a:gd name="T35" fmla="*/ 1 h 56"/>
                <a:gd name="T36" fmla="*/ 0 w 86"/>
                <a:gd name="T37" fmla="*/ 1 h 56"/>
                <a:gd name="T38" fmla="*/ 0 w 86"/>
                <a:gd name="T39" fmla="*/ 1 h 56"/>
                <a:gd name="T40" fmla="*/ 0 w 86"/>
                <a:gd name="T41" fmla="*/ 0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56"/>
                <a:gd name="T65" fmla="*/ 86 w 86"/>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56">
                  <a:moveTo>
                    <a:pt x="65" y="0"/>
                  </a:moveTo>
                  <a:lnTo>
                    <a:pt x="65" y="0"/>
                  </a:lnTo>
                  <a:lnTo>
                    <a:pt x="63" y="5"/>
                  </a:lnTo>
                  <a:lnTo>
                    <a:pt x="57" y="12"/>
                  </a:lnTo>
                  <a:lnTo>
                    <a:pt x="50" y="20"/>
                  </a:lnTo>
                  <a:lnTo>
                    <a:pt x="42" y="28"/>
                  </a:lnTo>
                  <a:lnTo>
                    <a:pt x="32" y="36"/>
                  </a:lnTo>
                  <a:lnTo>
                    <a:pt x="24" y="40"/>
                  </a:lnTo>
                  <a:lnTo>
                    <a:pt x="17" y="41"/>
                  </a:lnTo>
                  <a:lnTo>
                    <a:pt x="9" y="40"/>
                  </a:lnTo>
                  <a:lnTo>
                    <a:pt x="0" y="53"/>
                  </a:lnTo>
                  <a:lnTo>
                    <a:pt x="17" y="56"/>
                  </a:lnTo>
                  <a:lnTo>
                    <a:pt x="33" y="53"/>
                  </a:lnTo>
                  <a:lnTo>
                    <a:pt x="47" y="46"/>
                  </a:lnTo>
                  <a:lnTo>
                    <a:pt x="57" y="39"/>
                  </a:lnTo>
                  <a:lnTo>
                    <a:pt x="68" y="29"/>
                  </a:lnTo>
                  <a:lnTo>
                    <a:pt x="75" y="20"/>
                  </a:lnTo>
                  <a:lnTo>
                    <a:pt x="81" y="12"/>
                  </a:lnTo>
                  <a:lnTo>
                    <a:pt x="86" y="4"/>
                  </a:lnTo>
                  <a:lnTo>
                    <a:pt x="65" y="0"/>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0" name="Freeform 2113"/>
            <p:cNvSpPr>
              <a:spLocks/>
            </p:cNvSpPr>
            <p:nvPr/>
          </p:nvSpPr>
          <p:spPr bwMode="auto">
            <a:xfrm>
              <a:off x="624" y="2266"/>
              <a:ext cx="5" cy="7"/>
            </a:xfrm>
            <a:custGeom>
              <a:avLst/>
              <a:gdLst>
                <a:gd name="T0" fmla="*/ 0 w 17"/>
                <a:gd name="T1" fmla="*/ 0 h 15"/>
                <a:gd name="T2" fmla="*/ 0 w 17"/>
                <a:gd name="T3" fmla="*/ 0 h 15"/>
                <a:gd name="T4" fmla="*/ 0 w 17"/>
                <a:gd name="T5" fmla="*/ 0 h 15"/>
                <a:gd name="T6" fmla="*/ 0 w 17"/>
                <a:gd name="T7" fmla="*/ 0 h 15"/>
                <a:gd name="T8" fmla="*/ 0 w 17"/>
                <a:gd name="T9" fmla="*/ 0 h 15"/>
                <a:gd name="T10" fmla="*/ 0 w 17"/>
                <a:gd name="T11" fmla="*/ 0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17" y="2"/>
                  </a:moveTo>
                  <a:lnTo>
                    <a:pt x="8" y="0"/>
                  </a:lnTo>
                  <a:lnTo>
                    <a:pt x="2" y="4"/>
                  </a:lnTo>
                  <a:lnTo>
                    <a:pt x="0" y="9"/>
                  </a:lnTo>
                  <a:lnTo>
                    <a:pt x="5" y="15"/>
                  </a:lnTo>
                  <a:lnTo>
                    <a:pt x="17" y="2"/>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1" name="Freeform 2114"/>
            <p:cNvSpPr>
              <a:spLocks/>
            </p:cNvSpPr>
            <p:nvPr/>
          </p:nvSpPr>
          <p:spPr bwMode="auto">
            <a:xfrm>
              <a:off x="625" y="2242"/>
              <a:ext cx="17" cy="33"/>
            </a:xfrm>
            <a:custGeom>
              <a:avLst/>
              <a:gdLst>
                <a:gd name="T0" fmla="*/ 0 w 49"/>
                <a:gd name="T1" fmla="*/ 1 h 66"/>
                <a:gd name="T2" fmla="*/ 0 w 49"/>
                <a:gd name="T3" fmla="*/ 1 h 66"/>
                <a:gd name="T4" fmla="*/ 0 w 49"/>
                <a:gd name="T5" fmla="*/ 1 h 66"/>
                <a:gd name="T6" fmla="*/ 0 w 49"/>
                <a:gd name="T7" fmla="*/ 1 h 66"/>
                <a:gd name="T8" fmla="*/ 0 w 49"/>
                <a:gd name="T9" fmla="*/ 1 h 66"/>
                <a:gd name="T10" fmla="*/ 0 w 49"/>
                <a:gd name="T11" fmla="*/ 1 h 66"/>
                <a:gd name="T12" fmla="*/ 0 w 49"/>
                <a:gd name="T13" fmla="*/ 1 h 66"/>
                <a:gd name="T14" fmla="*/ 0 w 49"/>
                <a:gd name="T15" fmla="*/ 1 h 66"/>
                <a:gd name="T16" fmla="*/ 0 w 49"/>
                <a:gd name="T17" fmla="*/ 1 h 66"/>
                <a:gd name="T18" fmla="*/ 0 w 49"/>
                <a:gd name="T19" fmla="*/ 1 h 66"/>
                <a:gd name="T20" fmla="*/ 0 w 49"/>
                <a:gd name="T21" fmla="*/ 1 h 66"/>
                <a:gd name="T22" fmla="*/ 0 w 49"/>
                <a:gd name="T23" fmla="*/ 1 h 66"/>
                <a:gd name="T24" fmla="*/ 0 w 49"/>
                <a:gd name="T25" fmla="*/ 1 h 66"/>
                <a:gd name="T26" fmla="*/ 0 w 49"/>
                <a:gd name="T27" fmla="*/ 1 h 66"/>
                <a:gd name="T28" fmla="*/ 0 w 49"/>
                <a:gd name="T29" fmla="*/ 1 h 66"/>
                <a:gd name="T30" fmla="*/ 0 w 49"/>
                <a:gd name="T31" fmla="*/ 1 h 66"/>
                <a:gd name="T32" fmla="*/ 0 w 49"/>
                <a:gd name="T33" fmla="*/ 1 h 66"/>
                <a:gd name="T34" fmla="*/ 0 w 49"/>
                <a:gd name="T35" fmla="*/ 1 h 66"/>
                <a:gd name="T36" fmla="*/ 0 w 49"/>
                <a:gd name="T37" fmla="*/ 0 h 66"/>
                <a:gd name="T38" fmla="*/ 0 w 49"/>
                <a:gd name="T39" fmla="*/ 0 h 66"/>
                <a:gd name="T40" fmla="*/ 0 w 49"/>
                <a:gd name="T41" fmla="*/ 1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66"/>
                <a:gd name="T65" fmla="*/ 49 w 49"/>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66">
                  <a:moveTo>
                    <a:pt x="30" y="13"/>
                  </a:moveTo>
                  <a:lnTo>
                    <a:pt x="30" y="13"/>
                  </a:lnTo>
                  <a:lnTo>
                    <a:pt x="27" y="12"/>
                  </a:lnTo>
                  <a:lnTo>
                    <a:pt x="28" y="18"/>
                  </a:lnTo>
                  <a:lnTo>
                    <a:pt x="28" y="27"/>
                  </a:lnTo>
                  <a:lnTo>
                    <a:pt x="25" y="38"/>
                  </a:lnTo>
                  <a:lnTo>
                    <a:pt x="22" y="45"/>
                  </a:lnTo>
                  <a:lnTo>
                    <a:pt x="19" y="50"/>
                  </a:lnTo>
                  <a:lnTo>
                    <a:pt x="18" y="51"/>
                  </a:lnTo>
                  <a:lnTo>
                    <a:pt x="12" y="49"/>
                  </a:lnTo>
                  <a:lnTo>
                    <a:pt x="0" y="62"/>
                  </a:lnTo>
                  <a:lnTo>
                    <a:pt x="18" y="66"/>
                  </a:lnTo>
                  <a:lnTo>
                    <a:pt x="34" y="60"/>
                  </a:lnTo>
                  <a:lnTo>
                    <a:pt x="43" y="52"/>
                  </a:lnTo>
                  <a:lnTo>
                    <a:pt x="46" y="40"/>
                  </a:lnTo>
                  <a:lnTo>
                    <a:pt x="49" y="29"/>
                  </a:lnTo>
                  <a:lnTo>
                    <a:pt x="49" y="18"/>
                  </a:lnTo>
                  <a:lnTo>
                    <a:pt x="48" y="8"/>
                  </a:lnTo>
                  <a:lnTo>
                    <a:pt x="39" y="0"/>
                  </a:lnTo>
                  <a:lnTo>
                    <a:pt x="30" y="13"/>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2" name="Freeform 2115"/>
            <p:cNvSpPr>
              <a:spLocks/>
            </p:cNvSpPr>
            <p:nvPr/>
          </p:nvSpPr>
          <p:spPr bwMode="auto">
            <a:xfrm>
              <a:off x="618" y="2240"/>
              <a:ext cx="20" cy="12"/>
            </a:xfrm>
            <a:custGeom>
              <a:avLst/>
              <a:gdLst>
                <a:gd name="T0" fmla="*/ 0 w 60"/>
                <a:gd name="T1" fmla="*/ 1 h 23"/>
                <a:gd name="T2" fmla="*/ 0 w 60"/>
                <a:gd name="T3" fmla="*/ 1 h 23"/>
                <a:gd name="T4" fmla="*/ 0 w 60"/>
                <a:gd name="T5" fmla="*/ 1 h 23"/>
                <a:gd name="T6" fmla="*/ 0 w 60"/>
                <a:gd name="T7" fmla="*/ 1 h 23"/>
                <a:gd name="T8" fmla="*/ 0 w 60"/>
                <a:gd name="T9" fmla="*/ 1 h 23"/>
                <a:gd name="T10" fmla="*/ 0 w 60"/>
                <a:gd name="T11" fmla="*/ 1 h 23"/>
                <a:gd name="T12" fmla="*/ 0 w 60"/>
                <a:gd name="T13" fmla="*/ 1 h 23"/>
                <a:gd name="T14" fmla="*/ 0 w 60"/>
                <a:gd name="T15" fmla="*/ 1 h 23"/>
                <a:gd name="T16" fmla="*/ 0 w 60"/>
                <a:gd name="T17" fmla="*/ 1 h 23"/>
                <a:gd name="T18" fmla="*/ 0 w 60"/>
                <a:gd name="T19" fmla="*/ 1 h 23"/>
                <a:gd name="T20" fmla="*/ 0 w 60"/>
                <a:gd name="T21" fmla="*/ 1 h 23"/>
                <a:gd name="T22" fmla="*/ 0 w 60"/>
                <a:gd name="T23" fmla="*/ 1 h 23"/>
                <a:gd name="T24" fmla="*/ 0 w 60"/>
                <a:gd name="T25" fmla="*/ 0 h 23"/>
                <a:gd name="T26" fmla="*/ 0 w 60"/>
                <a:gd name="T27" fmla="*/ 0 h 23"/>
                <a:gd name="T28" fmla="*/ 0 w 60"/>
                <a:gd name="T29" fmla="*/ 1 h 23"/>
                <a:gd name="T30" fmla="*/ 0 w 60"/>
                <a:gd name="T31" fmla="*/ 1 h 23"/>
                <a:gd name="T32" fmla="*/ 0 w 60"/>
                <a:gd name="T33" fmla="*/ 1 h 23"/>
                <a:gd name="T34" fmla="*/ 0 w 60"/>
                <a:gd name="T35" fmla="*/ 1 h 23"/>
                <a:gd name="T36" fmla="*/ 0 w 60"/>
                <a:gd name="T37" fmla="*/ 1 h 23"/>
                <a:gd name="T38" fmla="*/ 0 w 60"/>
                <a:gd name="T39" fmla="*/ 1 h 23"/>
                <a:gd name="T40" fmla="*/ 0 w 60"/>
                <a:gd name="T41" fmla="*/ 1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23"/>
                <a:gd name="T65" fmla="*/ 60 w 60"/>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23">
                  <a:moveTo>
                    <a:pt x="21" y="23"/>
                  </a:moveTo>
                  <a:lnTo>
                    <a:pt x="21" y="23"/>
                  </a:lnTo>
                  <a:lnTo>
                    <a:pt x="21" y="21"/>
                  </a:lnTo>
                  <a:lnTo>
                    <a:pt x="24" y="19"/>
                  </a:lnTo>
                  <a:lnTo>
                    <a:pt x="28" y="17"/>
                  </a:lnTo>
                  <a:lnTo>
                    <a:pt x="31" y="16"/>
                  </a:lnTo>
                  <a:lnTo>
                    <a:pt x="37" y="15"/>
                  </a:lnTo>
                  <a:lnTo>
                    <a:pt x="42" y="15"/>
                  </a:lnTo>
                  <a:lnTo>
                    <a:pt x="46" y="16"/>
                  </a:lnTo>
                  <a:lnTo>
                    <a:pt x="51" y="16"/>
                  </a:lnTo>
                  <a:lnTo>
                    <a:pt x="60" y="3"/>
                  </a:lnTo>
                  <a:lnTo>
                    <a:pt x="52" y="1"/>
                  </a:lnTo>
                  <a:lnTo>
                    <a:pt x="45" y="0"/>
                  </a:lnTo>
                  <a:lnTo>
                    <a:pt x="34" y="0"/>
                  </a:lnTo>
                  <a:lnTo>
                    <a:pt x="25" y="1"/>
                  </a:lnTo>
                  <a:lnTo>
                    <a:pt x="16" y="4"/>
                  </a:lnTo>
                  <a:lnTo>
                    <a:pt x="9" y="8"/>
                  </a:lnTo>
                  <a:lnTo>
                    <a:pt x="3" y="15"/>
                  </a:lnTo>
                  <a:lnTo>
                    <a:pt x="0" y="23"/>
                  </a:lnTo>
                  <a:lnTo>
                    <a:pt x="21" y="23"/>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3" name="Freeform 2116"/>
            <p:cNvSpPr>
              <a:spLocks/>
            </p:cNvSpPr>
            <p:nvPr/>
          </p:nvSpPr>
          <p:spPr bwMode="auto">
            <a:xfrm>
              <a:off x="618" y="2252"/>
              <a:ext cx="9" cy="21"/>
            </a:xfrm>
            <a:custGeom>
              <a:avLst/>
              <a:gdLst>
                <a:gd name="T0" fmla="*/ 0 w 27"/>
                <a:gd name="T1" fmla="*/ 0 h 43"/>
                <a:gd name="T2" fmla="*/ 0 w 27"/>
                <a:gd name="T3" fmla="*/ 0 h 43"/>
                <a:gd name="T4" fmla="*/ 0 w 27"/>
                <a:gd name="T5" fmla="*/ 0 h 43"/>
                <a:gd name="T6" fmla="*/ 0 w 27"/>
                <a:gd name="T7" fmla="*/ 0 h 43"/>
                <a:gd name="T8" fmla="*/ 0 w 27"/>
                <a:gd name="T9" fmla="*/ 0 h 43"/>
                <a:gd name="T10" fmla="*/ 0 w 27"/>
                <a:gd name="T11" fmla="*/ 0 h 43"/>
                <a:gd name="T12" fmla="*/ 0 w 27"/>
                <a:gd name="T13" fmla="*/ 0 h 43"/>
                <a:gd name="T14" fmla="*/ 0 w 27"/>
                <a:gd name="T15" fmla="*/ 0 h 43"/>
                <a:gd name="T16" fmla="*/ 0 w 27"/>
                <a:gd name="T17" fmla="*/ 0 h 43"/>
                <a:gd name="T18" fmla="*/ 0 w 27"/>
                <a:gd name="T19" fmla="*/ 0 h 43"/>
                <a:gd name="T20" fmla="*/ 0 w 27"/>
                <a:gd name="T21" fmla="*/ 0 h 43"/>
                <a:gd name="T22" fmla="*/ 0 w 27"/>
                <a:gd name="T23" fmla="*/ 0 h 43"/>
                <a:gd name="T24" fmla="*/ 0 w 27"/>
                <a:gd name="T25" fmla="*/ 0 h 43"/>
                <a:gd name="T26" fmla="*/ 0 w 27"/>
                <a:gd name="T27" fmla="*/ 0 h 43"/>
                <a:gd name="T28" fmla="*/ 0 w 27"/>
                <a:gd name="T29" fmla="*/ 0 h 43"/>
                <a:gd name="T30" fmla="*/ 0 w 27"/>
                <a:gd name="T31" fmla="*/ 0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43"/>
                <a:gd name="T50" fmla="*/ 27 w 27"/>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43">
                  <a:moveTo>
                    <a:pt x="6" y="18"/>
                  </a:moveTo>
                  <a:lnTo>
                    <a:pt x="25" y="13"/>
                  </a:lnTo>
                  <a:lnTo>
                    <a:pt x="24" y="11"/>
                  </a:lnTo>
                  <a:lnTo>
                    <a:pt x="22" y="7"/>
                  </a:lnTo>
                  <a:lnTo>
                    <a:pt x="21" y="4"/>
                  </a:lnTo>
                  <a:lnTo>
                    <a:pt x="21" y="0"/>
                  </a:lnTo>
                  <a:lnTo>
                    <a:pt x="0" y="0"/>
                  </a:lnTo>
                  <a:lnTo>
                    <a:pt x="0" y="6"/>
                  </a:lnTo>
                  <a:lnTo>
                    <a:pt x="1" y="11"/>
                  </a:lnTo>
                  <a:lnTo>
                    <a:pt x="3" y="16"/>
                  </a:lnTo>
                  <a:lnTo>
                    <a:pt x="7" y="22"/>
                  </a:lnTo>
                  <a:lnTo>
                    <a:pt x="27" y="18"/>
                  </a:lnTo>
                  <a:lnTo>
                    <a:pt x="7" y="22"/>
                  </a:lnTo>
                  <a:lnTo>
                    <a:pt x="27" y="43"/>
                  </a:lnTo>
                  <a:lnTo>
                    <a:pt x="27" y="18"/>
                  </a:lnTo>
                  <a:lnTo>
                    <a:pt x="6" y="18"/>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4" name="Freeform 2117"/>
            <p:cNvSpPr>
              <a:spLocks/>
            </p:cNvSpPr>
            <p:nvPr/>
          </p:nvSpPr>
          <p:spPr bwMode="auto">
            <a:xfrm>
              <a:off x="617" y="2255"/>
              <a:ext cx="10" cy="8"/>
            </a:xfrm>
            <a:custGeom>
              <a:avLst/>
              <a:gdLst>
                <a:gd name="T0" fmla="*/ 0 w 30"/>
                <a:gd name="T1" fmla="*/ 1 h 15"/>
                <a:gd name="T2" fmla="*/ 0 w 30"/>
                <a:gd name="T3" fmla="*/ 1 h 15"/>
                <a:gd name="T4" fmla="*/ 0 w 30"/>
                <a:gd name="T5" fmla="*/ 1 h 15"/>
                <a:gd name="T6" fmla="*/ 0 w 30"/>
                <a:gd name="T7" fmla="*/ 1 h 15"/>
                <a:gd name="T8" fmla="*/ 0 w 30"/>
                <a:gd name="T9" fmla="*/ 1 h 15"/>
                <a:gd name="T10" fmla="*/ 0 w 30"/>
                <a:gd name="T11" fmla="*/ 1 h 15"/>
                <a:gd name="T12" fmla="*/ 0 w 30"/>
                <a:gd name="T13" fmla="*/ 1 h 15"/>
                <a:gd name="T14" fmla="*/ 0 w 30"/>
                <a:gd name="T15" fmla="*/ 0 h 15"/>
                <a:gd name="T16" fmla="*/ 0 w 30"/>
                <a:gd name="T17" fmla="*/ 0 h 15"/>
                <a:gd name="T18" fmla="*/ 0 w 30"/>
                <a:gd name="T19" fmla="*/ 1 h 15"/>
                <a:gd name="T20" fmla="*/ 0 w 30"/>
                <a:gd name="T21" fmla="*/ 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5"/>
                <a:gd name="T35" fmla="*/ 30 w 30"/>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5">
                  <a:moveTo>
                    <a:pt x="0" y="6"/>
                  </a:moveTo>
                  <a:lnTo>
                    <a:pt x="9" y="15"/>
                  </a:lnTo>
                  <a:lnTo>
                    <a:pt x="12" y="15"/>
                  </a:lnTo>
                  <a:lnTo>
                    <a:pt x="10" y="14"/>
                  </a:lnTo>
                  <a:lnTo>
                    <a:pt x="9" y="11"/>
                  </a:lnTo>
                  <a:lnTo>
                    <a:pt x="30" y="11"/>
                  </a:lnTo>
                  <a:lnTo>
                    <a:pt x="25" y="3"/>
                  </a:lnTo>
                  <a:lnTo>
                    <a:pt x="18" y="0"/>
                  </a:lnTo>
                  <a:lnTo>
                    <a:pt x="15" y="0"/>
                  </a:lnTo>
                  <a:lnTo>
                    <a:pt x="21" y="6"/>
                  </a:lnTo>
                  <a:lnTo>
                    <a:pt x="0" y="6"/>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5" name="Freeform 2118"/>
            <p:cNvSpPr>
              <a:spLocks/>
            </p:cNvSpPr>
            <p:nvPr/>
          </p:nvSpPr>
          <p:spPr bwMode="auto">
            <a:xfrm>
              <a:off x="617" y="2255"/>
              <a:ext cx="7" cy="4"/>
            </a:xfrm>
            <a:custGeom>
              <a:avLst/>
              <a:gdLst>
                <a:gd name="T0" fmla="*/ 0 w 21"/>
                <a:gd name="T1" fmla="*/ 1 h 7"/>
                <a:gd name="T2" fmla="*/ 0 w 21"/>
                <a:gd name="T3" fmla="*/ 1 h 7"/>
                <a:gd name="T4" fmla="*/ 0 w 21"/>
                <a:gd name="T5" fmla="*/ 0 h 7"/>
                <a:gd name="T6" fmla="*/ 0 w 21"/>
                <a:gd name="T7" fmla="*/ 1 h 7"/>
                <a:gd name="T8" fmla="*/ 0 w 21"/>
                <a:gd name="T9" fmla="*/ 1 h 7"/>
                <a:gd name="T10" fmla="*/ 0 w 21"/>
                <a:gd name="T11" fmla="*/ 1 h 7"/>
                <a:gd name="T12" fmla="*/ 0 60000 65536"/>
                <a:gd name="T13" fmla="*/ 0 60000 65536"/>
                <a:gd name="T14" fmla="*/ 0 60000 65536"/>
                <a:gd name="T15" fmla="*/ 0 60000 65536"/>
                <a:gd name="T16" fmla="*/ 0 60000 65536"/>
                <a:gd name="T17" fmla="*/ 0 60000 65536"/>
                <a:gd name="T18" fmla="*/ 0 w 21"/>
                <a:gd name="T19" fmla="*/ 0 h 7"/>
                <a:gd name="T20" fmla="*/ 21 w 21"/>
                <a:gd name="T21" fmla="*/ 7 h 7"/>
              </a:gdLst>
              <a:ahLst/>
              <a:cxnLst>
                <a:cxn ang="T12">
                  <a:pos x="T0" y="T1"/>
                </a:cxn>
                <a:cxn ang="T13">
                  <a:pos x="T2" y="T3"/>
                </a:cxn>
                <a:cxn ang="T14">
                  <a:pos x="T4" y="T5"/>
                </a:cxn>
                <a:cxn ang="T15">
                  <a:pos x="T6" y="T7"/>
                </a:cxn>
                <a:cxn ang="T16">
                  <a:pos x="T8" y="T9"/>
                </a:cxn>
                <a:cxn ang="T17">
                  <a:pos x="T10" y="T11"/>
                </a:cxn>
              </a:cxnLst>
              <a:rect l="T18" t="T19" r="T20" b="T21"/>
              <a:pathLst>
                <a:path w="21" h="7">
                  <a:moveTo>
                    <a:pt x="21" y="7"/>
                  </a:moveTo>
                  <a:lnTo>
                    <a:pt x="18" y="2"/>
                  </a:lnTo>
                  <a:lnTo>
                    <a:pt x="10" y="0"/>
                  </a:lnTo>
                  <a:lnTo>
                    <a:pt x="3" y="2"/>
                  </a:lnTo>
                  <a:lnTo>
                    <a:pt x="0" y="7"/>
                  </a:lnTo>
                  <a:lnTo>
                    <a:pt x="21" y="7"/>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6" name="Freeform 2119"/>
            <p:cNvSpPr>
              <a:spLocks/>
            </p:cNvSpPr>
            <p:nvPr/>
          </p:nvSpPr>
          <p:spPr bwMode="auto">
            <a:xfrm>
              <a:off x="555" y="2245"/>
              <a:ext cx="4" cy="7"/>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60000 65536"/>
                <a:gd name="T13" fmla="*/ 0 60000 65536"/>
                <a:gd name="T14" fmla="*/ 0 60000 65536"/>
                <a:gd name="T15" fmla="*/ 0 60000 65536"/>
                <a:gd name="T16" fmla="*/ 0 60000 65536"/>
                <a:gd name="T17" fmla="*/ 0 60000 65536"/>
                <a:gd name="T18" fmla="*/ 0 w 12"/>
                <a:gd name="T19" fmla="*/ 0 h 15"/>
                <a:gd name="T20" fmla="*/ 12 w 1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2" h="15">
                  <a:moveTo>
                    <a:pt x="12" y="0"/>
                  </a:moveTo>
                  <a:lnTo>
                    <a:pt x="5" y="3"/>
                  </a:lnTo>
                  <a:lnTo>
                    <a:pt x="0" y="7"/>
                  </a:lnTo>
                  <a:lnTo>
                    <a:pt x="2" y="12"/>
                  </a:lnTo>
                  <a:lnTo>
                    <a:pt x="9" y="15"/>
                  </a:lnTo>
                  <a:lnTo>
                    <a:pt x="12" y="0"/>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7" name="Freeform 2120"/>
            <p:cNvSpPr>
              <a:spLocks/>
            </p:cNvSpPr>
            <p:nvPr/>
          </p:nvSpPr>
          <p:spPr bwMode="auto">
            <a:xfrm>
              <a:off x="558" y="2245"/>
              <a:ext cx="35" cy="15"/>
            </a:xfrm>
            <a:custGeom>
              <a:avLst/>
              <a:gdLst>
                <a:gd name="T0" fmla="*/ 0 w 103"/>
                <a:gd name="T1" fmla="*/ 0 h 31"/>
                <a:gd name="T2" fmla="*/ 0 w 103"/>
                <a:gd name="T3" fmla="*/ 0 h 31"/>
                <a:gd name="T4" fmla="*/ 0 w 103"/>
                <a:gd name="T5" fmla="*/ 0 h 31"/>
                <a:gd name="T6" fmla="*/ 0 w 103"/>
                <a:gd name="T7" fmla="*/ 0 h 31"/>
                <a:gd name="T8" fmla="*/ 0 w 103"/>
                <a:gd name="T9" fmla="*/ 0 h 31"/>
                <a:gd name="T10" fmla="*/ 0 w 103"/>
                <a:gd name="T11" fmla="*/ 0 h 31"/>
                <a:gd name="T12" fmla="*/ 0 60000 65536"/>
                <a:gd name="T13" fmla="*/ 0 60000 65536"/>
                <a:gd name="T14" fmla="*/ 0 60000 65536"/>
                <a:gd name="T15" fmla="*/ 0 60000 65536"/>
                <a:gd name="T16" fmla="*/ 0 60000 65536"/>
                <a:gd name="T17" fmla="*/ 0 60000 65536"/>
                <a:gd name="T18" fmla="*/ 0 w 103"/>
                <a:gd name="T19" fmla="*/ 0 h 31"/>
                <a:gd name="T20" fmla="*/ 103 w 103"/>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03" h="31">
                  <a:moveTo>
                    <a:pt x="102" y="23"/>
                  </a:moveTo>
                  <a:lnTo>
                    <a:pt x="103" y="15"/>
                  </a:lnTo>
                  <a:lnTo>
                    <a:pt x="3" y="0"/>
                  </a:lnTo>
                  <a:lnTo>
                    <a:pt x="0" y="15"/>
                  </a:lnTo>
                  <a:lnTo>
                    <a:pt x="100" y="31"/>
                  </a:lnTo>
                  <a:lnTo>
                    <a:pt x="102" y="23"/>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8" name="Freeform 2121"/>
            <p:cNvSpPr>
              <a:spLocks/>
            </p:cNvSpPr>
            <p:nvPr/>
          </p:nvSpPr>
          <p:spPr bwMode="auto">
            <a:xfrm>
              <a:off x="592" y="2252"/>
              <a:ext cx="4" cy="8"/>
            </a:xfrm>
            <a:custGeom>
              <a:avLst/>
              <a:gdLst>
                <a:gd name="T0" fmla="*/ 0 w 12"/>
                <a:gd name="T1" fmla="*/ 1 h 16"/>
                <a:gd name="T2" fmla="*/ 0 w 12"/>
                <a:gd name="T3" fmla="*/ 1 h 16"/>
                <a:gd name="T4" fmla="*/ 0 w 12"/>
                <a:gd name="T5" fmla="*/ 1 h 16"/>
                <a:gd name="T6" fmla="*/ 0 w 12"/>
                <a:gd name="T7" fmla="*/ 1 h 16"/>
                <a:gd name="T8" fmla="*/ 0 w 12"/>
                <a:gd name="T9" fmla="*/ 0 h 16"/>
                <a:gd name="T10" fmla="*/ 0 w 12"/>
                <a:gd name="T11" fmla="*/ 1 h 16"/>
                <a:gd name="T12" fmla="*/ 0 60000 65536"/>
                <a:gd name="T13" fmla="*/ 0 60000 65536"/>
                <a:gd name="T14" fmla="*/ 0 60000 65536"/>
                <a:gd name="T15" fmla="*/ 0 60000 65536"/>
                <a:gd name="T16" fmla="*/ 0 60000 65536"/>
                <a:gd name="T17" fmla="*/ 0 60000 65536"/>
                <a:gd name="T18" fmla="*/ 0 w 12"/>
                <a:gd name="T19" fmla="*/ 0 h 16"/>
                <a:gd name="T20" fmla="*/ 12 w 12"/>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2" h="16">
                  <a:moveTo>
                    <a:pt x="0" y="16"/>
                  </a:moveTo>
                  <a:lnTo>
                    <a:pt x="8" y="13"/>
                  </a:lnTo>
                  <a:lnTo>
                    <a:pt x="12" y="9"/>
                  </a:lnTo>
                  <a:lnTo>
                    <a:pt x="11" y="4"/>
                  </a:lnTo>
                  <a:lnTo>
                    <a:pt x="3" y="0"/>
                  </a:lnTo>
                  <a:lnTo>
                    <a:pt x="0" y="16"/>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9" name="Freeform 2122"/>
            <p:cNvSpPr>
              <a:spLocks/>
            </p:cNvSpPr>
            <p:nvPr/>
          </p:nvSpPr>
          <p:spPr bwMode="auto">
            <a:xfrm>
              <a:off x="600" y="2253"/>
              <a:ext cx="7" cy="6"/>
            </a:xfrm>
            <a:custGeom>
              <a:avLst/>
              <a:gdLst>
                <a:gd name="T0" fmla="*/ 0 w 21"/>
                <a:gd name="T1" fmla="*/ 1 h 12"/>
                <a:gd name="T2" fmla="*/ 0 w 21"/>
                <a:gd name="T3" fmla="*/ 1 h 12"/>
                <a:gd name="T4" fmla="*/ 0 w 21"/>
                <a:gd name="T5" fmla="*/ 1 h 12"/>
                <a:gd name="T6" fmla="*/ 0 w 21"/>
                <a:gd name="T7" fmla="*/ 1 h 12"/>
                <a:gd name="T8" fmla="*/ 0 w 21"/>
                <a:gd name="T9" fmla="*/ 1 h 12"/>
                <a:gd name="T10" fmla="*/ 0 w 21"/>
                <a:gd name="T11" fmla="*/ 1 h 12"/>
                <a:gd name="T12" fmla="*/ 0 w 21"/>
                <a:gd name="T13" fmla="*/ 1 h 12"/>
                <a:gd name="T14" fmla="*/ 0 w 21"/>
                <a:gd name="T15" fmla="*/ 1 h 12"/>
                <a:gd name="T16" fmla="*/ 0 w 21"/>
                <a:gd name="T17" fmla="*/ 1 h 12"/>
                <a:gd name="T18" fmla="*/ 0 w 21"/>
                <a:gd name="T19" fmla="*/ 1 h 12"/>
                <a:gd name="T20" fmla="*/ 0 w 21"/>
                <a:gd name="T21" fmla="*/ 1 h 12"/>
                <a:gd name="T22" fmla="*/ 0 w 21"/>
                <a:gd name="T23" fmla="*/ 1 h 12"/>
                <a:gd name="T24" fmla="*/ 0 w 21"/>
                <a:gd name="T25" fmla="*/ 1 h 12"/>
                <a:gd name="T26" fmla="*/ 0 w 21"/>
                <a:gd name="T27" fmla="*/ 0 h 12"/>
                <a:gd name="T28" fmla="*/ 0 w 21"/>
                <a:gd name="T29" fmla="*/ 0 h 12"/>
                <a:gd name="T30" fmla="*/ 0 w 21"/>
                <a:gd name="T31" fmla="*/ 0 h 12"/>
                <a:gd name="T32" fmla="*/ 0 w 21"/>
                <a:gd name="T33" fmla="*/ 1 h 12"/>
                <a:gd name="T34" fmla="*/ 0 w 21"/>
                <a:gd name="T35" fmla="*/ 1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12"/>
                <a:gd name="T56" fmla="*/ 21 w 21"/>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12">
                  <a:moveTo>
                    <a:pt x="0" y="2"/>
                  </a:moveTo>
                  <a:lnTo>
                    <a:pt x="0" y="4"/>
                  </a:lnTo>
                  <a:lnTo>
                    <a:pt x="0" y="6"/>
                  </a:lnTo>
                  <a:lnTo>
                    <a:pt x="0" y="8"/>
                  </a:lnTo>
                  <a:lnTo>
                    <a:pt x="2" y="9"/>
                  </a:lnTo>
                  <a:lnTo>
                    <a:pt x="6" y="12"/>
                  </a:lnTo>
                  <a:lnTo>
                    <a:pt x="11" y="12"/>
                  </a:lnTo>
                  <a:lnTo>
                    <a:pt x="15" y="12"/>
                  </a:lnTo>
                  <a:lnTo>
                    <a:pt x="20" y="9"/>
                  </a:lnTo>
                  <a:lnTo>
                    <a:pt x="21" y="7"/>
                  </a:lnTo>
                  <a:lnTo>
                    <a:pt x="21" y="5"/>
                  </a:lnTo>
                  <a:lnTo>
                    <a:pt x="21" y="4"/>
                  </a:lnTo>
                  <a:lnTo>
                    <a:pt x="20" y="2"/>
                  </a:lnTo>
                  <a:lnTo>
                    <a:pt x="17" y="0"/>
                  </a:lnTo>
                  <a:lnTo>
                    <a:pt x="12" y="0"/>
                  </a:lnTo>
                  <a:lnTo>
                    <a:pt x="6" y="0"/>
                  </a:lnTo>
                  <a:lnTo>
                    <a:pt x="2" y="1"/>
                  </a:lnTo>
                  <a:lnTo>
                    <a:pt x="0" y="2"/>
                  </a:lnTo>
                  <a:close/>
                </a:path>
              </a:pathLst>
            </a:custGeom>
            <a:solidFill>
              <a:srgbClr val="7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00" name="Freeform 2123"/>
            <p:cNvSpPr>
              <a:spLocks/>
            </p:cNvSpPr>
            <p:nvPr/>
          </p:nvSpPr>
          <p:spPr bwMode="auto">
            <a:xfrm>
              <a:off x="600" y="2253"/>
              <a:ext cx="7" cy="6"/>
            </a:xfrm>
            <a:custGeom>
              <a:avLst/>
              <a:gdLst>
                <a:gd name="T0" fmla="*/ 0 w 21"/>
                <a:gd name="T1" fmla="*/ 1 h 12"/>
                <a:gd name="T2" fmla="*/ 0 w 21"/>
                <a:gd name="T3" fmla="*/ 1 h 12"/>
                <a:gd name="T4" fmla="*/ 0 w 21"/>
                <a:gd name="T5" fmla="*/ 1 h 12"/>
                <a:gd name="T6" fmla="*/ 0 w 21"/>
                <a:gd name="T7" fmla="*/ 1 h 12"/>
                <a:gd name="T8" fmla="*/ 0 w 21"/>
                <a:gd name="T9" fmla="*/ 1 h 12"/>
                <a:gd name="T10" fmla="*/ 0 w 21"/>
                <a:gd name="T11" fmla="*/ 1 h 12"/>
                <a:gd name="T12" fmla="*/ 0 w 21"/>
                <a:gd name="T13" fmla="*/ 1 h 12"/>
                <a:gd name="T14" fmla="*/ 0 w 21"/>
                <a:gd name="T15" fmla="*/ 1 h 12"/>
                <a:gd name="T16" fmla="*/ 0 w 21"/>
                <a:gd name="T17" fmla="*/ 1 h 12"/>
                <a:gd name="T18" fmla="*/ 0 w 21"/>
                <a:gd name="T19" fmla="*/ 1 h 12"/>
                <a:gd name="T20" fmla="*/ 0 w 21"/>
                <a:gd name="T21" fmla="*/ 1 h 12"/>
                <a:gd name="T22" fmla="*/ 0 w 21"/>
                <a:gd name="T23" fmla="*/ 1 h 12"/>
                <a:gd name="T24" fmla="*/ 0 w 21"/>
                <a:gd name="T25" fmla="*/ 1 h 12"/>
                <a:gd name="T26" fmla="*/ 0 w 21"/>
                <a:gd name="T27" fmla="*/ 1 h 12"/>
                <a:gd name="T28" fmla="*/ 0 w 21"/>
                <a:gd name="T29" fmla="*/ 1 h 12"/>
                <a:gd name="T30" fmla="*/ 0 w 21"/>
                <a:gd name="T31" fmla="*/ 1 h 12"/>
                <a:gd name="T32" fmla="*/ 0 w 21"/>
                <a:gd name="T33" fmla="*/ 1 h 12"/>
                <a:gd name="T34" fmla="*/ 0 w 21"/>
                <a:gd name="T35" fmla="*/ 0 h 12"/>
                <a:gd name="T36" fmla="*/ 0 w 21"/>
                <a:gd name="T37" fmla="*/ 0 h 12"/>
                <a:gd name="T38" fmla="*/ 0 w 21"/>
                <a:gd name="T39" fmla="*/ 0 h 12"/>
                <a:gd name="T40" fmla="*/ 0 w 21"/>
                <a:gd name="T41" fmla="*/ 1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2"/>
                <a:gd name="T65" fmla="*/ 21 w 2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2">
                  <a:moveTo>
                    <a:pt x="0" y="2"/>
                  </a:moveTo>
                  <a:lnTo>
                    <a:pt x="0" y="2"/>
                  </a:lnTo>
                  <a:lnTo>
                    <a:pt x="0" y="4"/>
                  </a:lnTo>
                  <a:lnTo>
                    <a:pt x="0" y="6"/>
                  </a:lnTo>
                  <a:lnTo>
                    <a:pt x="0" y="8"/>
                  </a:lnTo>
                  <a:lnTo>
                    <a:pt x="2" y="9"/>
                  </a:lnTo>
                  <a:lnTo>
                    <a:pt x="6" y="12"/>
                  </a:lnTo>
                  <a:lnTo>
                    <a:pt x="11" y="12"/>
                  </a:lnTo>
                  <a:lnTo>
                    <a:pt x="15" y="12"/>
                  </a:lnTo>
                  <a:lnTo>
                    <a:pt x="20" y="9"/>
                  </a:lnTo>
                  <a:lnTo>
                    <a:pt x="21" y="7"/>
                  </a:lnTo>
                  <a:lnTo>
                    <a:pt x="21" y="5"/>
                  </a:lnTo>
                  <a:lnTo>
                    <a:pt x="21" y="4"/>
                  </a:lnTo>
                  <a:lnTo>
                    <a:pt x="20" y="2"/>
                  </a:lnTo>
                  <a:lnTo>
                    <a:pt x="17" y="0"/>
                  </a:lnTo>
                  <a:lnTo>
                    <a:pt x="12" y="0"/>
                  </a:lnTo>
                  <a:lnTo>
                    <a:pt x="6" y="0"/>
                  </a:lnTo>
                  <a:lnTo>
                    <a:pt x="2" y="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01" name="Freeform 2124"/>
            <p:cNvSpPr>
              <a:spLocks/>
            </p:cNvSpPr>
            <p:nvPr/>
          </p:nvSpPr>
          <p:spPr bwMode="auto">
            <a:xfrm>
              <a:off x="602" y="2255"/>
              <a:ext cx="3" cy="3"/>
            </a:xfrm>
            <a:custGeom>
              <a:avLst/>
              <a:gdLst>
                <a:gd name="T0" fmla="*/ 0 w 9"/>
                <a:gd name="T1" fmla="*/ 1 h 5"/>
                <a:gd name="T2" fmla="*/ 0 w 9"/>
                <a:gd name="T3" fmla="*/ 1 h 5"/>
                <a:gd name="T4" fmla="*/ 0 w 9"/>
                <a:gd name="T5" fmla="*/ 1 h 5"/>
                <a:gd name="T6" fmla="*/ 0 w 9"/>
                <a:gd name="T7" fmla="*/ 1 h 5"/>
                <a:gd name="T8" fmla="*/ 0 w 9"/>
                <a:gd name="T9" fmla="*/ 1 h 5"/>
                <a:gd name="T10" fmla="*/ 0 w 9"/>
                <a:gd name="T11" fmla="*/ 1 h 5"/>
                <a:gd name="T12" fmla="*/ 0 w 9"/>
                <a:gd name="T13" fmla="*/ 1 h 5"/>
                <a:gd name="T14" fmla="*/ 0 w 9"/>
                <a:gd name="T15" fmla="*/ 1 h 5"/>
                <a:gd name="T16" fmla="*/ 0 w 9"/>
                <a:gd name="T17" fmla="*/ 1 h 5"/>
                <a:gd name="T18" fmla="*/ 0 w 9"/>
                <a:gd name="T19" fmla="*/ 1 h 5"/>
                <a:gd name="T20" fmla="*/ 0 w 9"/>
                <a:gd name="T21" fmla="*/ 1 h 5"/>
                <a:gd name="T22" fmla="*/ 0 w 9"/>
                <a:gd name="T23" fmla="*/ 1 h 5"/>
                <a:gd name="T24" fmla="*/ 0 w 9"/>
                <a:gd name="T25" fmla="*/ 1 h 5"/>
                <a:gd name="T26" fmla="*/ 0 w 9"/>
                <a:gd name="T27" fmla="*/ 1 h 5"/>
                <a:gd name="T28" fmla="*/ 0 w 9"/>
                <a:gd name="T29" fmla="*/ 1 h 5"/>
                <a:gd name="T30" fmla="*/ 0 w 9"/>
                <a:gd name="T31" fmla="*/ 1 h 5"/>
                <a:gd name="T32" fmla="*/ 0 w 9"/>
                <a:gd name="T33" fmla="*/ 1 h 5"/>
                <a:gd name="T34" fmla="*/ 0 w 9"/>
                <a:gd name="T35" fmla="*/ 0 h 5"/>
                <a:gd name="T36" fmla="*/ 0 w 9"/>
                <a:gd name="T37" fmla="*/ 0 h 5"/>
                <a:gd name="T38" fmla="*/ 0 w 9"/>
                <a:gd name="T39" fmla="*/ 1 h 5"/>
                <a:gd name="T40" fmla="*/ 0 w 9"/>
                <a:gd name="T41" fmla="*/ 1 h 5"/>
                <a:gd name="T42" fmla="*/ 0 w 9"/>
                <a:gd name="T43" fmla="*/ 1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5"/>
                <a:gd name="T68" fmla="*/ 9 w 9"/>
                <a:gd name="T69" fmla="*/ 5 h 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5">
                  <a:moveTo>
                    <a:pt x="3" y="1"/>
                  </a:moveTo>
                  <a:lnTo>
                    <a:pt x="3" y="2"/>
                  </a:lnTo>
                  <a:lnTo>
                    <a:pt x="2" y="2"/>
                  </a:lnTo>
                  <a:lnTo>
                    <a:pt x="0" y="2"/>
                  </a:lnTo>
                  <a:lnTo>
                    <a:pt x="0" y="3"/>
                  </a:lnTo>
                  <a:lnTo>
                    <a:pt x="2" y="4"/>
                  </a:lnTo>
                  <a:lnTo>
                    <a:pt x="3" y="5"/>
                  </a:lnTo>
                  <a:lnTo>
                    <a:pt x="5" y="5"/>
                  </a:lnTo>
                  <a:lnTo>
                    <a:pt x="6" y="5"/>
                  </a:lnTo>
                  <a:lnTo>
                    <a:pt x="8" y="4"/>
                  </a:lnTo>
                  <a:lnTo>
                    <a:pt x="9" y="3"/>
                  </a:lnTo>
                  <a:lnTo>
                    <a:pt x="9" y="2"/>
                  </a:lnTo>
                  <a:lnTo>
                    <a:pt x="8" y="2"/>
                  </a:lnTo>
                  <a:lnTo>
                    <a:pt x="8" y="1"/>
                  </a:lnTo>
                  <a:lnTo>
                    <a:pt x="6" y="1"/>
                  </a:lnTo>
                  <a:lnTo>
                    <a:pt x="5" y="0"/>
                  </a:lnTo>
                  <a:lnTo>
                    <a:pt x="3" y="0"/>
                  </a:lnTo>
                  <a:lnTo>
                    <a:pt x="2" y="1"/>
                  </a:lnTo>
                  <a:lnTo>
                    <a:pt x="2"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02" name="Freeform 2125"/>
            <p:cNvSpPr>
              <a:spLocks/>
            </p:cNvSpPr>
            <p:nvPr/>
          </p:nvSpPr>
          <p:spPr bwMode="auto">
            <a:xfrm>
              <a:off x="602" y="2255"/>
              <a:ext cx="3" cy="3"/>
            </a:xfrm>
            <a:custGeom>
              <a:avLst/>
              <a:gdLst>
                <a:gd name="T0" fmla="*/ 0 w 9"/>
                <a:gd name="T1" fmla="*/ 1 h 5"/>
                <a:gd name="T2" fmla="*/ 0 w 9"/>
                <a:gd name="T3" fmla="*/ 1 h 5"/>
                <a:gd name="T4" fmla="*/ 0 w 9"/>
                <a:gd name="T5" fmla="*/ 1 h 5"/>
                <a:gd name="T6" fmla="*/ 0 w 9"/>
                <a:gd name="T7" fmla="*/ 1 h 5"/>
                <a:gd name="T8" fmla="*/ 0 w 9"/>
                <a:gd name="T9" fmla="*/ 1 h 5"/>
                <a:gd name="T10" fmla="*/ 0 w 9"/>
                <a:gd name="T11" fmla="*/ 1 h 5"/>
                <a:gd name="T12" fmla="*/ 0 w 9"/>
                <a:gd name="T13" fmla="*/ 1 h 5"/>
                <a:gd name="T14" fmla="*/ 0 w 9"/>
                <a:gd name="T15" fmla="*/ 1 h 5"/>
                <a:gd name="T16" fmla="*/ 0 w 9"/>
                <a:gd name="T17" fmla="*/ 1 h 5"/>
                <a:gd name="T18" fmla="*/ 0 w 9"/>
                <a:gd name="T19" fmla="*/ 1 h 5"/>
                <a:gd name="T20" fmla="*/ 0 w 9"/>
                <a:gd name="T21" fmla="*/ 1 h 5"/>
                <a:gd name="T22" fmla="*/ 0 w 9"/>
                <a:gd name="T23" fmla="*/ 1 h 5"/>
                <a:gd name="T24" fmla="*/ 0 w 9"/>
                <a:gd name="T25" fmla="*/ 1 h 5"/>
                <a:gd name="T26" fmla="*/ 0 w 9"/>
                <a:gd name="T27" fmla="*/ 1 h 5"/>
                <a:gd name="T28" fmla="*/ 0 w 9"/>
                <a:gd name="T29" fmla="*/ 1 h 5"/>
                <a:gd name="T30" fmla="*/ 0 w 9"/>
                <a:gd name="T31" fmla="*/ 1 h 5"/>
                <a:gd name="T32" fmla="*/ 0 w 9"/>
                <a:gd name="T33" fmla="*/ 1 h 5"/>
                <a:gd name="T34" fmla="*/ 0 w 9"/>
                <a:gd name="T35" fmla="*/ 1 h 5"/>
                <a:gd name="T36" fmla="*/ 0 w 9"/>
                <a:gd name="T37" fmla="*/ 1 h 5"/>
                <a:gd name="T38" fmla="*/ 0 w 9"/>
                <a:gd name="T39" fmla="*/ 1 h 5"/>
                <a:gd name="T40" fmla="*/ 0 w 9"/>
                <a:gd name="T41" fmla="*/ 1 h 5"/>
                <a:gd name="T42" fmla="*/ 0 w 9"/>
                <a:gd name="T43" fmla="*/ 1 h 5"/>
                <a:gd name="T44" fmla="*/ 0 w 9"/>
                <a:gd name="T45" fmla="*/ 0 h 5"/>
                <a:gd name="T46" fmla="*/ 0 w 9"/>
                <a:gd name="T47" fmla="*/ 0 h 5"/>
                <a:gd name="T48" fmla="*/ 0 w 9"/>
                <a:gd name="T49" fmla="*/ 1 h 5"/>
                <a:gd name="T50" fmla="*/ 0 w 9"/>
                <a:gd name="T51" fmla="*/ 1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5"/>
                <a:gd name="T80" fmla="*/ 9 w 9"/>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5">
                  <a:moveTo>
                    <a:pt x="3" y="1"/>
                  </a:moveTo>
                  <a:lnTo>
                    <a:pt x="3" y="1"/>
                  </a:lnTo>
                  <a:lnTo>
                    <a:pt x="3" y="2"/>
                  </a:lnTo>
                  <a:lnTo>
                    <a:pt x="2" y="2"/>
                  </a:lnTo>
                  <a:lnTo>
                    <a:pt x="0" y="2"/>
                  </a:lnTo>
                  <a:lnTo>
                    <a:pt x="0" y="3"/>
                  </a:lnTo>
                  <a:lnTo>
                    <a:pt x="2" y="4"/>
                  </a:lnTo>
                  <a:lnTo>
                    <a:pt x="3" y="5"/>
                  </a:lnTo>
                  <a:lnTo>
                    <a:pt x="5" y="5"/>
                  </a:lnTo>
                  <a:lnTo>
                    <a:pt x="6" y="5"/>
                  </a:lnTo>
                  <a:lnTo>
                    <a:pt x="8" y="4"/>
                  </a:lnTo>
                  <a:lnTo>
                    <a:pt x="9" y="3"/>
                  </a:lnTo>
                  <a:lnTo>
                    <a:pt x="9" y="2"/>
                  </a:lnTo>
                  <a:lnTo>
                    <a:pt x="8" y="2"/>
                  </a:lnTo>
                  <a:lnTo>
                    <a:pt x="8" y="1"/>
                  </a:lnTo>
                  <a:lnTo>
                    <a:pt x="6" y="1"/>
                  </a:lnTo>
                  <a:lnTo>
                    <a:pt x="5" y="0"/>
                  </a:lnTo>
                  <a:lnTo>
                    <a:pt x="3" y="0"/>
                  </a:lnTo>
                  <a:lnTo>
                    <a:pt x="2" y="1"/>
                  </a:lnTo>
                  <a:lnTo>
                    <a:pt x="2" y="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03" name="Freeform 2126"/>
            <p:cNvSpPr>
              <a:spLocks/>
            </p:cNvSpPr>
            <p:nvPr/>
          </p:nvSpPr>
          <p:spPr bwMode="auto">
            <a:xfrm>
              <a:off x="601" y="2254"/>
              <a:ext cx="2" cy="3"/>
            </a:xfrm>
            <a:custGeom>
              <a:avLst/>
              <a:gdLst>
                <a:gd name="T0" fmla="*/ 0 w 4"/>
                <a:gd name="T1" fmla="*/ 1 h 4"/>
                <a:gd name="T2" fmla="*/ 0 w 4"/>
                <a:gd name="T3" fmla="*/ 2 h 4"/>
                <a:gd name="T4" fmla="*/ 1 w 4"/>
                <a:gd name="T5" fmla="*/ 2 h 4"/>
                <a:gd name="T6" fmla="*/ 1 w 4"/>
                <a:gd name="T7" fmla="*/ 2 h 4"/>
                <a:gd name="T8" fmla="*/ 1 w 4"/>
                <a:gd name="T9" fmla="*/ 2 h 4"/>
                <a:gd name="T10" fmla="*/ 1 w 4"/>
                <a:gd name="T11" fmla="*/ 2 h 4"/>
                <a:gd name="T12" fmla="*/ 1 w 4"/>
                <a:gd name="T13" fmla="*/ 2 h 4"/>
                <a:gd name="T14" fmla="*/ 1 w 4"/>
                <a:gd name="T15" fmla="*/ 1 h 4"/>
                <a:gd name="T16" fmla="*/ 1 w 4"/>
                <a:gd name="T17" fmla="*/ 0 h 4"/>
                <a:gd name="T18" fmla="*/ 1 w 4"/>
                <a:gd name="T19" fmla="*/ 0 h 4"/>
                <a:gd name="T20" fmla="*/ 1 w 4"/>
                <a:gd name="T21" fmla="*/ 0 h 4"/>
                <a:gd name="T22" fmla="*/ 1 w 4"/>
                <a:gd name="T23" fmla="*/ 0 h 4"/>
                <a:gd name="T24" fmla="*/ 0 w 4"/>
                <a:gd name="T25" fmla="*/ 1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4"/>
                <a:gd name="T41" fmla="*/ 4 w 4"/>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4">
                  <a:moveTo>
                    <a:pt x="0" y="1"/>
                  </a:moveTo>
                  <a:lnTo>
                    <a:pt x="0" y="2"/>
                  </a:lnTo>
                  <a:lnTo>
                    <a:pt x="1" y="3"/>
                  </a:lnTo>
                  <a:lnTo>
                    <a:pt x="3" y="4"/>
                  </a:lnTo>
                  <a:lnTo>
                    <a:pt x="4" y="3"/>
                  </a:lnTo>
                  <a:lnTo>
                    <a:pt x="4" y="2"/>
                  </a:lnTo>
                  <a:lnTo>
                    <a:pt x="4" y="1"/>
                  </a:lnTo>
                  <a:lnTo>
                    <a:pt x="4" y="0"/>
                  </a:lnTo>
                  <a:lnTo>
                    <a:pt x="3" y="0"/>
                  </a:lnTo>
                  <a:lnTo>
                    <a:pt x="1" y="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04" name="Freeform 2127"/>
            <p:cNvSpPr>
              <a:spLocks/>
            </p:cNvSpPr>
            <p:nvPr/>
          </p:nvSpPr>
          <p:spPr bwMode="auto">
            <a:xfrm>
              <a:off x="601" y="2254"/>
              <a:ext cx="2" cy="3"/>
            </a:xfrm>
            <a:custGeom>
              <a:avLst/>
              <a:gdLst>
                <a:gd name="T0" fmla="*/ 0 w 4"/>
                <a:gd name="T1" fmla="*/ 1 h 4"/>
                <a:gd name="T2" fmla="*/ 0 w 4"/>
                <a:gd name="T3" fmla="*/ 1 h 4"/>
                <a:gd name="T4" fmla="*/ 0 w 4"/>
                <a:gd name="T5" fmla="*/ 2 h 4"/>
                <a:gd name="T6" fmla="*/ 1 w 4"/>
                <a:gd name="T7" fmla="*/ 2 h 4"/>
                <a:gd name="T8" fmla="*/ 1 w 4"/>
                <a:gd name="T9" fmla="*/ 2 h 4"/>
                <a:gd name="T10" fmla="*/ 1 w 4"/>
                <a:gd name="T11" fmla="*/ 2 h 4"/>
                <a:gd name="T12" fmla="*/ 1 w 4"/>
                <a:gd name="T13" fmla="*/ 2 h 4"/>
                <a:gd name="T14" fmla="*/ 1 w 4"/>
                <a:gd name="T15" fmla="*/ 2 h 4"/>
                <a:gd name="T16" fmla="*/ 1 w 4"/>
                <a:gd name="T17" fmla="*/ 2 h 4"/>
                <a:gd name="T18" fmla="*/ 1 w 4"/>
                <a:gd name="T19" fmla="*/ 1 h 4"/>
                <a:gd name="T20" fmla="*/ 1 w 4"/>
                <a:gd name="T21" fmla="*/ 0 h 4"/>
                <a:gd name="T22" fmla="*/ 1 w 4"/>
                <a:gd name="T23" fmla="*/ 0 h 4"/>
                <a:gd name="T24" fmla="*/ 1 w 4"/>
                <a:gd name="T25" fmla="*/ 0 h 4"/>
                <a:gd name="T26" fmla="*/ 1 w 4"/>
                <a:gd name="T27" fmla="*/ 0 h 4"/>
                <a:gd name="T28" fmla="*/ 1 w 4"/>
                <a:gd name="T29" fmla="*/ 0 h 4"/>
                <a:gd name="T30" fmla="*/ 0 w 4"/>
                <a:gd name="T31" fmla="*/ 1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
                <a:gd name="T49" fmla="*/ 0 h 4"/>
                <a:gd name="T50" fmla="*/ 4 w 4"/>
                <a:gd name="T51" fmla="*/ 4 h 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 h="4">
                  <a:moveTo>
                    <a:pt x="0" y="1"/>
                  </a:moveTo>
                  <a:lnTo>
                    <a:pt x="0" y="1"/>
                  </a:lnTo>
                  <a:lnTo>
                    <a:pt x="0" y="2"/>
                  </a:lnTo>
                  <a:lnTo>
                    <a:pt x="1" y="3"/>
                  </a:lnTo>
                  <a:lnTo>
                    <a:pt x="3" y="4"/>
                  </a:lnTo>
                  <a:lnTo>
                    <a:pt x="4" y="3"/>
                  </a:lnTo>
                  <a:lnTo>
                    <a:pt x="4" y="2"/>
                  </a:lnTo>
                  <a:lnTo>
                    <a:pt x="4" y="1"/>
                  </a:lnTo>
                  <a:lnTo>
                    <a:pt x="4" y="0"/>
                  </a:lnTo>
                  <a:lnTo>
                    <a:pt x="3" y="0"/>
                  </a:lnTo>
                  <a:lnTo>
                    <a:pt x="1" y="0"/>
                  </a:lnTo>
                  <a:lnTo>
                    <a:pt x="0" y="1"/>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05" name="Freeform 2128"/>
            <p:cNvSpPr>
              <a:spLocks/>
            </p:cNvSpPr>
            <p:nvPr/>
          </p:nvSpPr>
          <p:spPr bwMode="auto">
            <a:xfrm>
              <a:off x="508" y="2305"/>
              <a:ext cx="94" cy="75"/>
            </a:xfrm>
            <a:custGeom>
              <a:avLst/>
              <a:gdLst>
                <a:gd name="T0" fmla="*/ 0 w 281"/>
                <a:gd name="T1" fmla="*/ 1 h 150"/>
                <a:gd name="T2" fmla="*/ 0 w 281"/>
                <a:gd name="T3" fmla="*/ 1 h 150"/>
                <a:gd name="T4" fmla="*/ 0 w 281"/>
                <a:gd name="T5" fmla="*/ 1 h 150"/>
                <a:gd name="T6" fmla="*/ 0 w 281"/>
                <a:gd name="T7" fmla="*/ 1 h 150"/>
                <a:gd name="T8" fmla="*/ 0 w 281"/>
                <a:gd name="T9" fmla="*/ 1 h 150"/>
                <a:gd name="T10" fmla="*/ 0 w 281"/>
                <a:gd name="T11" fmla="*/ 1 h 150"/>
                <a:gd name="T12" fmla="*/ 0 w 281"/>
                <a:gd name="T13" fmla="*/ 1 h 150"/>
                <a:gd name="T14" fmla="*/ 0 w 281"/>
                <a:gd name="T15" fmla="*/ 1 h 150"/>
                <a:gd name="T16" fmla="*/ 0 w 281"/>
                <a:gd name="T17" fmla="*/ 1 h 150"/>
                <a:gd name="T18" fmla="*/ 0 w 281"/>
                <a:gd name="T19" fmla="*/ 1 h 150"/>
                <a:gd name="T20" fmla="*/ 0 w 281"/>
                <a:gd name="T21" fmla="*/ 1 h 150"/>
                <a:gd name="T22" fmla="*/ 0 w 281"/>
                <a:gd name="T23" fmla="*/ 1 h 150"/>
                <a:gd name="T24" fmla="*/ 0 w 281"/>
                <a:gd name="T25" fmla="*/ 1 h 150"/>
                <a:gd name="T26" fmla="*/ 0 w 281"/>
                <a:gd name="T27" fmla="*/ 1 h 150"/>
                <a:gd name="T28" fmla="*/ 0 w 281"/>
                <a:gd name="T29" fmla="*/ 1 h 150"/>
                <a:gd name="T30" fmla="*/ 0 w 281"/>
                <a:gd name="T31" fmla="*/ 1 h 150"/>
                <a:gd name="T32" fmla="*/ 0 w 281"/>
                <a:gd name="T33" fmla="*/ 1 h 150"/>
                <a:gd name="T34" fmla="*/ 0 w 281"/>
                <a:gd name="T35" fmla="*/ 1 h 150"/>
                <a:gd name="T36" fmla="*/ 0 w 281"/>
                <a:gd name="T37" fmla="*/ 1 h 150"/>
                <a:gd name="T38" fmla="*/ 0 w 281"/>
                <a:gd name="T39" fmla="*/ 1 h 150"/>
                <a:gd name="T40" fmla="*/ 0 w 281"/>
                <a:gd name="T41" fmla="*/ 1 h 150"/>
                <a:gd name="T42" fmla="*/ 0 w 281"/>
                <a:gd name="T43" fmla="*/ 1 h 150"/>
                <a:gd name="T44" fmla="*/ 0 w 281"/>
                <a:gd name="T45" fmla="*/ 1 h 150"/>
                <a:gd name="T46" fmla="*/ 0 w 281"/>
                <a:gd name="T47" fmla="*/ 1 h 150"/>
                <a:gd name="T48" fmla="*/ 0 w 281"/>
                <a:gd name="T49" fmla="*/ 1 h 150"/>
                <a:gd name="T50" fmla="*/ 0 w 281"/>
                <a:gd name="T51" fmla="*/ 1 h 150"/>
                <a:gd name="T52" fmla="*/ 0 w 281"/>
                <a:gd name="T53" fmla="*/ 1 h 150"/>
                <a:gd name="T54" fmla="*/ 0 w 281"/>
                <a:gd name="T55" fmla="*/ 1 h 150"/>
                <a:gd name="T56" fmla="*/ 0 w 281"/>
                <a:gd name="T57" fmla="*/ 1 h 150"/>
                <a:gd name="T58" fmla="*/ 0 w 281"/>
                <a:gd name="T59" fmla="*/ 1 h 150"/>
                <a:gd name="T60" fmla="*/ 0 w 281"/>
                <a:gd name="T61" fmla="*/ 1 h 150"/>
                <a:gd name="T62" fmla="*/ 0 w 281"/>
                <a:gd name="T63" fmla="*/ 1 h 150"/>
                <a:gd name="T64" fmla="*/ 0 w 281"/>
                <a:gd name="T65" fmla="*/ 1 h 150"/>
                <a:gd name="T66" fmla="*/ 0 w 281"/>
                <a:gd name="T67" fmla="*/ 1 h 150"/>
                <a:gd name="T68" fmla="*/ 0 w 281"/>
                <a:gd name="T69" fmla="*/ 1 h 150"/>
                <a:gd name="T70" fmla="*/ 0 w 281"/>
                <a:gd name="T71" fmla="*/ 1 h 150"/>
                <a:gd name="T72" fmla="*/ 0 w 281"/>
                <a:gd name="T73" fmla="*/ 1 h 150"/>
                <a:gd name="T74" fmla="*/ 0 w 281"/>
                <a:gd name="T75" fmla="*/ 1 h 150"/>
                <a:gd name="T76" fmla="*/ 0 w 281"/>
                <a:gd name="T77" fmla="*/ 1 h 150"/>
                <a:gd name="T78" fmla="*/ 0 w 281"/>
                <a:gd name="T79" fmla="*/ 1 h 150"/>
                <a:gd name="T80" fmla="*/ 0 w 281"/>
                <a:gd name="T81" fmla="*/ 1 h 150"/>
                <a:gd name="T82" fmla="*/ 0 w 281"/>
                <a:gd name="T83" fmla="*/ 1 h 150"/>
                <a:gd name="T84" fmla="*/ 0 w 281"/>
                <a:gd name="T85" fmla="*/ 1 h 150"/>
                <a:gd name="T86" fmla="*/ 0 w 281"/>
                <a:gd name="T87" fmla="*/ 1 h 150"/>
                <a:gd name="T88" fmla="*/ 0 w 281"/>
                <a:gd name="T89" fmla="*/ 1 h 150"/>
                <a:gd name="T90" fmla="*/ 0 w 281"/>
                <a:gd name="T91" fmla="*/ 1 h 150"/>
                <a:gd name="T92" fmla="*/ 0 w 281"/>
                <a:gd name="T93" fmla="*/ 1 h 150"/>
                <a:gd name="T94" fmla="*/ 0 w 281"/>
                <a:gd name="T95" fmla="*/ 1 h 150"/>
                <a:gd name="T96" fmla="*/ 0 w 281"/>
                <a:gd name="T97" fmla="*/ 1 h 150"/>
                <a:gd name="T98" fmla="*/ 0 w 281"/>
                <a:gd name="T99" fmla="*/ 1 h 150"/>
                <a:gd name="T100" fmla="*/ 0 w 281"/>
                <a:gd name="T101" fmla="*/ 1 h 150"/>
                <a:gd name="T102" fmla="*/ 0 w 281"/>
                <a:gd name="T103" fmla="*/ 1 h 150"/>
                <a:gd name="T104" fmla="*/ 0 w 281"/>
                <a:gd name="T105" fmla="*/ 1 h 150"/>
                <a:gd name="T106" fmla="*/ 0 w 281"/>
                <a:gd name="T107" fmla="*/ 1 h 150"/>
                <a:gd name="T108" fmla="*/ 0 w 281"/>
                <a:gd name="T109" fmla="*/ 1 h 150"/>
                <a:gd name="T110" fmla="*/ 0 w 281"/>
                <a:gd name="T111" fmla="*/ 1 h 150"/>
                <a:gd name="T112" fmla="*/ 0 w 281"/>
                <a:gd name="T113" fmla="*/ 1 h 150"/>
                <a:gd name="T114" fmla="*/ 0 w 281"/>
                <a:gd name="T115" fmla="*/ 1 h 150"/>
                <a:gd name="T116" fmla="*/ 0 w 281"/>
                <a:gd name="T117" fmla="*/ 1 h 150"/>
                <a:gd name="T118" fmla="*/ 0 w 281"/>
                <a:gd name="T119" fmla="*/ 1 h 150"/>
                <a:gd name="T120" fmla="*/ 0 w 281"/>
                <a:gd name="T121" fmla="*/ 0 h 150"/>
                <a:gd name="T122" fmla="*/ 0 w 281"/>
                <a:gd name="T123" fmla="*/ 1 h 1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1"/>
                <a:gd name="T187" fmla="*/ 0 h 150"/>
                <a:gd name="T188" fmla="*/ 281 w 281"/>
                <a:gd name="T189" fmla="*/ 150 h 1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1" h="150">
                  <a:moveTo>
                    <a:pt x="14" y="12"/>
                  </a:moveTo>
                  <a:lnTo>
                    <a:pt x="12" y="21"/>
                  </a:lnTo>
                  <a:lnTo>
                    <a:pt x="11" y="28"/>
                  </a:lnTo>
                  <a:lnTo>
                    <a:pt x="9" y="34"/>
                  </a:lnTo>
                  <a:lnTo>
                    <a:pt x="8" y="38"/>
                  </a:lnTo>
                  <a:lnTo>
                    <a:pt x="5" y="42"/>
                  </a:lnTo>
                  <a:lnTo>
                    <a:pt x="3" y="47"/>
                  </a:lnTo>
                  <a:lnTo>
                    <a:pt x="2" y="52"/>
                  </a:lnTo>
                  <a:lnTo>
                    <a:pt x="0" y="60"/>
                  </a:lnTo>
                  <a:lnTo>
                    <a:pt x="2" y="65"/>
                  </a:lnTo>
                  <a:lnTo>
                    <a:pt x="5" y="67"/>
                  </a:lnTo>
                  <a:lnTo>
                    <a:pt x="9" y="68"/>
                  </a:lnTo>
                  <a:lnTo>
                    <a:pt x="14" y="68"/>
                  </a:lnTo>
                  <a:lnTo>
                    <a:pt x="47" y="71"/>
                  </a:lnTo>
                  <a:lnTo>
                    <a:pt x="78" y="75"/>
                  </a:lnTo>
                  <a:lnTo>
                    <a:pt x="108" y="82"/>
                  </a:lnTo>
                  <a:lnTo>
                    <a:pt x="136" y="91"/>
                  </a:lnTo>
                  <a:lnTo>
                    <a:pt x="163" y="103"/>
                  </a:lnTo>
                  <a:lnTo>
                    <a:pt x="187" y="116"/>
                  </a:lnTo>
                  <a:lnTo>
                    <a:pt x="211" y="131"/>
                  </a:lnTo>
                  <a:lnTo>
                    <a:pt x="232" y="147"/>
                  </a:lnTo>
                  <a:lnTo>
                    <a:pt x="231" y="143"/>
                  </a:lnTo>
                  <a:lnTo>
                    <a:pt x="229" y="138"/>
                  </a:lnTo>
                  <a:lnTo>
                    <a:pt x="228" y="132"/>
                  </a:lnTo>
                  <a:lnTo>
                    <a:pt x="226" y="127"/>
                  </a:lnTo>
                  <a:lnTo>
                    <a:pt x="226" y="121"/>
                  </a:lnTo>
                  <a:lnTo>
                    <a:pt x="228" y="116"/>
                  </a:lnTo>
                  <a:lnTo>
                    <a:pt x="231" y="111"/>
                  </a:lnTo>
                  <a:lnTo>
                    <a:pt x="235" y="105"/>
                  </a:lnTo>
                  <a:lnTo>
                    <a:pt x="237" y="106"/>
                  </a:lnTo>
                  <a:lnTo>
                    <a:pt x="243" y="109"/>
                  </a:lnTo>
                  <a:lnTo>
                    <a:pt x="250" y="114"/>
                  </a:lnTo>
                  <a:lnTo>
                    <a:pt x="251" y="115"/>
                  </a:lnTo>
                  <a:lnTo>
                    <a:pt x="256" y="118"/>
                  </a:lnTo>
                  <a:lnTo>
                    <a:pt x="260" y="122"/>
                  </a:lnTo>
                  <a:lnTo>
                    <a:pt x="265" y="127"/>
                  </a:lnTo>
                  <a:lnTo>
                    <a:pt x="268" y="131"/>
                  </a:lnTo>
                  <a:lnTo>
                    <a:pt x="271" y="136"/>
                  </a:lnTo>
                  <a:lnTo>
                    <a:pt x="274" y="142"/>
                  </a:lnTo>
                  <a:lnTo>
                    <a:pt x="275" y="146"/>
                  </a:lnTo>
                  <a:lnTo>
                    <a:pt x="278" y="150"/>
                  </a:lnTo>
                  <a:lnTo>
                    <a:pt x="281" y="141"/>
                  </a:lnTo>
                  <a:lnTo>
                    <a:pt x="280" y="131"/>
                  </a:lnTo>
                  <a:lnTo>
                    <a:pt x="277" y="121"/>
                  </a:lnTo>
                  <a:lnTo>
                    <a:pt x="272" y="112"/>
                  </a:lnTo>
                  <a:lnTo>
                    <a:pt x="266" y="103"/>
                  </a:lnTo>
                  <a:lnTo>
                    <a:pt x="259" y="94"/>
                  </a:lnTo>
                  <a:lnTo>
                    <a:pt x="251" y="85"/>
                  </a:lnTo>
                  <a:lnTo>
                    <a:pt x="245" y="76"/>
                  </a:lnTo>
                  <a:lnTo>
                    <a:pt x="240" y="81"/>
                  </a:lnTo>
                  <a:lnTo>
                    <a:pt x="235" y="88"/>
                  </a:lnTo>
                  <a:lnTo>
                    <a:pt x="234" y="94"/>
                  </a:lnTo>
                  <a:lnTo>
                    <a:pt x="232" y="102"/>
                  </a:lnTo>
                  <a:lnTo>
                    <a:pt x="214" y="82"/>
                  </a:lnTo>
                  <a:lnTo>
                    <a:pt x="192" y="65"/>
                  </a:lnTo>
                  <a:lnTo>
                    <a:pt x="169" y="49"/>
                  </a:lnTo>
                  <a:lnTo>
                    <a:pt x="144" y="35"/>
                  </a:lnTo>
                  <a:lnTo>
                    <a:pt x="115" y="23"/>
                  </a:lnTo>
                  <a:lnTo>
                    <a:pt x="87" y="13"/>
                  </a:lnTo>
                  <a:lnTo>
                    <a:pt x="56" y="6"/>
                  </a:lnTo>
                  <a:lnTo>
                    <a:pt x="24" y="0"/>
                  </a:lnTo>
                  <a:lnTo>
                    <a:pt x="14"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06" name="Freeform 2129"/>
            <p:cNvSpPr>
              <a:spLocks/>
            </p:cNvSpPr>
            <p:nvPr/>
          </p:nvSpPr>
          <p:spPr bwMode="auto">
            <a:xfrm>
              <a:off x="506" y="2311"/>
              <a:ext cx="9" cy="24"/>
            </a:xfrm>
            <a:custGeom>
              <a:avLst/>
              <a:gdLst>
                <a:gd name="T0" fmla="*/ 0 w 26"/>
                <a:gd name="T1" fmla="*/ 1 h 48"/>
                <a:gd name="T2" fmla="*/ 0 w 26"/>
                <a:gd name="T3" fmla="*/ 1 h 48"/>
                <a:gd name="T4" fmla="*/ 0 w 26"/>
                <a:gd name="T5" fmla="*/ 1 h 48"/>
                <a:gd name="T6" fmla="*/ 0 w 26"/>
                <a:gd name="T7" fmla="*/ 1 h 48"/>
                <a:gd name="T8" fmla="*/ 0 w 26"/>
                <a:gd name="T9" fmla="*/ 1 h 48"/>
                <a:gd name="T10" fmla="*/ 0 w 26"/>
                <a:gd name="T11" fmla="*/ 1 h 48"/>
                <a:gd name="T12" fmla="*/ 0 w 26"/>
                <a:gd name="T13" fmla="*/ 1 h 48"/>
                <a:gd name="T14" fmla="*/ 0 w 26"/>
                <a:gd name="T15" fmla="*/ 1 h 48"/>
                <a:gd name="T16" fmla="*/ 0 w 26"/>
                <a:gd name="T17" fmla="*/ 1 h 48"/>
                <a:gd name="T18" fmla="*/ 0 w 26"/>
                <a:gd name="T19" fmla="*/ 0 h 48"/>
                <a:gd name="T20" fmla="*/ 0 w 26"/>
                <a:gd name="T21" fmla="*/ 0 h 48"/>
                <a:gd name="T22" fmla="*/ 0 w 26"/>
                <a:gd name="T23" fmla="*/ 1 h 48"/>
                <a:gd name="T24" fmla="*/ 0 w 26"/>
                <a:gd name="T25" fmla="*/ 1 h 48"/>
                <a:gd name="T26" fmla="*/ 0 w 26"/>
                <a:gd name="T27" fmla="*/ 1 h 48"/>
                <a:gd name="T28" fmla="*/ 0 w 26"/>
                <a:gd name="T29" fmla="*/ 1 h 48"/>
                <a:gd name="T30" fmla="*/ 0 w 26"/>
                <a:gd name="T31" fmla="*/ 1 h 48"/>
                <a:gd name="T32" fmla="*/ 0 w 26"/>
                <a:gd name="T33" fmla="*/ 1 h 48"/>
                <a:gd name="T34" fmla="*/ 0 w 26"/>
                <a:gd name="T35" fmla="*/ 1 h 48"/>
                <a:gd name="T36" fmla="*/ 0 w 26"/>
                <a:gd name="T37" fmla="*/ 1 h 48"/>
                <a:gd name="T38" fmla="*/ 0 w 26"/>
                <a:gd name="T39" fmla="*/ 1 h 48"/>
                <a:gd name="T40" fmla="*/ 0 w 26"/>
                <a:gd name="T41" fmla="*/ 1 h 48"/>
                <a:gd name="T42" fmla="*/ 0 w 26"/>
                <a:gd name="T43" fmla="*/ 1 h 48"/>
                <a:gd name="T44" fmla="*/ 0 w 26"/>
                <a:gd name="T45" fmla="*/ 1 h 48"/>
                <a:gd name="T46" fmla="*/ 0 w 26"/>
                <a:gd name="T47" fmla="*/ 1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48"/>
                <a:gd name="T74" fmla="*/ 26 w 26"/>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48">
                  <a:moveTo>
                    <a:pt x="12" y="48"/>
                  </a:moveTo>
                  <a:lnTo>
                    <a:pt x="12" y="48"/>
                  </a:lnTo>
                  <a:lnTo>
                    <a:pt x="14" y="41"/>
                  </a:lnTo>
                  <a:lnTo>
                    <a:pt x="15" y="36"/>
                  </a:lnTo>
                  <a:lnTo>
                    <a:pt x="17" y="32"/>
                  </a:lnTo>
                  <a:lnTo>
                    <a:pt x="20" y="27"/>
                  </a:lnTo>
                  <a:lnTo>
                    <a:pt x="21" y="23"/>
                  </a:lnTo>
                  <a:lnTo>
                    <a:pt x="23" y="17"/>
                  </a:lnTo>
                  <a:lnTo>
                    <a:pt x="24" y="10"/>
                  </a:lnTo>
                  <a:lnTo>
                    <a:pt x="26" y="0"/>
                  </a:lnTo>
                  <a:lnTo>
                    <a:pt x="14" y="0"/>
                  </a:lnTo>
                  <a:lnTo>
                    <a:pt x="12" y="8"/>
                  </a:lnTo>
                  <a:lnTo>
                    <a:pt x="11" y="15"/>
                  </a:lnTo>
                  <a:lnTo>
                    <a:pt x="9" y="21"/>
                  </a:lnTo>
                  <a:lnTo>
                    <a:pt x="8" y="25"/>
                  </a:lnTo>
                  <a:lnTo>
                    <a:pt x="5" y="29"/>
                  </a:lnTo>
                  <a:lnTo>
                    <a:pt x="3" y="34"/>
                  </a:lnTo>
                  <a:lnTo>
                    <a:pt x="2" y="39"/>
                  </a:lnTo>
                  <a:lnTo>
                    <a:pt x="0" y="48"/>
                  </a:lnTo>
                  <a:lnTo>
                    <a:pt x="1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07" name="Freeform 2130"/>
            <p:cNvSpPr>
              <a:spLocks/>
            </p:cNvSpPr>
            <p:nvPr/>
          </p:nvSpPr>
          <p:spPr bwMode="auto">
            <a:xfrm>
              <a:off x="506" y="2335"/>
              <a:ext cx="7" cy="6"/>
            </a:xfrm>
            <a:custGeom>
              <a:avLst/>
              <a:gdLst>
                <a:gd name="T0" fmla="*/ 0 w 20"/>
                <a:gd name="T1" fmla="*/ 0 h 13"/>
                <a:gd name="T2" fmla="*/ 0 w 20"/>
                <a:gd name="T3" fmla="*/ 0 h 13"/>
                <a:gd name="T4" fmla="*/ 0 w 20"/>
                <a:gd name="T5" fmla="*/ 0 h 13"/>
                <a:gd name="T6" fmla="*/ 0 w 20"/>
                <a:gd name="T7" fmla="*/ 0 h 13"/>
                <a:gd name="T8" fmla="*/ 0 w 20"/>
                <a:gd name="T9" fmla="*/ 0 h 13"/>
                <a:gd name="T10" fmla="*/ 0 w 20"/>
                <a:gd name="T11" fmla="*/ 0 h 13"/>
                <a:gd name="T12" fmla="*/ 0 w 20"/>
                <a:gd name="T13" fmla="*/ 0 h 13"/>
                <a:gd name="T14" fmla="*/ 0 w 20"/>
                <a:gd name="T15" fmla="*/ 0 h 13"/>
                <a:gd name="T16" fmla="*/ 0 w 20"/>
                <a:gd name="T17" fmla="*/ 0 h 13"/>
                <a:gd name="T18" fmla="*/ 0 w 20"/>
                <a:gd name="T19" fmla="*/ 0 h 13"/>
                <a:gd name="T20" fmla="*/ 0 w 20"/>
                <a:gd name="T21" fmla="*/ 0 h 13"/>
                <a:gd name="T22" fmla="*/ 0 w 20"/>
                <a:gd name="T23" fmla="*/ 0 h 13"/>
                <a:gd name="T24" fmla="*/ 0 w 20"/>
                <a:gd name="T25" fmla="*/ 0 h 13"/>
                <a:gd name="T26" fmla="*/ 0 w 20"/>
                <a:gd name="T27" fmla="*/ 0 h 13"/>
                <a:gd name="T28" fmla="*/ 0 w 20"/>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3"/>
                <a:gd name="T47" fmla="*/ 20 w 20"/>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3">
                  <a:moveTo>
                    <a:pt x="20" y="4"/>
                  </a:moveTo>
                  <a:lnTo>
                    <a:pt x="20" y="4"/>
                  </a:lnTo>
                  <a:lnTo>
                    <a:pt x="17" y="4"/>
                  </a:lnTo>
                  <a:lnTo>
                    <a:pt x="14" y="4"/>
                  </a:lnTo>
                  <a:lnTo>
                    <a:pt x="14" y="3"/>
                  </a:lnTo>
                  <a:lnTo>
                    <a:pt x="12" y="0"/>
                  </a:lnTo>
                  <a:lnTo>
                    <a:pt x="0" y="0"/>
                  </a:lnTo>
                  <a:lnTo>
                    <a:pt x="2" y="7"/>
                  </a:lnTo>
                  <a:lnTo>
                    <a:pt x="8" y="11"/>
                  </a:lnTo>
                  <a:lnTo>
                    <a:pt x="14" y="13"/>
                  </a:lnTo>
                  <a:lnTo>
                    <a:pt x="20" y="13"/>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08" name="Freeform 2131"/>
            <p:cNvSpPr>
              <a:spLocks/>
            </p:cNvSpPr>
            <p:nvPr/>
          </p:nvSpPr>
          <p:spPr bwMode="auto">
            <a:xfrm>
              <a:off x="513" y="2337"/>
              <a:ext cx="76" cy="50"/>
            </a:xfrm>
            <a:custGeom>
              <a:avLst/>
              <a:gdLst>
                <a:gd name="T0" fmla="*/ 0 w 230"/>
                <a:gd name="T1" fmla="*/ 1 h 99"/>
                <a:gd name="T2" fmla="*/ 0 w 230"/>
                <a:gd name="T3" fmla="*/ 1 h 99"/>
                <a:gd name="T4" fmla="*/ 0 w 230"/>
                <a:gd name="T5" fmla="*/ 1 h 99"/>
                <a:gd name="T6" fmla="*/ 0 w 230"/>
                <a:gd name="T7" fmla="*/ 1 h 99"/>
                <a:gd name="T8" fmla="*/ 0 w 230"/>
                <a:gd name="T9" fmla="*/ 1 h 99"/>
                <a:gd name="T10" fmla="*/ 0 w 230"/>
                <a:gd name="T11" fmla="*/ 1 h 99"/>
                <a:gd name="T12" fmla="*/ 0 w 230"/>
                <a:gd name="T13" fmla="*/ 1 h 99"/>
                <a:gd name="T14" fmla="*/ 0 w 230"/>
                <a:gd name="T15" fmla="*/ 1 h 99"/>
                <a:gd name="T16" fmla="*/ 0 w 230"/>
                <a:gd name="T17" fmla="*/ 1 h 99"/>
                <a:gd name="T18" fmla="*/ 0 w 230"/>
                <a:gd name="T19" fmla="*/ 0 h 99"/>
                <a:gd name="T20" fmla="*/ 0 w 230"/>
                <a:gd name="T21" fmla="*/ 1 h 99"/>
                <a:gd name="T22" fmla="*/ 0 w 230"/>
                <a:gd name="T23" fmla="*/ 1 h 99"/>
                <a:gd name="T24" fmla="*/ 0 w 230"/>
                <a:gd name="T25" fmla="*/ 1 h 99"/>
                <a:gd name="T26" fmla="*/ 0 w 230"/>
                <a:gd name="T27" fmla="*/ 1 h 99"/>
                <a:gd name="T28" fmla="*/ 0 w 230"/>
                <a:gd name="T29" fmla="*/ 1 h 99"/>
                <a:gd name="T30" fmla="*/ 0 w 230"/>
                <a:gd name="T31" fmla="*/ 1 h 99"/>
                <a:gd name="T32" fmla="*/ 0 w 230"/>
                <a:gd name="T33" fmla="*/ 1 h 99"/>
                <a:gd name="T34" fmla="*/ 0 w 230"/>
                <a:gd name="T35" fmla="*/ 1 h 99"/>
                <a:gd name="T36" fmla="*/ 0 w 230"/>
                <a:gd name="T37" fmla="*/ 1 h 99"/>
                <a:gd name="T38" fmla="*/ 0 w 230"/>
                <a:gd name="T39" fmla="*/ 1 h 99"/>
                <a:gd name="T40" fmla="*/ 0 w 230"/>
                <a:gd name="T41" fmla="*/ 1 h 99"/>
                <a:gd name="T42" fmla="*/ 0 w 230"/>
                <a:gd name="T43" fmla="*/ 1 h 99"/>
                <a:gd name="T44" fmla="*/ 0 w 230"/>
                <a:gd name="T45" fmla="*/ 1 h 99"/>
                <a:gd name="T46" fmla="*/ 0 w 230"/>
                <a:gd name="T47" fmla="*/ 1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0"/>
                <a:gd name="T73" fmla="*/ 0 h 99"/>
                <a:gd name="T74" fmla="*/ 230 w 230"/>
                <a:gd name="T75" fmla="*/ 99 h 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0" h="99">
                  <a:moveTo>
                    <a:pt x="212" y="84"/>
                  </a:moveTo>
                  <a:lnTo>
                    <a:pt x="223" y="80"/>
                  </a:lnTo>
                  <a:lnTo>
                    <a:pt x="202" y="64"/>
                  </a:lnTo>
                  <a:lnTo>
                    <a:pt x="178" y="49"/>
                  </a:lnTo>
                  <a:lnTo>
                    <a:pt x="152" y="36"/>
                  </a:lnTo>
                  <a:lnTo>
                    <a:pt x="125" y="23"/>
                  </a:lnTo>
                  <a:lnTo>
                    <a:pt x="95" y="14"/>
                  </a:lnTo>
                  <a:lnTo>
                    <a:pt x="66" y="7"/>
                  </a:lnTo>
                  <a:lnTo>
                    <a:pt x="34" y="2"/>
                  </a:lnTo>
                  <a:lnTo>
                    <a:pt x="0" y="0"/>
                  </a:lnTo>
                  <a:lnTo>
                    <a:pt x="0" y="9"/>
                  </a:lnTo>
                  <a:lnTo>
                    <a:pt x="31" y="11"/>
                  </a:lnTo>
                  <a:lnTo>
                    <a:pt x="63" y="15"/>
                  </a:lnTo>
                  <a:lnTo>
                    <a:pt x="92" y="23"/>
                  </a:lnTo>
                  <a:lnTo>
                    <a:pt x="119" y="31"/>
                  </a:lnTo>
                  <a:lnTo>
                    <a:pt x="146" y="42"/>
                  </a:lnTo>
                  <a:lnTo>
                    <a:pt x="169" y="55"/>
                  </a:lnTo>
                  <a:lnTo>
                    <a:pt x="193" y="70"/>
                  </a:lnTo>
                  <a:lnTo>
                    <a:pt x="214" y="86"/>
                  </a:lnTo>
                  <a:lnTo>
                    <a:pt x="224" y="82"/>
                  </a:lnTo>
                  <a:lnTo>
                    <a:pt x="214" y="86"/>
                  </a:lnTo>
                  <a:lnTo>
                    <a:pt x="230" y="99"/>
                  </a:lnTo>
                  <a:lnTo>
                    <a:pt x="224" y="82"/>
                  </a:lnTo>
                  <a:lnTo>
                    <a:pt x="212"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09" name="Freeform 2132"/>
            <p:cNvSpPr>
              <a:spLocks/>
            </p:cNvSpPr>
            <p:nvPr/>
          </p:nvSpPr>
          <p:spPr bwMode="auto">
            <a:xfrm>
              <a:off x="581" y="2355"/>
              <a:ext cx="9" cy="24"/>
            </a:xfrm>
            <a:custGeom>
              <a:avLst/>
              <a:gdLst>
                <a:gd name="T0" fmla="*/ 0 w 25"/>
                <a:gd name="T1" fmla="*/ 1 h 47"/>
                <a:gd name="T2" fmla="*/ 0 w 25"/>
                <a:gd name="T3" fmla="*/ 1 h 47"/>
                <a:gd name="T4" fmla="*/ 0 w 25"/>
                <a:gd name="T5" fmla="*/ 1 h 47"/>
                <a:gd name="T6" fmla="*/ 0 w 25"/>
                <a:gd name="T7" fmla="*/ 1 h 47"/>
                <a:gd name="T8" fmla="*/ 0 w 25"/>
                <a:gd name="T9" fmla="*/ 1 h 47"/>
                <a:gd name="T10" fmla="*/ 0 w 25"/>
                <a:gd name="T11" fmla="*/ 1 h 47"/>
                <a:gd name="T12" fmla="*/ 0 w 25"/>
                <a:gd name="T13" fmla="*/ 1 h 47"/>
                <a:gd name="T14" fmla="*/ 0 w 25"/>
                <a:gd name="T15" fmla="*/ 1 h 47"/>
                <a:gd name="T16" fmla="*/ 0 w 25"/>
                <a:gd name="T17" fmla="*/ 1 h 47"/>
                <a:gd name="T18" fmla="*/ 0 w 25"/>
                <a:gd name="T19" fmla="*/ 1 h 47"/>
                <a:gd name="T20" fmla="*/ 0 w 25"/>
                <a:gd name="T21" fmla="*/ 1 h 47"/>
                <a:gd name="T22" fmla="*/ 0 w 25"/>
                <a:gd name="T23" fmla="*/ 1 h 47"/>
                <a:gd name="T24" fmla="*/ 0 w 25"/>
                <a:gd name="T25" fmla="*/ 1 h 47"/>
                <a:gd name="T26" fmla="*/ 0 w 25"/>
                <a:gd name="T27" fmla="*/ 1 h 47"/>
                <a:gd name="T28" fmla="*/ 0 w 25"/>
                <a:gd name="T29" fmla="*/ 1 h 47"/>
                <a:gd name="T30" fmla="*/ 0 w 25"/>
                <a:gd name="T31" fmla="*/ 1 h 47"/>
                <a:gd name="T32" fmla="*/ 0 w 25"/>
                <a:gd name="T33" fmla="*/ 1 h 47"/>
                <a:gd name="T34" fmla="*/ 0 w 25"/>
                <a:gd name="T35" fmla="*/ 1 h 47"/>
                <a:gd name="T36" fmla="*/ 0 w 25"/>
                <a:gd name="T37" fmla="*/ 1 h 47"/>
                <a:gd name="T38" fmla="*/ 0 w 25"/>
                <a:gd name="T39" fmla="*/ 0 h 47"/>
                <a:gd name="T40" fmla="*/ 0 w 25"/>
                <a:gd name="T41" fmla="*/ 1 h 47"/>
                <a:gd name="T42" fmla="*/ 0 w 25"/>
                <a:gd name="T43" fmla="*/ 1 h 47"/>
                <a:gd name="T44" fmla="*/ 0 w 25"/>
                <a:gd name="T45" fmla="*/ 0 h 47"/>
                <a:gd name="T46" fmla="*/ 0 w 25"/>
                <a:gd name="T47" fmla="*/ 1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47"/>
                <a:gd name="T74" fmla="*/ 25 w 25"/>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47">
                  <a:moveTo>
                    <a:pt x="14" y="8"/>
                  </a:moveTo>
                  <a:lnTo>
                    <a:pt x="11" y="1"/>
                  </a:lnTo>
                  <a:lnTo>
                    <a:pt x="5" y="7"/>
                  </a:lnTo>
                  <a:lnTo>
                    <a:pt x="2" y="14"/>
                  </a:lnTo>
                  <a:lnTo>
                    <a:pt x="0" y="20"/>
                  </a:lnTo>
                  <a:lnTo>
                    <a:pt x="0" y="26"/>
                  </a:lnTo>
                  <a:lnTo>
                    <a:pt x="2" y="32"/>
                  </a:lnTo>
                  <a:lnTo>
                    <a:pt x="3" y="38"/>
                  </a:lnTo>
                  <a:lnTo>
                    <a:pt x="5" y="43"/>
                  </a:lnTo>
                  <a:lnTo>
                    <a:pt x="6" y="47"/>
                  </a:lnTo>
                  <a:lnTo>
                    <a:pt x="18" y="45"/>
                  </a:lnTo>
                  <a:lnTo>
                    <a:pt x="17" y="41"/>
                  </a:lnTo>
                  <a:lnTo>
                    <a:pt x="15" y="35"/>
                  </a:lnTo>
                  <a:lnTo>
                    <a:pt x="14" y="30"/>
                  </a:lnTo>
                  <a:lnTo>
                    <a:pt x="12" y="26"/>
                  </a:lnTo>
                  <a:lnTo>
                    <a:pt x="12" y="20"/>
                  </a:lnTo>
                  <a:lnTo>
                    <a:pt x="14" y="16"/>
                  </a:lnTo>
                  <a:lnTo>
                    <a:pt x="17" y="12"/>
                  </a:lnTo>
                  <a:lnTo>
                    <a:pt x="20" y="7"/>
                  </a:lnTo>
                  <a:lnTo>
                    <a:pt x="17" y="0"/>
                  </a:lnTo>
                  <a:lnTo>
                    <a:pt x="20" y="7"/>
                  </a:lnTo>
                  <a:lnTo>
                    <a:pt x="25" y="2"/>
                  </a:lnTo>
                  <a:lnTo>
                    <a:pt x="17" y="0"/>
                  </a:lnTo>
                  <a:lnTo>
                    <a:pt x="1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0" name="Freeform 2133"/>
            <p:cNvSpPr>
              <a:spLocks/>
            </p:cNvSpPr>
            <p:nvPr/>
          </p:nvSpPr>
          <p:spPr bwMode="auto">
            <a:xfrm>
              <a:off x="578" y="2355"/>
              <a:ext cx="15" cy="10"/>
            </a:xfrm>
            <a:custGeom>
              <a:avLst/>
              <a:gdLst>
                <a:gd name="T0" fmla="*/ 0 w 44"/>
                <a:gd name="T1" fmla="*/ 1 h 19"/>
                <a:gd name="T2" fmla="*/ 0 w 44"/>
                <a:gd name="T3" fmla="*/ 1 h 19"/>
                <a:gd name="T4" fmla="*/ 0 w 44"/>
                <a:gd name="T5" fmla="*/ 1 h 19"/>
                <a:gd name="T6" fmla="*/ 0 w 44"/>
                <a:gd name="T7" fmla="*/ 1 h 19"/>
                <a:gd name="T8" fmla="*/ 0 w 44"/>
                <a:gd name="T9" fmla="*/ 1 h 19"/>
                <a:gd name="T10" fmla="*/ 0 w 44"/>
                <a:gd name="T11" fmla="*/ 1 h 19"/>
                <a:gd name="T12" fmla="*/ 0 w 44"/>
                <a:gd name="T13" fmla="*/ 1 h 19"/>
                <a:gd name="T14" fmla="*/ 0 w 44"/>
                <a:gd name="T15" fmla="*/ 1 h 19"/>
                <a:gd name="T16" fmla="*/ 0 w 44"/>
                <a:gd name="T17" fmla="*/ 1 h 19"/>
                <a:gd name="T18" fmla="*/ 0 w 44"/>
                <a:gd name="T19" fmla="*/ 1 h 19"/>
                <a:gd name="T20" fmla="*/ 0 w 44"/>
                <a:gd name="T21" fmla="*/ 1 h 19"/>
                <a:gd name="T22" fmla="*/ 0 w 44"/>
                <a:gd name="T23" fmla="*/ 1 h 19"/>
                <a:gd name="T24" fmla="*/ 0 w 44"/>
                <a:gd name="T25" fmla="*/ 1 h 19"/>
                <a:gd name="T26" fmla="*/ 0 w 44"/>
                <a:gd name="T27" fmla="*/ 0 h 19"/>
                <a:gd name="T28" fmla="*/ 0 w 44"/>
                <a:gd name="T29" fmla="*/ 1 h 19"/>
                <a:gd name="T30" fmla="*/ 0 w 44"/>
                <a:gd name="T31" fmla="*/ 1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19"/>
                <a:gd name="T50" fmla="*/ 44 w 44"/>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19">
                  <a:moveTo>
                    <a:pt x="44" y="12"/>
                  </a:moveTo>
                  <a:lnTo>
                    <a:pt x="38" y="19"/>
                  </a:lnTo>
                  <a:lnTo>
                    <a:pt x="44" y="11"/>
                  </a:lnTo>
                  <a:lnTo>
                    <a:pt x="35" y="6"/>
                  </a:lnTo>
                  <a:lnTo>
                    <a:pt x="31" y="3"/>
                  </a:lnTo>
                  <a:lnTo>
                    <a:pt x="24" y="9"/>
                  </a:lnTo>
                  <a:lnTo>
                    <a:pt x="27" y="1"/>
                  </a:lnTo>
                  <a:lnTo>
                    <a:pt x="22" y="9"/>
                  </a:lnTo>
                  <a:lnTo>
                    <a:pt x="30" y="13"/>
                  </a:lnTo>
                  <a:lnTo>
                    <a:pt x="35" y="17"/>
                  </a:lnTo>
                  <a:lnTo>
                    <a:pt x="44" y="11"/>
                  </a:lnTo>
                  <a:lnTo>
                    <a:pt x="38" y="18"/>
                  </a:lnTo>
                  <a:lnTo>
                    <a:pt x="44" y="11"/>
                  </a:lnTo>
                  <a:lnTo>
                    <a:pt x="0" y="0"/>
                  </a:lnTo>
                  <a:lnTo>
                    <a:pt x="38" y="18"/>
                  </a:lnTo>
                  <a:lnTo>
                    <a:pt x="4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1" name="Freeform 2134"/>
            <p:cNvSpPr>
              <a:spLocks/>
            </p:cNvSpPr>
            <p:nvPr/>
          </p:nvSpPr>
          <p:spPr bwMode="auto">
            <a:xfrm>
              <a:off x="591" y="2361"/>
              <a:ext cx="12" cy="26"/>
            </a:xfrm>
            <a:custGeom>
              <a:avLst/>
              <a:gdLst>
                <a:gd name="T0" fmla="*/ 0 w 36"/>
                <a:gd name="T1" fmla="*/ 1 h 51"/>
                <a:gd name="T2" fmla="*/ 0 w 36"/>
                <a:gd name="T3" fmla="*/ 1 h 51"/>
                <a:gd name="T4" fmla="*/ 0 w 36"/>
                <a:gd name="T5" fmla="*/ 1 h 51"/>
                <a:gd name="T6" fmla="*/ 0 w 36"/>
                <a:gd name="T7" fmla="*/ 1 h 51"/>
                <a:gd name="T8" fmla="*/ 0 w 36"/>
                <a:gd name="T9" fmla="*/ 1 h 51"/>
                <a:gd name="T10" fmla="*/ 0 w 36"/>
                <a:gd name="T11" fmla="*/ 1 h 51"/>
                <a:gd name="T12" fmla="*/ 0 w 36"/>
                <a:gd name="T13" fmla="*/ 1 h 51"/>
                <a:gd name="T14" fmla="*/ 0 w 36"/>
                <a:gd name="T15" fmla="*/ 1 h 51"/>
                <a:gd name="T16" fmla="*/ 0 w 36"/>
                <a:gd name="T17" fmla="*/ 1 h 51"/>
                <a:gd name="T18" fmla="*/ 0 w 36"/>
                <a:gd name="T19" fmla="*/ 0 h 51"/>
                <a:gd name="T20" fmla="*/ 0 w 36"/>
                <a:gd name="T21" fmla="*/ 1 h 51"/>
                <a:gd name="T22" fmla="*/ 0 w 36"/>
                <a:gd name="T23" fmla="*/ 1 h 51"/>
                <a:gd name="T24" fmla="*/ 0 w 36"/>
                <a:gd name="T25" fmla="*/ 1 h 51"/>
                <a:gd name="T26" fmla="*/ 0 w 36"/>
                <a:gd name="T27" fmla="*/ 1 h 51"/>
                <a:gd name="T28" fmla="*/ 0 w 36"/>
                <a:gd name="T29" fmla="*/ 1 h 51"/>
                <a:gd name="T30" fmla="*/ 0 w 36"/>
                <a:gd name="T31" fmla="*/ 1 h 51"/>
                <a:gd name="T32" fmla="*/ 0 w 36"/>
                <a:gd name="T33" fmla="*/ 1 h 51"/>
                <a:gd name="T34" fmla="*/ 0 w 36"/>
                <a:gd name="T35" fmla="*/ 1 h 51"/>
                <a:gd name="T36" fmla="*/ 0 w 36"/>
                <a:gd name="T37" fmla="*/ 1 h 51"/>
                <a:gd name="T38" fmla="*/ 0 w 36"/>
                <a:gd name="T39" fmla="*/ 1 h 51"/>
                <a:gd name="T40" fmla="*/ 0 w 36"/>
                <a:gd name="T41" fmla="*/ 1 h 51"/>
                <a:gd name="T42" fmla="*/ 0 w 36"/>
                <a:gd name="T43" fmla="*/ 1 h 51"/>
                <a:gd name="T44" fmla="*/ 0 w 36"/>
                <a:gd name="T45" fmla="*/ 1 h 51"/>
                <a:gd name="T46" fmla="*/ 0 w 36"/>
                <a:gd name="T47" fmla="*/ 1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51"/>
                <a:gd name="T74" fmla="*/ 36 w 36"/>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51">
                  <a:moveTo>
                    <a:pt x="24" y="37"/>
                  </a:moveTo>
                  <a:lnTo>
                    <a:pt x="36" y="37"/>
                  </a:lnTo>
                  <a:lnTo>
                    <a:pt x="33" y="33"/>
                  </a:lnTo>
                  <a:lnTo>
                    <a:pt x="32" y="29"/>
                  </a:lnTo>
                  <a:lnTo>
                    <a:pt x="29" y="23"/>
                  </a:lnTo>
                  <a:lnTo>
                    <a:pt x="26" y="17"/>
                  </a:lnTo>
                  <a:lnTo>
                    <a:pt x="21" y="13"/>
                  </a:lnTo>
                  <a:lnTo>
                    <a:pt x="17" y="8"/>
                  </a:lnTo>
                  <a:lnTo>
                    <a:pt x="12" y="3"/>
                  </a:lnTo>
                  <a:lnTo>
                    <a:pt x="6" y="0"/>
                  </a:lnTo>
                  <a:lnTo>
                    <a:pt x="0" y="6"/>
                  </a:lnTo>
                  <a:lnTo>
                    <a:pt x="3" y="9"/>
                  </a:lnTo>
                  <a:lnTo>
                    <a:pt x="8" y="13"/>
                  </a:lnTo>
                  <a:lnTo>
                    <a:pt x="12" y="17"/>
                  </a:lnTo>
                  <a:lnTo>
                    <a:pt x="14" y="21"/>
                  </a:lnTo>
                  <a:lnTo>
                    <a:pt x="17" y="26"/>
                  </a:lnTo>
                  <a:lnTo>
                    <a:pt x="20" y="31"/>
                  </a:lnTo>
                  <a:lnTo>
                    <a:pt x="21" y="35"/>
                  </a:lnTo>
                  <a:lnTo>
                    <a:pt x="24" y="40"/>
                  </a:lnTo>
                  <a:lnTo>
                    <a:pt x="36" y="40"/>
                  </a:lnTo>
                  <a:lnTo>
                    <a:pt x="24" y="40"/>
                  </a:lnTo>
                  <a:lnTo>
                    <a:pt x="32" y="51"/>
                  </a:lnTo>
                  <a:lnTo>
                    <a:pt x="36" y="40"/>
                  </a:lnTo>
                  <a:lnTo>
                    <a:pt x="2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2" name="Freeform 2135"/>
            <p:cNvSpPr>
              <a:spLocks/>
            </p:cNvSpPr>
            <p:nvPr/>
          </p:nvSpPr>
          <p:spPr bwMode="auto">
            <a:xfrm>
              <a:off x="588" y="2339"/>
              <a:ext cx="16" cy="42"/>
            </a:xfrm>
            <a:custGeom>
              <a:avLst/>
              <a:gdLst>
                <a:gd name="T0" fmla="*/ 0 w 47"/>
                <a:gd name="T1" fmla="*/ 1 h 84"/>
                <a:gd name="T2" fmla="*/ 0 w 47"/>
                <a:gd name="T3" fmla="*/ 1 h 84"/>
                <a:gd name="T4" fmla="*/ 0 w 47"/>
                <a:gd name="T5" fmla="*/ 1 h 84"/>
                <a:gd name="T6" fmla="*/ 0 w 47"/>
                <a:gd name="T7" fmla="*/ 1 h 84"/>
                <a:gd name="T8" fmla="*/ 0 w 47"/>
                <a:gd name="T9" fmla="*/ 1 h 84"/>
                <a:gd name="T10" fmla="*/ 0 w 47"/>
                <a:gd name="T11" fmla="*/ 1 h 84"/>
                <a:gd name="T12" fmla="*/ 0 w 47"/>
                <a:gd name="T13" fmla="*/ 1 h 84"/>
                <a:gd name="T14" fmla="*/ 0 w 47"/>
                <a:gd name="T15" fmla="*/ 1 h 84"/>
                <a:gd name="T16" fmla="*/ 0 w 47"/>
                <a:gd name="T17" fmla="*/ 1 h 84"/>
                <a:gd name="T18" fmla="*/ 0 w 47"/>
                <a:gd name="T19" fmla="*/ 1 h 84"/>
                <a:gd name="T20" fmla="*/ 0 w 47"/>
                <a:gd name="T21" fmla="*/ 1 h 84"/>
                <a:gd name="T22" fmla="*/ 0 w 47"/>
                <a:gd name="T23" fmla="*/ 1 h 84"/>
                <a:gd name="T24" fmla="*/ 0 w 47"/>
                <a:gd name="T25" fmla="*/ 1 h 84"/>
                <a:gd name="T26" fmla="*/ 0 w 47"/>
                <a:gd name="T27" fmla="*/ 1 h 84"/>
                <a:gd name="T28" fmla="*/ 0 w 47"/>
                <a:gd name="T29" fmla="*/ 1 h 84"/>
                <a:gd name="T30" fmla="*/ 0 w 47"/>
                <a:gd name="T31" fmla="*/ 1 h 84"/>
                <a:gd name="T32" fmla="*/ 0 w 47"/>
                <a:gd name="T33" fmla="*/ 1 h 84"/>
                <a:gd name="T34" fmla="*/ 0 w 47"/>
                <a:gd name="T35" fmla="*/ 1 h 84"/>
                <a:gd name="T36" fmla="*/ 0 w 47"/>
                <a:gd name="T37" fmla="*/ 1 h 84"/>
                <a:gd name="T38" fmla="*/ 0 w 47"/>
                <a:gd name="T39" fmla="*/ 1 h 84"/>
                <a:gd name="T40" fmla="*/ 0 w 47"/>
                <a:gd name="T41" fmla="*/ 1 h 84"/>
                <a:gd name="T42" fmla="*/ 0 w 47"/>
                <a:gd name="T43" fmla="*/ 0 h 84"/>
                <a:gd name="T44" fmla="*/ 0 w 47"/>
                <a:gd name="T45" fmla="*/ 1 h 84"/>
                <a:gd name="T46" fmla="*/ 0 w 47"/>
                <a:gd name="T47" fmla="*/ 1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84"/>
                <a:gd name="T74" fmla="*/ 47 w 47"/>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84">
                  <a:moveTo>
                    <a:pt x="10" y="11"/>
                  </a:moveTo>
                  <a:lnTo>
                    <a:pt x="0" y="10"/>
                  </a:lnTo>
                  <a:lnTo>
                    <a:pt x="5" y="19"/>
                  </a:lnTo>
                  <a:lnTo>
                    <a:pt x="14" y="28"/>
                  </a:lnTo>
                  <a:lnTo>
                    <a:pt x="22" y="37"/>
                  </a:lnTo>
                  <a:lnTo>
                    <a:pt x="26" y="46"/>
                  </a:lnTo>
                  <a:lnTo>
                    <a:pt x="31" y="54"/>
                  </a:lnTo>
                  <a:lnTo>
                    <a:pt x="34" y="64"/>
                  </a:lnTo>
                  <a:lnTo>
                    <a:pt x="35" y="73"/>
                  </a:lnTo>
                  <a:lnTo>
                    <a:pt x="32" y="81"/>
                  </a:lnTo>
                  <a:lnTo>
                    <a:pt x="44" y="84"/>
                  </a:lnTo>
                  <a:lnTo>
                    <a:pt x="47" y="73"/>
                  </a:lnTo>
                  <a:lnTo>
                    <a:pt x="46" y="62"/>
                  </a:lnTo>
                  <a:lnTo>
                    <a:pt x="43" y="52"/>
                  </a:lnTo>
                  <a:lnTo>
                    <a:pt x="38" y="41"/>
                  </a:lnTo>
                  <a:lnTo>
                    <a:pt x="31" y="33"/>
                  </a:lnTo>
                  <a:lnTo>
                    <a:pt x="23" y="24"/>
                  </a:lnTo>
                  <a:lnTo>
                    <a:pt x="17" y="14"/>
                  </a:lnTo>
                  <a:lnTo>
                    <a:pt x="11" y="6"/>
                  </a:lnTo>
                  <a:lnTo>
                    <a:pt x="1" y="5"/>
                  </a:lnTo>
                  <a:lnTo>
                    <a:pt x="11" y="6"/>
                  </a:lnTo>
                  <a:lnTo>
                    <a:pt x="7" y="0"/>
                  </a:lnTo>
                  <a:lnTo>
                    <a:pt x="1" y="5"/>
                  </a:lnTo>
                  <a:lnTo>
                    <a:pt x="1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3" name="Freeform 2136"/>
            <p:cNvSpPr>
              <a:spLocks/>
            </p:cNvSpPr>
            <p:nvPr/>
          </p:nvSpPr>
          <p:spPr bwMode="auto">
            <a:xfrm>
              <a:off x="583" y="2341"/>
              <a:ext cx="8" cy="21"/>
            </a:xfrm>
            <a:custGeom>
              <a:avLst/>
              <a:gdLst>
                <a:gd name="T0" fmla="*/ 0 w 24"/>
                <a:gd name="T1" fmla="*/ 1 h 42"/>
                <a:gd name="T2" fmla="*/ 0 w 24"/>
                <a:gd name="T3" fmla="*/ 1 h 42"/>
                <a:gd name="T4" fmla="*/ 0 w 24"/>
                <a:gd name="T5" fmla="*/ 1 h 42"/>
                <a:gd name="T6" fmla="*/ 0 w 24"/>
                <a:gd name="T7" fmla="*/ 1 h 42"/>
                <a:gd name="T8" fmla="*/ 0 w 24"/>
                <a:gd name="T9" fmla="*/ 1 h 42"/>
                <a:gd name="T10" fmla="*/ 0 w 24"/>
                <a:gd name="T11" fmla="*/ 1 h 42"/>
                <a:gd name="T12" fmla="*/ 0 w 24"/>
                <a:gd name="T13" fmla="*/ 0 h 42"/>
                <a:gd name="T14" fmla="*/ 0 w 24"/>
                <a:gd name="T15" fmla="*/ 1 h 42"/>
                <a:gd name="T16" fmla="*/ 0 w 24"/>
                <a:gd name="T17" fmla="*/ 1 h 42"/>
                <a:gd name="T18" fmla="*/ 0 w 24"/>
                <a:gd name="T19" fmla="*/ 1 h 42"/>
                <a:gd name="T20" fmla="*/ 0 w 24"/>
                <a:gd name="T21" fmla="*/ 1 h 42"/>
                <a:gd name="T22" fmla="*/ 0 w 24"/>
                <a:gd name="T23" fmla="*/ 1 h 42"/>
                <a:gd name="T24" fmla="*/ 0 w 24"/>
                <a:gd name="T25" fmla="*/ 1 h 42"/>
                <a:gd name="T26" fmla="*/ 0 w 24"/>
                <a:gd name="T27" fmla="*/ 1 h 42"/>
                <a:gd name="T28" fmla="*/ 0 w 24"/>
                <a:gd name="T29" fmla="*/ 1 h 42"/>
                <a:gd name="T30" fmla="*/ 0 w 24"/>
                <a:gd name="T31" fmla="*/ 1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42"/>
                <a:gd name="T50" fmla="*/ 24 w 2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42">
                  <a:moveTo>
                    <a:pt x="2" y="31"/>
                  </a:moveTo>
                  <a:lnTo>
                    <a:pt x="12" y="29"/>
                  </a:lnTo>
                  <a:lnTo>
                    <a:pt x="14" y="22"/>
                  </a:lnTo>
                  <a:lnTo>
                    <a:pt x="15" y="16"/>
                  </a:lnTo>
                  <a:lnTo>
                    <a:pt x="18" y="11"/>
                  </a:lnTo>
                  <a:lnTo>
                    <a:pt x="24" y="6"/>
                  </a:lnTo>
                  <a:lnTo>
                    <a:pt x="15" y="0"/>
                  </a:lnTo>
                  <a:lnTo>
                    <a:pt x="9" y="6"/>
                  </a:lnTo>
                  <a:lnTo>
                    <a:pt x="3" y="14"/>
                  </a:lnTo>
                  <a:lnTo>
                    <a:pt x="2" y="20"/>
                  </a:lnTo>
                  <a:lnTo>
                    <a:pt x="0" y="29"/>
                  </a:lnTo>
                  <a:lnTo>
                    <a:pt x="11" y="27"/>
                  </a:lnTo>
                  <a:lnTo>
                    <a:pt x="2" y="31"/>
                  </a:lnTo>
                  <a:lnTo>
                    <a:pt x="11" y="42"/>
                  </a:lnTo>
                  <a:lnTo>
                    <a:pt x="12" y="29"/>
                  </a:lnTo>
                  <a:lnTo>
                    <a:pt x="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4" name="Freeform 2137"/>
            <p:cNvSpPr>
              <a:spLocks/>
            </p:cNvSpPr>
            <p:nvPr/>
          </p:nvSpPr>
          <p:spPr bwMode="auto">
            <a:xfrm>
              <a:off x="515" y="2303"/>
              <a:ext cx="72" cy="54"/>
            </a:xfrm>
            <a:custGeom>
              <a:avLst/>
              <a:gdLst>
                <a:gd name="T0" fmla="*/ 0 w 217"/>
                <a:gd name="T1" fmla="*/ 1 h 108"/>
                <a:gd name="T2" fmla="*/ 0 w 217"/>
                <a:gd name="T3" fmla="*/ 1 h 108"/>
                <a:gd name="T4" fmla="*/ 0 w 217"/>
                <a:gd name="T5" fmla="*/ 1 h 108"/>
                <a:gd name="T6" fmla="*/ 0 w 217"/>
                <a:gd name="T7" fmla="*/ 1 h 108"/>
                <a:gd name="T8" fmla="*/ 0 w 217"/>
                <a:gd name="T9" fmla="*/ 1 h 108"/>
                <a:gd name="T10" fmla="*/ 0 w 217"/>
                <a:gd name="T11" fmla="*/ 1 h 108"/>
                <a:gd name="T12" fmla="*/ 0 w 217"/>
                <a:gd name="T13" fmla="*/ 1 h 108"/>
                <a:gd name="T14" fmla="*/ 0 w 217"/>
                <a:gd name="T15" fmla="*/ 1 h 108"/>
                <a:gd name="T16" fmla="*/ 0 w 217"/>
                <a:gd name="T17" fmla="*/ 1 h 108"/>
                <a:gd name="T18" fmla="*/ 0 w 217"/>
                <a:gd name="T19" fmla="*/ 1 h 108"/>
                <a:gd name="T20" fmla="*/ 0 w 217"/>
                <a:gd name="T21" fmla="*/ 1 h 108"/>
                <a:gd name="T22" fmla="*/ 0 w 217"/>
                <a:gd name="T23" fmla="*/ 1 h 108"/>
                <a:gd name="T24" fmla="*/ 0 w 217"/>
                <a:gd name="T25" fmla="*/ 1 h 108"/>
                <a:gd name="T26" fmla="*/ 0 w 217"/>
                <a:gd name="T27" fmla="*/ 1 h 108"/>
                <a:gd name="T28" fmla="*/ 0 w 217"/>
                <a:gd name="T29" fmla="*/ 1 h 108"/>
                <a:gd name="T30" fmla="*/ 0 w 217"/>
                <a:gd name="T31" fmla="*/ 1 h 108"/>
                <a:gd name="T32" fmla="*/ 0 w 217"/>
                <a:gd name="T33" fmla="*/ 1 h 108"/>
                <a:gd name="T34" fmla="*/ 0 w 217"/>
                <a:gd name="T35" fmla="*/ 1 h 108"/>
                <a:gd name="T36" fmla="*/ 0 w 217"/>
                <a:gd name="T37" fmla="*/ 0 h 108"/>
                <a:gd name="T38" fmla="*/ 0 w 217"/>
                <a:gd name="T39" fmla="*/ 1 h 108"/>
                <a:gd name="T40" fmla="*/ 0 w 217"/>
                <a:gd name="T41" fmla="*/ 0 h 108"/>
                <a:gd name="T42" fmla="*/ 0 w 217"/>
                <a:gd name="T43" fmla="*/ 0 h 108"/>
                <a:gd name="T44" fmla="*/ 0 w 217"/>
                <a:gd name="T45" fmla="*/ 1 h 108"/>
                <a:gd name="T46" fmla="*/ 0 w 217"/>
                <a:gd name="T47" fmla="*/ 1 h 1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7"/>
                <a:gd name="T73" fmla="*/ 0 h 108"/>
                <a:gd name="T74" fmla="*/ 217 w 217"/>
                <a:gd name="T75" fmla="*/ 108 h 1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7" h="108">
                  <a:moveTo>
                    <a:pt x="9" y="6"/>
                  </a:moveTo>
                  <a:lnTo>
                    <a:pt x="3" y="9"/>
                  </a:lnTo>
                  <a:lnTo>
                    <a:pt x="34" y="14"/>
                  </a:lnTo>
                  <a:lnTo>
                    <a:pt x="66" y="22"/>
                  </a:lnTo>
                  <a:lnTo>
                    <a:pt x="92" y="31"/>
                  </a:lnTo>
                  <a:lnTo>
                    <a:pt x="121" y="42"/>
                  </a:lnTo>
                  <a:lnTo>
                    <a:pt x="145" y="56"/>
                  </a:lnTo>
                  <a:lnTo>
                    <a:pt x="167" y="72"/>
                  </a:lnTo>
                  <a:lnTo>
                    <a:pt x="190" y="89"/>
                  </a:lnTo>
                  <a:lnTo>
                    <a:pt x="208" y="108"/>
                  </a:lnTo>
                  <a:lnTo>
                    <a:pt x="217" y="104"/>
                  </a:lnTo>
                  <a:lnTo>
                    <a:pt x="199" y="84"/>
                  </a:lnTo>
                  <a:lnTo>
                    <a:pt x="176" y="66"/>
                  </a:lnTo>
                  <a:lnTo>
                    <a:pt x="154" y="50"/>
                  </a:lnTo>
                  <a:lnTo>
                    <a:pt x="127" y="36"/>
                  </a:lnTo>
                  <a:lnTo>
                    <a:pt x="98" y="23"/>
                  </a:lnTo>
                  <a:lnTo>
                    <a:pt x="68" y="13"/>
                  </a:lnTo>
                  <a:lnTo>
                    <a:pt x="37" y="5"/>
                  </a:lnTo>
                  <a:lnTo>
                    <a:pt x="6" y="0"/>
                  </a:lnTo>
                  <a:lnTo>
                    <a:pt x="0" y="2"/>
                  </a:lnTo>
                  <a:lnTo>
                    <a:pt x="6" y="0"/>
                  </a:lnTo>
                  <a:lnTo>
                    <a:pt x="1" y="0"/>
                  </a:lnTo>
                  <a:lnTo>
                    <a:pt x="0" y="2"/>
                  </a:ln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5" name="Freeform 2138"/>
            <p:cNvSpPr>
              <a:spLocks/>
            </p:cNvSpPr>
            <p:nvPr/>
          </p:nvSpPr>
          <p:spPr bwMode="auto">
            <a:xfrm>
              <a:off x="511" y="2304"/>
              <a:ext cx="7" cy="8"/>
            </a:xfrm>
            <a:custGeom>
              <a:avLst/>
              <a:gdLst>
                <a:gd name="T0" fmla="*/ 0 w 21"/>
                <a:gd name="T1" fmla="*/ 1 h 16"/>
                <a:gd name="T2" fmla="*/ 0 w 21"/>
                <a:gd name="T3" fmla="*/ 1 h 16"/>
                <a:gd name="T4" fmla="*/ 0 w 21"/>
                <a:gd name="T5" fmla="*/ 1 h 16"/>
                <a:gd name="T6" fmla="*/ 0 w 21"/>
                <a:gd name="T7" fmla="*/ 0 h 16"/>
                <a:gd name="T8" fmla="*/ 0 w 21"/>
                <a:gd name="T9" fmla="*/ 1 h 16"/>
                <a:gd name="T10" fmla="*/ 0 w 21"/>
                <a:gd name="T11" fmla="*/ 1 h 16"/>
                <a:gd name="T12" fmla="*/ 0 w 21"/>
                <a:gd name="T13" fmla="*/ 1 h 16"/>
                <a:gd name="T14" fmla="*/ 0 w 21"/>
                <a:gd name="T15" fmla="*/ 1 h 16"/>
                <a:gd name="T16" fmla="*/ 0 w 21"/>
                <a:gd name="T17" fmla="*/ 1 h 16"/>
                <a:gd name="T18" fmla="*/ 0 w 21"/>
                <a:gd name="T19" fmla="*/ 1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6"/>
                <a:gd name="T32" fmla="*/ 21 w 2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6">
                  <a:moveTo>
                    <a:pt x="12" y="14"/>
                  </a:moveTo>
                  <a:lnTo>
                    <a:pt x="10" y="16"/>
                  </a:lnTo>
                  <a:lnTo>
                    <a:pt x="21" y="4"/>
                  </a:lnTo>
                  <a:lnTo>
                    <a:pt x="12" y="0"/>
                  </a:lnTo>
                  <a:lnTo>
                    <a:pt x="1" y="12"/>
                  </a:lnTo>
                  <a:lnTo>
                    <a:pt x="0" y="14"/>
                  </a:lnTo>
                  <a:lnTo>
                    <a:pt x="1" y="12"/>
                  </a:lnTo>
                  <a:lnTo>
                    <a:pt x="0" y="13"/>
                  </a:lnTo>
                  <a:lnTo>
                    <a:pt x="0" y="14"/>
                  </a:lnTo>
                  <a:lnTo>
                    <a:pt x="1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6" name="Freeform 2139"/>
            <p:cNvSpPr>
              <a:spLocks/>
            </p:cNvSpPr>
            <p:nvPr/>
          </p:nvSpPr>
          <p:spPr bwMode="auto">
            <a:xfrm>
              <a:off x="537" y="2482"/>
              <a:ext cx="114" cy="68"/>
            </a:xfrm>
            <a:custGeom>
              <a:avLst/>
              <a:gdLst>
                <a:gd name="T0" fmla="*/ 0 w 343"/>
                <a:gd name="T1" fmla="*/ 1 h 136"/>
                <a:gd name="T2" fmla="*/ 0 w 343"/>
                <a:gd name="T3" fmla="*/ 1 h 136"/>
                <a:gd name="T4" fmla="*/ 0 w 343"/>
                <a:gd name="T5" fmla="*/ 0 h 136"/>
                <a:gd name="T6" fmla="*/ 0 w 343"/>
                <a:gd name="T7" fmla="*/ 1 h 136"/>
                <a:gd name="T8" fmla="*/ 0 w 343"/>
                <a:gd name="T9" fmla="*/ 1 h 136"/>
                <a:gd name="T10" fmla="*/ 0 w 343"/>
                <a:gd name="T11" fmla="*/ 1 h 136"/>
                <a:gd name="T12" fmla="*/ 0 w 343"/>
                <a:gd name="T13" fmla="*/ 1 h 136"/>
                <a:gd name="T14" fmla="*/ 0 w 343"/>
                <a:gd name="T15" fmla="*/ 1 h 136"/>
                <a:gd name="T16" fmla="*/ 0 w 343"/>
                <a:gd name="T17" fmla="*/ 1 h 136"/>
                <a:gd name="T18" fmla="*/ 0 w 343"/>
                <a:gd name="T19" fmla="*/ 1 h 136"/>
                <a:gd name="T20" fmla="*/ 0 w 343"/>
                <a:gd name="T21" fmla="*/ 1 h 136"/>
                <a:gd name="T22" fmla="*/ 0 w 343"/>
                <a:gd name="T23" fmla="*/ 1 h 136"/>
                <a:gd name="T24" fmla="*/ 0 w 343"/>
                <a:gd name="T25" fmla="*/ 1 h 136"/>
                <a:gd name="T26" fmla="*/ 0 w 343"/>
                <a:gd name="T27" fmla="*/ 1 h 136"/>
                <a:gd name="T28" fmla="*/ 0 w 343"/>
                <a:gd name="T29" fmla="*/ 1 h 136"/>
                <a:gd name="T30" fmla="*/ 0 w 343"/>
                <a:gd name="T31" fmla="*/ 1 h 136"/>
                <a:gd name="T32" fmla="*/ 0 w 343"/>
                <a:gd name="T33" fmla="*/ 1 h 136"/>
                <a:gd name="T34" fmla="*/ 0 w 343"/>
                <a:gd name="T35" fmla="*/ 1 h 136"/>
                <a:gd name="T36" fmla="*/ 0 w 343"/>
                <a:gd name="T37" fmla="*/ 1 h 136"/>
                <a:gd name="T38" fmla="*/ 0 w 343"/>
                <a:gd name="T39" fmla="*/ 1 h 136"/>
                <a:gd name="T40" fmla="*/ 0 w 343"/>
                <a:gd name="T41" fmla="*/ 1 h 136"/>
                <a:gd name="T42" fmla="*/ 0 w 343"/>
                <a:gd name="T43" fmla="*/ 1 h 136"/>
                <a:gd name="T44" fmla="*/ 0 w 343"/>
                <a:gd name="T45" fmla="*/ 1 h 136"/>
                <a:gd name="T46" fmla="*/ 0 w 343"/>
                <a:gd name="T47" fmla="*/ 1 h 136"/>
                <a:gd name="T48" fmla="*/ 0 w 343"/>
                <a:gd name="T49" fmla="*/ 1 h 136"/>
                <a:gd name="T50" fmla="*/ 0 w 343"/>
                <a:gd name="T51" fmla="*/ 1 h 136"/>
                <a:gd name="T52" fmla="*/ 0 w 343"/>
                <a:gd name="T53" fmla="*/ 1 h 136"/>
                <a:gd name="T54" fmla="*/ 0 w 343"/>
                <a:gd name="T55" fmla="*/ 1 h 136"/>
                <a:gd name="T56" fmla="*/ 0 w 343"/>
                <a:gd name="T57" fmla="*/ 1 h 136"/>
                <a:gd name="T58" fmla="*/ 0 w 343"/>
                <a:gd name="T59" fmla="*/ 1 h 136"/>
                <a:gd name="T60" fmla="*/ 0 w 343"/>
                <a:gd name="T61" fmla="*/ 1 h 136"/>
                <a:gd name="T62" fmla="*/ 0 w 343"/>
                <a:gd name="T63" fmla="*/ 1 h 136"/>
                <a:gd name="T64" fmla="*/ 0 w 343"/>
                <a:gd name="T65" fmla="*/ 1 h 136"/>
                <a:gd name="T66" fmla="*/ 0 w 343"/>
                <a:gd name="T67" fmla="*/ 1 h 136"/>
                <a:gd name="T68" fmla="*/ 0 w 343"/>
                <a:gd name="T69" fmla="*/ 1 h 136"/>
                <a:gd name="T70" fmla="*/ 0 w 343"/>
                <a:gd name="T71" fmla="*/ 1 h 136"/>
                <a:gd name="T72" fmla="*/ 0 w 343"/>
                <a:gd name="T73" fmla="*/ 1 h 136"/>
                <a:gd name="T74" fmla="*/ 0 w 343"/>
                <a:gd name="T75" fmla="*/ 1 h 136"/>
                <a:gd name="T76" fmla="*/ 0 w 343"/>
                <a:gd name="T77" fmla="*/ 1 h 136"/>
                <a:gd name="T78" fmla="*/ 0 w 343"/>
                <a:gd name="T79" fmla="*/ 1 h 136"/>
                <a:gd name="T80" fmla="*/ 0 w 343"/>
                <a:gd name="T81" fmla="*/ 1 h 136"/>
                <a:gd name="T82" fmla="*/ 0 w 343"/>
                <a:gd name="T83" fmla="*/ 1 h 136"/>
                <a:gd name="T84" fmla="*/ 0 w 343"/>
                <a:gd name="T85" fmla="*/ 1 h 136"/>
                <a:gd name="T86" fmla="*/ 0 w 343"/>
                <a:gd name="T87" fmla="*/ 1 h 136"/>
                <a:gd name="T88" fmla="*/ 0 w 343"/>
                <a:gd name="T89" fmla="*/ 1 h 136"/>
                <a:gd name="T90" fmla="*/ 0 w 343"/>
                <a:gd name="T91" fmla="*/ 1 h 136"/>
                <a:gd name="T92" fmla="*/ 0 w 343"/>
                <a:gd name="T93" fmla="*/ 1 h 136"/>
                <a:gd name="T94" fmla="*/ 0 w 343"/>
                <a:gd name="T95" fmla="*/ 1 h 136"/>
                <a:gd name="T96" fmla="*/ 0 w 343"/>
                <a:gd name="T97" fmla="*/ 1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3"/>
                <a:gd name="T148" fmla="*/ 0 h 136"/>
                <a:gd name="T149" fmla="*/ 343 w 343"/>
                <a:gd name="T150" fmla="*/ 136 h 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3" h="136">
                  <a:moveTo>
                    <a:pt x="267" y="3"/>
                  </a:moveTo>
                  <a:lnTo>
                    <a:pt x="287" y="1"/>
                  </a:lnTo>
                  <a:lnTo>
                    <a:pt x="300" y="0"/>
                  </a:lnTo>
                  <a:lnTo>
                    <a:pt x="311" y="1"/>
                  </a:lnTo>
                  <a:lnTo>
                    <a:pt x="318" y="5"/>
                  </a:lnTo>
                  <a:lnTo>
                    <a:pt x="324" y="13"/>
                  </a:lnTo>
                  <a:lnTo>
                    <a:pt x="328" y="23"/>
                  </a:lnTo>
                  <a:lnTo>
                    <a:pt x="336" y="40"/>
                  </a:lnTo>
                  <a:lnTo>
                    <a:pt x="343" y="61"/>
                  </a:lnTo>
                  <a:lnTo>
                    <a:pt x="322" y="59"/>
                  </a:lnTo>
                  <a:lnTo>
                    <a:pt x="303" y="58"/>
                  </a:lnTo>
                  <a:lnTo>
                    <a:pt x="282" y="58"/>
                  </a:lnTo>
                  <a:lnTo>
                    <a:pt x="263" y="60"/>
                  </a:lnTo>
                  <a:lnTo>
                    <a:pt x="242" y="62"/>
                  </a:lnTo>
                  <a:lnTo>
                    <a:pt x="222" y="66"/>
                  </a:lnTo>
                  <a:lnTo>
                    <a:pt x="203" y="70"/>
                  </a:lnTo>
                  <a:lnTo>
                    <a:pt x="183" y="75"/>
                  </a:lnTo>
                  <a:lnTo>
                    <a:pt x="164" y="82"/>
                  </a:lnTo>
                  <a:lnTo>
                    <a:pt x="145" y="88"/>
                  </a:lnTo>
                  <a:lnTo>
                    <a:pt x="127" y="95"/>
                  </a:lnTo>
                  <a:lnTo>
                    <a:pt x="109" y="102"/>
                  </a:lnTo>
                  <a:lnTo>
                    <a:pt x="91" y="110"/>
                  </a:lnTo>
                  <a:lnTo>
                    <a:pt x="73" y="118"/>
                  </a:lnTo>
                  <a:lnTo>
                    <a:pt x="56" y="127"/>
                  </a:lnTo>
                  <a:lnTo>
                    <a:pt x="40" y="136"/>
                  </a:lnTo>
                  <a:lnTo>
                    <a:pt x="37" y="129"/>
                  </a:lnTo>
                  <a:lnTo>
                    <a:pt x="32" y="122"/>
                  </a:lnTo>
                  <a:lnTo>
                    <a:pt x="28" y="116"/>
                  </a:lnTo>
                  <a:lnTo>
                    <a:pt x="22" y="110"/>
                  </a:lnTo>
                  <a:lnTo>
                    <a:pt x="16" y="104"/>
                  </a:lnTo>
                  <a:lnTo>
                    <a:pt x="10" y="98"/>
                  </a:lnTo>
                  <a:lnTo>
                    <a:pt x="4" y="91"/>
                  </a:lnTo>
                  <a:lnTo>
                    <a:pt x="0" y="85"/>
                  </a:lnTo>
                  <a:lnTo>
                    <a:pt x="16" y="80"/>
                  </a:lnTo>
                  <a:lnTo>
                    <a:pt x="32" y="74"/>
                  </a:lnTo>
                  <a:lnTo>
                    <a:pt x="47" y="68"/>
                  </a:lnTo>
                  <a:lnTo>
                    <a:pt x="64" y="62"/>
                  </a:lnTo>
                  <a:lnTo>
                    <a:pt x="80" y="56"/>
                  </a:lnTo>
                  <a:lnTo>
                    <a:pt x="95" y="50"/>
                  </a:lnTo>
                  <a:lnTo>
                    <a:pt x="112" y="44"/>
                  </a:lnTo>
                  <a:lnTo>
                    <a:pt x="128" y="39"/>
                  </a:lnTo>
                  <a:lnTo>
                    <a:pt x="145" y="33"/>
                  </a:lnTo>
                  <a:lnTo>
                    <a:pt x="161" y="28"/>
                  </a:lnTo>
                  <a:lnTo>
                    <a:pt x="177" y="22"/>
                  </a:lnTo>
                  <a:lnTo>
                    <a:pt x="195" y="18"/>
                  </a:lnTo>
                  <a:lnTo>
                    <a:pt x="213" y="14"/>
                  </a:lnTo>
                  <a:lnTo>
                    <a:pt x="230" y="9"/>
                  </a:lnTo>
                  <a:lnTo>
                    <a:pt x="249" y="6"/>
                  </a:lnTo>
                  <a:lnTo>
                    <a:pt x="26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7" name="Freeform 2140"/>
            <p:cNvSpPr>
              <a:spLocks/>
            </p:cNvSpPr>
            <p:nvPr/>
          </p:nvSpPr>
          <p:spPr bwMode="auto">
            <a:xfrm>
              <a:off x="625" y="2480"/>
              <a:ext cx="29" cy="36"/>
            </a:xfrm>
            <a:custGeom>
              <a:avLst/>
              <a:gdLst>
                <a:gd name="T0" fmla="*/ 0 w 86"/>
                <a:gd name="T1" fmla="*/ 1 h 72"/>
                <a:gd name="T2" fmla="*/ 0 w 86"/>
                <a:gd name="T3" fmla="*/ 1 h 72"/>
                <a:gd name="T4" fmla="*/ 0 w 86"/>
                <a:gd name="T5" fmla="*/ 1 h 72"/>
                <a:gd name="T6" fmla="*/ 0 w 86"/>
                <a:gd name="T7" fmla="*/ 1 h 72"/>
                <a:gd name="T8" fmla="*/ 0 w 86"/>
                <a:gd name="T9" fmla="*/ 1 h 72"/>
                <a:gd name="T10" fmla="*/ 0 w 86"/>
                <a:gd name="T11" fmla="*/ 1 h 72"/>
                <a:gd name="T12" fmla="*/ 0 w 86"/>
                <a:gd name="T13" fmla="*/ 1 h 72"/>
                <a:gd name="T14" fmla="*/ 0 w 86"/>
                <a:gd name="T15" fmla="*/ 0 h 72"/>
                <a:gd name="T16" fmla="*/ 0 w 86"/>
                <a:gd name="T17" fmla="*/ 1 h 72"/>
                <a:gd name="T18" fmla="*/ 0 w 86"/>
                <a:gd name="T19" fmla="*/ 1 h 72"/>
                <a:gd name="T20" fmla="*/ 0 w 86"/>
                <a:gd name="T21" fmla="*/ 1 h 72"/>
                <a:gd name="T22" fmla="*/ 0 w 86"/>
                <a:gd name="T23" fmla="*/ 1 h 72"/>
                <a:gd name="T24" fmla="*/ 0 w 86"/>
                <a:gd name="T25" fmla="*/ 1 h 72"/>
                <a:gd name="T26" fmla="*/ 0 w 86"/>
                <a:gd name="T27" fmla="*/ 1 h 72"/>
                <a:gd name="T28" fmla="*/ 0 w 86"/>
                <a:gd name="T29" fmla="*/ 1 h 72"/>
                <a:gd name="T30" fmla="*/ 0 w 86"/>
                <a:gd name="T31" fmla="*/ 1 h 72"/>
                <a:gd name="T32" fmla="*/ 0 w 86"/>
                <a:gd name="T33" fmla="*/ 1 h 72"/>
                <a:gd name="T34" fmla="*/ 0 w 86"/>
                <a:gd name="T35" fmla="*/ 1 h 72"/>
                <a:gd name="T36" fmla="*/ 0 w 86"/>
                <a:gd name="T37" fmla="*/ 1 h 72"/>
                <a:gd name="T38" fmla="*/ 0 w 86"/>
                <a:gd name="T39" fmla="*/ 1 h 72"/>
                <a:gd name="T40" fmla="*/ 0 w 86"/>
                <a:gd name="T41" fmla="*/ 1 h 72"/>
                <a:gd name="T42" fmla="*/ 0 w 86"/>
                <a:gd name="T43" fmla="*/ 1 h 72"/>
                <a:gd name="T44" fmla="*/ 0 w 86"/>
                <a:gd name="T45" fmla="*/ 1 h 72"/>
                <a:gd name="T46" fmla="*/ 0 w 86"/>
                <a:gd name="T47" fmla="*/ 1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72"/>
                <a:gd name="T74" fmla="*/ 86 w 86"/>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72">
                  <a:moveTo>
                    <a:pt x="76" y="71"/>
                  </a:moveTo>
                  <a:lnTo>
                    <a:pt x="83" y="65"/>
                  </a:lnTo>
                  <a:lnTo>
                    <a:pt x="76" y="44"/>
                  </a:lnTo>
                  <a:lnTo>
                    <a:pt x="68" y="27"/>
                  </a:lnTo>
                  <a:lnTo>
                    <a:pt x="64" y="15"/>
                  </a:lnTo>
                  <a:lnTo>
                    <a:pt x="56" y="7"/>
                  </a:lnTo>
                  <a:lnTo>
                    <a:pt x="48" y="1"/>
                  </a:lnTo>
                  <a:lnTo>
                    <a:pt x="34" y="0"/>
                  </a:lnTo>
                  <a:lnTo>
                    <a:pt x="19" y="1"/>
                  </a:lnTo>
                  <a:lnTo>
                    <a:pt x="0" y="4"/>
                  </a:lnTo>
                  <a:lnTo>
                    <a:pt x="3" y="12"/>
                  </a:lnTo>
                  <a:lnTo>
                    <a:pt x="22" y="10"/>
                  </a:lnTo>
                  <a:lnTo>
                    <a:pt x="34" y="9"/>
                  </a:lnTo>
                  <a:lnTo>
                    <a:pt x="42" y="10"/>
                  </a:lnTo>
                  <a:lnTo>
                    <a:pt x="48" y="13"/>
                  </a:lnTo>
                  <a:lnTo>
                    <a:pt x="52" y="20"/>
                  </a:lnTo>
                  <a:lnTo>
                    <a:pt x="56" y="29"/>
                  </a:lnTo>
                  <a:lnTo>
                    <a:pt x="64" y="46"/>
                  </a:lnTo>
                  <a:lnTo>
                    <a:pt x="71" y="67"/>
                  </a:lnTo>
                  <a:lnTo>
                    <a:pt x="79" y="62"/>
                  </a:lnTo>
                  <a:lnTo>
                    <a:pt x="76" y="71"/>
                  </a:lnTo>
                  <a:lnTo>
                    <a:pt x="86" y="72"/>
                  </a:lnTo>
                  <a:lnTo>
                    <a:pt x="83" y="65"/>
                  </a:lnTo>
                  <a:lnTo>
                    <a:pt x="76"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8" name="Freeform 2141"/>
            <p:cNvSpPr>
              <a:spLocks/>
            </p:cNvSpPr>
            <p:nvPr/>
          </p:nvSpPr>
          <p:spPr bwMode="auto">
            <a:xfrm>
              <a:off x="548" y="2509"/>
              <a:ext cx="104" cy="45"/>
            </a:xfrm>
            <a:custGeom>
              <a:avLst/>
              <a:gdLst>
                <a:gd name="T0" fmla="*/ 0 w 311"/>
                <a:gd name="T1" fmla="*/ 1 h 89"/>
                <a:gd name="T2" fmla="*/ 0 w 311"/>
                <a:gd name="T3" fmla="*/ 1 h 89"/>
                <a:gd name="T4" fmla="*/ 0 w 311"/>
                <a:gd name="T5" fmla="*/ 1 h 89"/>
                <a:gd name="T6" fmla="*/ 0 w 311"/>
                <a:gd name="T7" fmla="*/ 1 h 89"/>
                <a:gd name="T8" fmla="*/ 0 w 311"/>
                <a:gd name="T9" fmla="*/ 1 h 89"/>
                <a:gd name="T10" fmla="*/ 0 w 311"/>
                <a:gd name="T11" fmla="*/ 1 h 89"/>
                <a:gd name="T12" fmla="*/ 0 w 311"/>
                <a:gd name="T13" fmla="*/ 1 h 89"/>
                <a:gd name="T14" fmla="*/ 0 w 311"/>
                <a:gd name="T15" fmla="*/ 1 h 89"/>
                <a:gd name="T16" fmla="*/ 0 w 311"/>
                <a:gd name="T17" fmla="*/ 1 h 89"/>
                <a:gd name="T18" fmla="*/ 0 w 311"/>
                <a:gd name="T19" fmla="*/ 1 h 89"/>
                <a:gd name="T20" fmla="*/ 0 w 311"/>
                <a:gd name="T21" fmla="*/ 1 h 89"/>
                <a:gd name="T22" fmla="*/ 0 w 311"/>
                <a:gd name="T23" fmla="*/ 1 h 89"/>
                <a:gd name="T24" fmla="*/ 0 w 311"/>
                <a:gd name="T25" fmla="*/ 1 h 89"/>
                <a:gd name="T26" fmla="*/ 0 w 311"/>
                <a:gd name="T27" fmla="*/ 1 h 89"/>
                <a:gd name="T28" fmla="*/ 0 w 311"/>
                <a:gd name="T29" fmla="*/ 1 h 89"/>
                <a:gd name="T30" fmla="*/ 0 w 311"/>
                <a:gd name="T31" fmla="*/ 1 h 89"/>
                <a:gd name="T32" fmla="*/ 0 w 311"/>
                <a:gd name="T33" fmla="*/ 1 h 89"/>
                <a:gd name="T34" fmla="*/ 0 w 311"/>
                <a:gd name="T35" fmla="*/ 1 h 89"/>
                <a:gd name="T36" fmla="*/ 0 w 311"/>
                <a:gd name="T37" fmla="*/ 1 h 89"/>
                <a:gd name="T38" fmla="*/ 0 w 311"/>
                <a:gd name="T39" fmla="*/ 1 h 89"/>
                <a:gd name="T40" fmla="*/ 0 w 311"/>
                <a:gd name="T41" fmla="*/ 0 h 89"/>
                <a:gd name="T42" fmla="*/ 0 w 311"/>
                <a:gd name="T43" fmla="*/ 0 h 89"/>
                <a:gd name="T44" fmla="*/ 0 w 311"/>
                <a:gd name="T45" fmla="*/ 1 h 89"/>
                <a:gd name="T46" fmla="*/ 0 w 311"/>
                <a:gd name="T47" fmla="*/ 1 h 89"/>
                <a:gd name="T48" fmla="*/ 0 w 311"/>
                <a:gd name="T49" fmla="*/ 1 h 89"/>
                <a:gd name="T50" fmla="*/ 0 w 311"/>
                <a:gd name="T51" fmla="*/ 1 h 89"/>
                <a:gd name="T52" fmla="*/ 0 w 311"/>
                <a:gd name="T53" fmla="*/ 1 h 89"/>
                <a:gd name="T54" fmla="*/ 0 w 311"/>
                <a:gd name="T55" fmla="*/ 1 h 89"/>
                <a:gd name="T56" fmla="*/ 0 w 311"/>
                <a:gd name="T57" fmla="*/ 1 h 89"/>
                <a:gd name="T58" fmla="*/ 0 w 311"/>
                <a:gd name="T59" fmla="*/ 1 h 89"/>
                <a:gd name="T60" fmla="*/ 0 w 311"/>
                <a:gd name="T61" fmla="*/ 1 h 89"/>
                <a:gd name="T62" fmla="*/ 0 w 311"/>
                <a:gd name="T63" fmla="*/ 1 h 89"/>
                <a:gd name="T64" fmla="*/ 0 w 311"/>
                <a:gd name="T65" fmla="*/ 1 h 89"/>
                <a:gd name="T66" fmla="*/ 0 w 311"/>
                <a:gd name="T67" fmla="*/ 1 h 89"/>
                <a:gd name="T68" fmla="*/ 0 w 311"/>
                <a:gd name="T69" fmla="*/ 1 h 89"/>
                <a:gd name="T70" fmla="*/ 0 w 311"/>
                <a:gd name="T71" fmla="*/ 1 h 89"/>
                <a:gd name="T72" fmla="*/ 0 w 311"/>
                <a:gd name="T73" fmla="*/ 1 h 89"/>
                <a:gd name="T74" fmla="*/ 0 w 311"/>
                <a:gd name="T75" fmla="*/ 1 h 89"/>
                <a:gd name="T76" fmla="*/ 0 w 311"/>
                <a:gd name="T77" fmla="*/ 1 h 89"/>
                <a:gd name="T78" fmla="*/ 0 w 311"/>
                <a:gd name="T79" fmla="*/ 1 h 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1"/>
                <a:gd name="T121" fmla="*/ 0 h 89"/>
                <a:gd name="T122" fmla="*/ 311 w 311"/>
                <a:gd name="T123" fmla="*/ 89 h 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1" h="89">
                  <a:moveTo>
                    <a:pt x="0" y="83"/>
                  </a:moveTo>
                  <a:lnTo>
                    <a:pt x="9" y="85"/>
                  </a:lnTo>
                  <a:lnTo>
                    <a:pt x="25" y="76"/>
                  </a:lnTo>
                  <a:lnTo>
                    <a:pt x="42" y="68"/>
                  </a:lnTo>
                  <a:lnTo>
                    <a:pt x="60" y="59"/>
                  </a:lnTo>
                  <a:lnTo>
                    <a:pt x="78" y="52"/>
                  </a:lnTo>
                  <a:lnTo>
                    <a:pt x="96" y="45"/>
                  </a:lnTo>
                  <a:lnTo>
                    <a:pt x="114" y="39"/>
                  </a:lnTo>
                  <a:lnTo>
                    <a:pt x="133" y="32"/>
                  </a:lnTo>
                  <a:lnTo>
                    <a:pt x="152" y="26"/>
                  </a:lnTo>
                  <a:lnTo>
                    <a:pt x="170" y="20"/>
                  </a:lnTo>
                  <a:lnTo>
                    <a:pt x="190" y="16"/>
                  </a:lnTo>
                  <a:lnTo>
                    <a:pt x="209" y="13"/>
                  </a:lnTo>
                  <a:lnTo>
                    <a:pt x="230" y="10"/>
                  </a:lnTo>
                  <a:lnTo>
                    <a:pt x="248" y="8"/>
                  </a:lnTo>
                  <a:lnTo>
                    <a:pt x="269" y="8"/>
                  </a:lnTo>
                  <a:lnTo>
                    <a:pt x="288" y="9"/>
                  </a:lnTo>
                  <a:lnTo>
                    <a:pt x="308" y="12"/>
                  </a:lnTo>
                  <a:lnTo>
                    <a:pt x="311" y="3"/>
                  </a:lnTo>
                  <a:lnTo>
                    <a:pt x="288" y="1"/>
                  </a:lnTo>
                  <a:lnTo>
                    <a:pt x="269" y="0"/>
                  </a:lnTo>
                  <a:lnTo>
                    <a:pt x="248" y="0"/>
                  </a:lnTo>
                  <a:lnTo>
                    <a:pt x="227" y="2"/>
                  </a:lnTo>
                  <a:lnTo>
                    <a:pt x="206" y="4"/>
                  </a:lnTo>
                  <a:lnTo>
                    <a:pt x="187" y="7"/>
                  </a:lnTo>
                  <a:lnTo>
                    <a:pt x="167" y="12"/>
                  </a:lnTo>
                  <a:lnTo>
                    <a:pt x="146" y="17"/>
                  </a:lnTo>
                  <a:lnTo>
                    <a:pt x="127" y="23"/>
                  </a:lnTo>
                  <a:lnTo>
                    <a:pt x="108" y="30"/>
                  </a:lnTo>
                  <a:lnTo>
                    <a:pt x="90" y="36"/>
                  </a:lnTo>
                  <a:lnTo>
                    <a:pt x="72" y="45"/>
                  </a:lnTo>
                  <a:lnTo>
                    <a:pt x="54" y="53"/>
                  </a:lnTo>
                  <a:lnTo>
                    <a:pt x="36" y="61"/>
                  </a:lnTo>
                  <a:lnTo>
                    <a:pt x="19" y="70"/>
                  </a:lnTo>
                  <a:lnTo>
                    <a:pt x="3" y="79"/>
                  </a:lnTo>
                  <a:lnTo>
                    <a:pt x="12" y="81"/>
                  </a:lnTo>
                  <a:lnTo>
                    <a:pt x="0" y="83"/>
                  </a:lnTo>
                  <a:lnTo>
                    <a:pt x="1" y="89"/>
                  </a:lnTo>
                  <a:lnTo>
                    <a:pt x="9" y="85"/>
                  </a:ln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9" name="Freeform 2142"/>
            <p:cNvSpPr>
              <a:spLocks/>
            </p:cNvSpPr>
            <p:nvPr/>
          </p:nvSpPr>
          <p:spPr bwMode="auto">
            <a:xfrm>
              <a:off x="534" y="2523"/>
              <a:ext cx="18" cy="28"/>
            </a:xfrm>
            <a:custGeom>
              <a:avLst/>
              <a:gdLst>
                <a:gd name="T0" fmla="*/ 0 w 54"/>
                <a:gd name="T1" fmla="*/ 0 h 56"/>
                <a:gd name="T2" fmla="*/ 0 w 54"/>
                <a:gd name="T3" fmla="*/ 1 h 56"/>
                <a:gd name="T4" fmla="*/ 0 w 54"/>
                <a:gd name="T5" fmla="*/ 1 h 56"/>
                <a:gd name="T6" fmla="*/ 0 w 54"/>
                <a:gd name="T7" fmla="*/ 1 h 56"/>
                <a:gd name="T8" fmla="*/ 0 w 54"/>
                <a:gd name="T9" fmla="*/ 1 h 56"/>
                <a:gd name="T10" fmla="*/ 0 w 54"/>
                <a:gd name="T11" fmla="*/ 1 h 56"/>
                <a:gd name="T12" fmla="*/ 0 w 54"/>
                <a:gd name="T13" fmla="*/ 1 h 56"/>
                <a:gd name="T14" fmla="*/ 0 w 54"/>
                <a:gd name="T15" fmla="*/ 1 h 56"/>
                <a:gd name="T16" fmla="*/ 0 w 54"/>
                <a:gd name="T17" fmla="*/ 1 h 56"/>
                <a:gd name="T18" fmla="*/ 0 w 54"/>
                <a:gd name="T19" fmla="*/ 1 h 56"/>
                <a:gd name="T20" fmla="*/ 0 w 54"/>
                <a:gd name="T21" fmla="*/ 1 h 56"/>
                <a:gd name="T22" fmla="*/ 0 w 54"/>
                <a:gd name="T23" fmla="*/ 1 h 56"/>
                <a:gd name="T24" fmla="*/ 0 w 54"/>
                <a:gd name="T25" fmla="*/ 1 h 56"/>
                <a:gd name="T26" fmla="*/ 0 w 54"/>
                <a:gd name="T27" fmla="*/ 1 h 56"/>
                <a:gd name="T28" fmla="*/ 0 w 54"/>
                <a:gd name="T29" fmla="*/ 1 h 56"/>
                <a:gd name="T30" fmla="*/ 0 w 54"/>
                <a:gd name="T31" fmla="*/ 1 h 56"/>
                <a:gd name="T32" fmla="*/ 0 w 54"/>
                <a:gd name="T33" fmla="*/ 1 h 56"/>
                <a:gd name="T34" fmla="*/ 0 w 54"/>
                <a:gd name="T35" fmla="*/ 1 h 56"/>
                <a:gd name="T36" fmla="*/ 0 w 54"/>
                <a:gd name="T37" fmla="*/ 1 h 56"/>
                <a:gd name="T38" fmla="*/ 0 w 54"/>
                <a:gd name="T39" fmla="*/ 1 h 56"/>
                <a:gd name="T40" fmla="*/ 0 w 54"/>
                <a:gd name="T41" fmla="*/ 0 h 56"/>
                <a:gd name="T42" fmla="*/ 0 w 54"/>
                <a:gd name="T43" fmla="*/ 1 h 56"/>
                <a:gd name="T44" fmla="*/ 0 w 54"/>
                <a:gd name="T45" fmla="*/ 1 h 56"/>
                <a:gd name="T46" fmla="*/ 0 w 54"/>
                <a:gd name="T47" fmla="*/ 0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56"/>
                <a:gd name="T74" fmla="*/ 54 w 54"/>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56">
                  <a:moveTo>
                    <a:pt x="5" y="0"/>
                  </a:moveTo>
                  <a:lnTo>
                    <a:pt x="2" y="6"/>
                  </a:lnTo>
                  <a:lnTo>
                    <a:pt x="8" y="13"/>
                  </a:lnTo>
                  <a:lnTo>
                    <a:pt x="13" y="19"/>
                  </a:lnTo>
                  <a:lnTo>
                    <a:pt x="19" y="26"/>
                  </a:lnTo>
                  <a:lnTo>
                    <a:pt x="25" y="31"/>
                  </a:lnTo>
                  <a:lnTo>
                    <a:pt x="31" y="37"/>
                  </a:lnTo>
                  <a:lnTo>
                    <a:pt x="34" y="43"/>
                  </a:lnTo>
                  <a:lnTo>
                    <a:pt x="39" y="49"/>
                  </a:lnTo>
                  <a:lnTo>
                    <a:pt x="42" y="56"/>
                  </a:lnTo>
                  <a:lnTo>
                    <a:pt x="54" y="54"/>
                  </a:lnTo>
                  <a:lnTo>
                    <a:pt x="51" y="47"/>
                  </a:lnTo>
                  <a:lnTo>
                    <a:pt x="46" y="39"/>
                  </a:lnTo>
                  <a:lnTo>
                    <a:pt x="40" y="33"/>
                  </a:lnTo>
                  <a:lnTo>
                    <a:pt x="34" y="27"/>
                  </a:lnTo>
                  <a:lnTo>
                    <a:pt x="28" y="21"/>
                  </a:lnTo>
                  <a:lnTo>
                    <a:pt x="22" y="15"/>
                  </a:lnTo>
                  <a:lnTo>
                    <a:pt x="16" y="8"/>
                  </a:lnTo>
                  <a:lnTo>
                    <a:pt x="13" y="2"/>
                  </a:lnTo>
                  <a:lnTo>
                    <a:pt x="10" y="8"/>
                  </a:lnTo>
                  <a:lnTo>
                    <a:pt x="5" y="0"/>
                  </a:lnTo>
                  <a:lnTo>
                    <a:pt x="0" y="2"/>
                  </a:lnTo>
                  <a:lnTo>
                    <a:pt x="2" y="6"/>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0" name="Freeform 2143"/>
            <p:cNvSpPr>
              <a:spLocks/>
            </p:cNvSpPr>
            <p:nvPr/>
          </p:nvSpPr>
          <p:spPr bwMode="auto">
            <a:xfrm>
              <a:off x="536" y="2482"/>
              <a:ext cx="90" cy="45"/>
            </a:xfrm>
            <a:custGeom>
              <a:avLst/>
              <a:gdLst>
                <a:gd name="T0" fmla="*/ 0 w 272"/>
                <a:gd name="T1" fmla="*/ 0 h 90"/>
                <a:gd name="T2" fmla="*/ 0 w 272"/>
                <a:gd name="T3" fmla="*/ 0 h 90"/>
                <a:gd name="T4" fmla="*/ 0 w 272"/>
                <a:gd name="T5" fmla="*/ 1 h 90"/>
                <a:gd name="T6" fmla="*/ 0 w 272"/>
                <a:gd name="T7" fmla="*/ 1 h 90"/>
                <a:gd name="T8" fmla="*/ 0 w 272"/>
                <a:gd name="T9" fmla="*/ 1 h 90"/>
                <a:gd name="T10" fmla="*/ 0 w 272"/>
                <a:gd name="T11" fmla="*/ 1 h 90"/>
                <a:gd name="T12" fmla="*/ 0 w 272"/>
                <a:gd name="T13" fmla="*/ 1 h 90"/>
                <a:gd name="T14" fmla="*/ 0 w 272"/>
                <a:gd name="T15" fmla="*/ 1 h 90"/>
                <a:gd name="T16" fmla="*/ 0 w 272"/>
                <a:gd name="T17" fmla="*/ 1 h 90"/>
                <a:gd name="T18" fmla="*/ 0 w 272"/>
                <a:gd name="T19" fmla="*/ 1 h 90"/>
                <a:gd name="T20" fmla="*/ 0 w 272"/>
                <a:gd name="T21" fmla="*/ 1 h 90"/>
                <a:gd name="T22" fmla="*/ 0 w 272"/>
                <a:gd name="T23" fmla="*/ 1 h 90"/>
                <a:gd name="T24" fmla="*/ 0 w 272"/>
                <a:gd name="T25" fmla="*/ 1 h 90"/>
                <a:gd name="T26" fmla="*/ 0 w 272"/>
                <a:gd name="T27" fmla="*/ 1 h 90"/>
                <a:gd name="T28" fmla="*/ 0 w 272"/>
                <a:gd name="T29" fmla="*/ 1 h 90"/>
                <a:gd name="T30" fmla="*/ 0 w 272"/>
                <a:gd name="T31" fmla="*/ 1 h 90"/>
                <a:gd name="T32" fmla="*/ 0 w 272"/>
                <a:gd name="T33" fmla="*/ 1 h 90"/>
                <a:gd name="T34" fmla="*/ 0 w 272"/>
                <a:gd name="T35" fmla="*/ 1 h 90"/>
                <a:gd name="T36" fmla="*/ 0 w 272"/>
                <a:gd name="T37" fmla="*/ 1 h 90"/>
                <a:gd name="T38" fmla="*/ 0 w 272"/>
                <a:gd name="T39" fmla="*/ 1 h 90"/>
                <a:gd name="T40" fmla="*/ 0 w 272"/>
                <a:gd name="T41" fmla="*/ 1 h 90"/>
                <a:gd name="T42" fmla="*/ 0 w 272"/>
                <a:gd name="T43" fmla="*/ 1 h 90"/>
                <a:gd name="T44" fmla="*/ 0 w 272"/>
                <a:gd name="T45" fmla="*/ 1 h 90"/>
                <a:gd name="T46" fmla="*/ 0 w 272"/>
                <a:gd name="T47" fmla="*/ 1 h 90"/>
                <a:gd name="T48" fmla="*/ 0 w 272"/>
                <a:gd name="T49" fmla="*/ 1 h 90"/>
                <a:gd name="T50" fmla="*/ 0 w 272"/>
                <a:gd name="T51" fmla="*/ 1 h 90"/>
                <a:gd name="T52" fmla="*/ 0 w 272"/>
                <a:gd name="T53" fmla="*/ 1 h 90"/>
                <a:gd name="T54" fmla="*/ 0 w 272"/>
                <a:gd name="T55" fmla="*/ 1 h 90"/>
                <a:gd name="T56" fmla="*/ 0 w 272"/>
                <a:gd name="T57" fmla="*/ 1 h 90"/>
                <a:gd name="T58" fmla="*/ 0 w 272"/>
                <a:gd name="T59" fmla="*/ 1 h 90"/>
                <a:gd name="T60" fmla="*/ 0 w 272"/>
                <a:gd name="T61" fmla="*/ 1 h 90"/>
                <a:gd name="T62" fmla="*/ 0 w 272"/>
                <a:gd name="T63" fmla="*/ 1 h 90"/>
                <a:gd name="T64" fmla="*/ 0 w 272"/>
                <a:gd name="T65" fmla="*/ 1 h 90"/>
                <a:gd name="T66" fmla="*/ 0 w 272"/>
                <a:gd name="T67" fmla="*/ 1 h 90"/>
                <a:gd name="T68" fmla="*/ 0 w 272"/>
                <a:gd name="T69" fmla="*/ 1 h 90"/>
                <a:gd name="T70" fmla="*/ 0 w 272"/>
                <a:gd name="T71" fmla="*/ 1 h 90"/>
                <a:gd name="T72" fmla="*/ 0 w 272"/>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2"/>
                <a:gd name="T112" fmla="*/ 0 h 90"/>
                <a:gd name="T113" fmla="*/ 272 w 272"/>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2" h="90">
                  <a:moveTo>
                    <a:pt x="269" y="0"/>
                  </a:moveTo>
                  <a:lnTo>
                    <a:pt x="269" y="0"/>
                  </a:lnTo>
                  <a:lnTo>
                    <a:pt x="251" y="3"/>
                  </a:lnTo>
                  <a:lnTo>
                    <a:pt x="231" y="6"/>
                  </a:lnTo>
                  <a:lnTo>
                    <a:pt x="215" y="10"/>
                  </a:lnTo>
                  <a:lnTo>
                    <a:pt x="197" y="15"/>
                  </a:lnTo>
                  <a:lnTo>
                    <a:pt x="179" y="19"/>
                  </a:lnTo>
                  <a:lnTo>
                    <a:pt x="161" y="24"/>
                  </a:lnTo>
                  <a:lnTo>
                    <a:pt x="145" y="30"/>
                  </a:lnTo>
                  <a:lnTo>
                    <a:pt x="128" y="35"/>
                  </a:lnTo>
                  <a:lnTo>
                    <a:pt x="112" y="41"/>
                  </a:lnTo>
                  <a:lnTo>
                    <a:pt x="95" y="47"/>
                  </a:lnTo>
                  <a:lnTo>
                    <a:pt x="80" y="52"/>
                  </a:lnTo>
                  <a:lnTo>
                    <a:pt x="64" y="59"/>
                  </a:lnTo>
                  <a:lnTo>
                    <a:pt x="47" y="64"/>
                  </a:lnTo>
                  <a:lnTo>
                    <a:pt x="32" y="71"/>
                  </a:lnTo>
                  <a:lnTo>
                    <a:pt x="16" y="76"/>
                  </a:lnTo>
                  <a:lnTo>
                    <a:pt x="0" y="82"/>
                  </a:lnTo>
                  <a:lnTo>
                    <a:pt x="5" y="90"/>
                  </a:lnTo>
                  <a:lnTo>
                    <a:pt x="22" y="85"/>
                  </a:lnTo>
                  <a:lnTo>
                    <a:pt x="38" y="79"/>
                  </a:lnTo>
                  <a:lnTo>
                    <a:pt x="53" y="73"/>
                  </a:lnTo>
                  <a:lnTo>
                    <a:pt x="70" y="68"/>
                  </a:lnTo>
                  <a:lnTo>
                    <a:pt x="86" y="61"/>
                  </a:lnTo>
                  <a:lnTo>
                    <a:pt x="101" y="56"/>
                  </a:lnTo>
                  <a:lnTo>
                    <a:pt x="118" y="49"/>
                  </a:lnTo>
                  <a:lnTo>
                    <a:pt x="134" y="44"/>
                  </a:lnTo>
                  <a:lnTo>
                    <a:pt x="151" y="38"/>
                  </a:lnTo>
                  <a:lnTo>
                    <a:pt x="167" y="33"/>
                  </a:lnTo>
                  <a:lnTo>
                    <a:pt x="182" y="28"/>
                  </a:lnTo>
                  <a:lnTo>
                    <a:pt x="200" y="23"/>
                  </a:lnTo>
                  <a:lnTo>
                    <a:pt x="218" y="19"/>
                  </a:lnTo>
                  <a:lnTo>
                    <a:pt x="234" y="15"/>
                  </a:lnTo>
                  <a:lnTo>
                    <a:pt x="254" y="11"/>
                  </a:lnTo>
                  <a:lnTo>
                    <a:pt x="272" y="8"/>
                  </a:lnTo>
                  <a:lnTo>
                    <a:pt x="2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1" name="Freeform 2144"/>
            <p:cNvSpPr>
              <a:spLocks/>
            </p:cNvSpPr>
            <p:nvPr/>
          </p:nvSpPr>
          <p:spPr bwMode="auto">
            <a:xfrm>
              <a:off x="491" y="2424"/>
              <a:ext cx="3" cy="4"/>
            </a:xfrm>
            <a:custGeom>
              <a:avLst/>
              <a:gdLst>
                <a:gd name="T0" fmla="*/ 0 w 8"/>
                <a:gd name="T1" fmla="*/ 0 h 9"/>
                <a:gd name="T2" fmla="*/ 0 w 8"/>
                <a:gd name="T3" fmla="*/ 0 h 9"/>
                <a:gd name="T4" fmla="*/ 0 w 8"/>
                <a:gd name="T5" fmla="*/ 0 h 9"/>
                <a:gd name="T6" fmla="*/ 0 w 8"/>
                <a:gd name="T7" fmla="*/ 0 h 9"/>
                <a:gd name="T8" fmla="*/ 0 w 8"/>
                <a:gd name="T9" fmla="*/ 0 h 9"/>
                <a:gd name="T10" fmla="*/ 0 w 8"/>
                <a:gd name="T11" fmla="*/ 0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8" y="0"/>
                  </a:moveTo>
                  <a:lnTo>
                    <a:pt x="3" y="1"/>
                  </a:lnTo>
                  <a:lnTo>
                    <a:pt x="0" y="3"/>
                  </a:lnTo>
                  <a:lnTo>
                    <a:pt x="2" y="6"/>
                  </a:lnTo>
                  <a:lnTo>
                    <a:pt x="5"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2" name="Freeform 2145"/>
            <p:cNvSpPr>
              <a:spLocks/>
            </p:cNvSpPr>
            <p:nvPr/>
          </p:nvSpPr>
          <p:spPr bwMode="auto">
            <a:xfrm>
              <a:off x="493" y="2424"/>
              <a:ext cx="15" cy="22"/>
            </a:xfrm>
            <a:custGeom>
              <a:avLst/>
              <a:gdLst>
                <a:gd name="T0" fmla="*/ 0 w 46"/>
                <a:gd name="T1" fmla="*/ 1 h 43"/>
                <a:gd name="T2" fmla="*/ 0 w 46"/>
                <a:gd name="T3" fmla="*/ 1 h 43"/>
                <a:gd name="T4" fmla="*/ 0 w 46"/>
                <a:gd name="T5" fmla="*/ 1 h 43"/>
                <a:gd name="T6" fmla="*/ 0 w 46"/>
                <a:gd name="T7" fmla="*/ 1 h 43"/>
                <a:gd name="T8" fmla="*/ 0 w 46"/>
                <a:gd name="T9" fmla="*/ 1 h 43"/>
                <a:gd name="T10" fmla="*/ 0 w 46"/>
                <a:gd name="T11" fmla="*/ 1 h 43"/>
                <a:gd name="T12" fmla="*/ 0 w 46"/>
                <a:gd name="T13" fmla="*/ 1 h 43"/>
                <a:gd name="T14" fmla="*/ 0 w 46"/>
                <a:gd name="T15" fmla="*/ 1 h 43"/>
                <a:gd name="T16" fmla="*/ 0 w 46"/>
                <a:gd name="T17" fmla="*/ 1 h 43"/>
                <a:gd name="T18" fmla="*/ 0 w 46"/>
                <a:gd name="T19" fmla="*/ 0 h 43"/>
                <a:gd name="T20" fmla="*/ 0 w 46"/>
                <a:gd name="T21" fmla="*/ 1 h 43"/>
                <a:gd name="T22" fmla="*/ 0 w 46"/>
                <a:gd name="T23" fmla="*/ 1 h 43"/>
                <a:gd name="T24" fmla="*/ 0 w 46"/>
                <a:gd name="T25" fmla="*/ 1 h 43"/>
                <a:gd name="T26" fmla="*/ 0 w 46"/>
                <a:gd name="T27" fmla="*/ 1 h 43"/>
                <a:gd name="T28" fmla="*/ 0 w 46"/>
                <a:gd name="T29" fmla="*/ 1 h 43"/>
                <a:gd name="T30" fmla="*/ 0 w 46"/>
                <a:gd name="T31" fmla="*/ 1 h 43"/>
                <a:gd name="T32" fmla="*/ 0 w 46"/>
                <a:gd name="T33" fmla="*/ 1 h 43"/>
                <a:gd name="T34" fmla="*/ 0 w 46"/>
                <a:gd name="T35" fmla="*/ 1 h 43"/>
                <a:gd name="T36" fmla="*/ 0 w 46"/>
                <a:gd name="T37" fmla="*/ 1 h 43"/>
                <a:gd name="T38" fmla="*/ 0 w 46"/>
                <a:gd name="T39" fmla="*/ 1 h 43"/>
                <a:gd name="T40" fmla="*/ 0 w 46"/>
                <a:gd name="T41" fmla="*/ 1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3"/>
                <a:gd name="T65" fmla="*/ 46 w 46"/>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3">
                  <a:moveTo>
                    <a:pt x="46" y="42"/>
                  </a:moveTo>
                  <a:lnTo>
                    <a:pt x="46" y="41"/>
                  </a:lnTo>
                  <a:lnTo>
                    <a:pt x="45" y="36"/>
                  </a:lnTo>
                  <a:lnTo>
                    <a:pt x="42" y="29"/>
                  </a:lnTo>
                  <a:lnTo>
                    <a:pt x="39" y="23"/>
                  </a:lnTo>
                  <a:lnTo>
                    <a:pt x="33" y="17"/>
                  </a:lnTo>
                  <a:lnTo>
                    <a:pt x="28" y="12"/>
                  </a:lnTo>
                  <a:lnTo>
                    <a:pt x="21" y="8"/>
                  </a:lnTo>
                  <a:lnTo>
                    <a:pt x="13" y="3"/>
                  </a:lnTo>
                  <a:lnTo>
                    <a:pt x="3" y="0"/>
                  </a:lnTo>
                  <a:lnTo>
                    <a:pt x="0" y="9"/>
                  </a:lnTo>
                  <a:lnTo>
                    <a:pt x="7" y="12"/>
                  </a:lnTo>
                  <a:lnTo>
                    <a:pt x="15" y="14"/>
                  </a:lnTo>
                  <a:lnTo>
                    <a:pt x="19" y="18"/>
                  </a:lnTo>
                  <a:lnTo>
                    <a:pt x="24" y="22"/>
                  </a:lnTo>
                  <a:lnTo>
                    <a:pt x="27" y="27"/>
                  </a:lnTo>
                  <a:lnTo>
                    <a:pt x="30" y="31"/>
                  </a:lnTo>
                  <a:lnTo>
                    <a:pt x="33" y="38"/>
                  </a:lnTo>
                  <a:lnTo>
                    <a:pt x="34" y="43"/>
                  </a:lnTo>
                  <a:lnTo>
                    <a:pt x="34" y="42"/>
                  </a:lnTo>
                  <a:lnTo>
                    <a:pt x="46"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3" name="Freeform 2146"/>
            <p:cNvSpPr>
              <a:spLocks/>
            </p:cNvSpPr>
            <p:nvPr/>
          </p:nvSpPr>
          <p:spPr bwMode="auto">
            <a:xfrm>
              <a:off x="504" y="2445"/>
              <a:ext cx="35" cy="78"/>
            </a:xfrm>
            <a:custGeom>
              <a:avLst/>
              <a:gdLst>
                <a:gd name="T0" fmla="*/ 0 w 105"/>
                <a:gd name="T1" fmla="*/ 0 h 157"/>
                <a:gd name="T2" fmla="*/ 0 w 105"/>
                <a:gd name="T3" fmla="*/ 0 h 157"/>
                <a:gd name="T4" fmla="*/ 0 w 105"/>
                <a:gd name="T5" fmla="*/ 0 h 157"/>
                <a:gd name="T6" fmla="*/ 0 w 105"/>
                <a:gd name="T7" fmla="*/ 0 h 157"/>
                <a:gd name="T8" fmla="*/ 0 w 105"/>
                <a:gd name="T9" fmla="*/ 0 h 157"/>
                <a:gd name="T10" fmla="*/ 0 w 105"/>
                <a:gd name="T11" fmla="*/ 0 h 157"/>
                <a:gd name="T12" fmla="*/ 0 w 105"/>
                <a:gd name="T13" fmla="*/ 0 h 157"/>
                <a:gd name="T14" fmla="*/ 0 w 105"/>
                <a:gd name="T15" fmla="*/ 0 h 157"/>
                <a:gd name="T16" fmla="*/ 0 w 105"/>
                <a:gd name="T17" fmla="*/ 0 h 157"/>
                <a:gd name="T18" fmla="*/ 0 w 105"/>
                <a:gd name="T19" fmla="*/ 0 h 157"/>
                <a:gd name="T20" fmla="*/ 0 w 105"/>
                <a:gd name="T21" fmla="*/ 0 h 157"/>
                <a:gd name="T22" fmla="*/ 0 w 105"/>
                <a:gd name="T23" fmla="*/ 0 h 157"/>
                <a:gd name="T24" fmla="*/ 0 w 105"/>
                <a:gd name="T25" fmla="*/ 0 h 157"/>
                <a:gd name="T26" fmla="*/ 0 w 105"/>
                <a:gd name="T27" fmla="*/ 0 h 157"/>
                <a:gd name="T28" fmla="*/ 0 w 105"/>
                <a:gd name="T29" fmla="*/ 0 h 157"/>
                <a:gd name="T30" fmla="*/ 0 w 105"/>
                <a:gd name="T31" fmla="*/ 0 h 157"/>
                <a:gd name="T32" fmla="*/ 0 w 105"/>
                <a:gd name="T33" fmla="*/ 0 h 157"/>
                <a:gd name="T34" fmla="*/ 0 w 105"/>
                <a:gd name="T35" fmla="*/ 0 h 157"/>
                <a:gd name="T36" fmla="*/ 0 w 105"/>
                <a:gd name="T37" fmla="*/ 0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5"/>
                <a:gd name="T58" fmla="*/ 0 h 157"/>
                <a:gd name="T59" fmla="*/ 105 w 105"/>
                <a:gd name="T60" fmla="*/ 157 h 1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5" h="157">
                  <a:moveTo>
                    <a:pt x="105" y="152"/>
                  </a:moveTo>
                  <a:lnTo>
                    <a:pt x="89" y="135"/>
                  </a:lnTo>
                  <a:lnTo>
                    <a:pt x="72" y="117"/>
                  </a:lnTo>
                  <a:lnTo>
                    <a:pt x="56" y="98"/>
                  </a:lnTo>
                  <a:lnTo>
                    <a:pt x="44" y="80"/>
                  </a:lnTo>
                  <a:lnTo>
                    <a:pt x="33" y="63"/>
                  </a:lnTo>
                  <a:lnTo>
                    <a:pt x="23" y="42"/>
                  </a:lnTo>
                  <a:lnTo>
                    <a:pt x="17" y="22"/>
                  </a:lnTo>
                  <a:lnTo>
                    <a:pt x="12" y="0"/>
                  </a:lnTo>
                  <a:lnTo>
                    <a:pt x="0" y="0"/>
                  </a:lnTo>
                  <a:lnTo>
                    <a:pt x="5" y="24"/>
                  </a:lnTo>
                  <a:lnTo>
                    <a:pt x="11" y="44"/>
                  </a:lnTo>
                  <a:lnTo>
                    <a:pt x="21" y="65"/>
                  </a:lnTo>
                  <a:lnTo>
                    <a:pt x="32" y="84"/>
                  </a:lnTo>
                  <a:lnTo>
                    <a:pt x="47" y="103"/>
                  </a:lnTo>
                  <a:lnTo>
                    <a:pt x="63" y="121"/>
                  </a:lnTo>
                  <a:lnTo>
                    <a:pt x="80" y="139"/>
                  </a:lnTo>
                  <a:lnTo>
                    <a:pt x="96" y="157"/>
                  </a:lnTo>
                  <a:lnTo>
                    <a:pt x="105"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4" name="Freeform 2147"/>
            <p:cNvSpPr>
              <a:spLocks/>
            </p:cNvSpPr>
            <p:nvPr/>
          </p:nvSpPr>
          <p:spPr bwMode="auto">
            <a:xfrm>
              <a:off x="536" y="2521"/>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0" y="5"/>
                  </a:moveTo>
                  <a:lnTo>
                    <a:pt x="3" y="7"/>
                  </a:lnTo>
                  <a:lnTo>
                    <a:pt x="7" y="6"/>
                  </a:lnTo>
                  <a:lnTo>
                    <a:pt x="9" y="4"/>
                  </a:lnTo>
                  <a:lnTo>
                    <a:pt x="9"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5" name="Freeform 2148"/>
            <p:cNvSpPr>
              <a:spLocks/>
            </p:cNvSpPr>
            <p:nvPr/>
          </p:nvSpPr>
          <p:spPr bwMode="auto">
            <a:xfrm>
              <a:off x="489" y="2447"/>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12" y="3"/>
                  </a:moveTo>
                  <a:lnTo>
                    <a:pt x="9" y="0"/>
                  </a:lnTo>
                  <a:lnTo>
                    <a:pt x="4" y="0"/>
                  </a:lnTo>
                  <a:lnTo>
                    <a:pt x="0" y="4"/>
                  </a:lnTo>
                  <a:lnTo>
                    <a:pt x="0" y="7"/>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6" name="Freeform 2149"/>
            <p:cNvSpPr>
              <a:spLocks/>
            </p:cNvSpPr>
            <p:nvPr/>
          </p:nvSpPr>
          <p:spPr bwMode="auto">
            <a:xfrm>
              <a:off x="489" y="2448"/>
              <a:ext cx="19" cy="24"/>
            </a:xfrm>
            <a:custGeom>
              <a:avLst/>
              <a:gdLst>
                <a:gd name="T0" fmla="*/ 0 w 58"/>
                <a:gd name="T1" fmla="*/ 1 h 47"/>
                <a:gd name="T2" fmla="*/ 0 w 58"/>
                <a:gd name="T3" fmla="*/ 1 h 47"/>
                <a:gd name="T4" fmla="*/ 0 w 58"/>
                <a:gd name="T5" fmla="*/ 1 h 47"/>
                <a:gd name="T6" fmla="*/ 0 w 58"/>
                <a:gd name="T7" fmla="*/ 1 h 47"/>
                <a:gd name="T8" fmla="*/ 0 w 58"/>
                <a:gd name="T9" fmla="*/ 1 h 47"/>
                <a:gd name="T10" fmla="*/ 0 w 58"/>
                <a:gd name="T11" fmla="*/ 1 h 47"/>
                <a:gd name="T12" fmla="*/ 0 w 58"/>
                <a:gd name="T13" fmla="*/ 1 h 47"/>
                <a:gd name="T14" fmla="*/ 0 w 58"/>
                <a:gd name="T15" fmla="*/ 1 h 47"/>
                <a:gd name="T16" fmla="*/ 0 w 58"/>
                <a:gd name="T17" fmla="*/ 0 h 47"/>
                <a:gd name="T18" fmla="*/ 0 w 58"/>
                <a:gd name="T19" fmla="*/ 1 h 47"/>
                <a:gd name="T20" fmla="*/ 0 w 58"/>
                <a:gd name="T21" fmla="*/ 1 h 47"/>
                <a:gd name="T22" fmla="*/ 0 w 58"/>
                <a:gd name="T23" fmla="*/ 1 h 47"/>
                <a:gd name="T24" fmla="*/ 0 w 58"/>
                <a:gd name="T25" fmla="*/ 1 h 47"/>
                <a:gd name="T26" fmla="*/ 0 w 58"/>
                <a:gd name="T27" fmla="*/ 1 h 47"/>
                <a:gd name="T28" fmla="*/ 0 w 58"/>
                <a:gd name="T29" fmla="*/ 1 h 47"/>
                <a:gd name="T30" fmla="*/ 0 w 58"/>
                <a:gd name="T31" fmla="*/ 1 h 47"/>
                <a:gd name="T32" fmla="*/ 0 w 58"/>
                <a:gd name="T33" fmla="*/ 1 h 47"/>
                <a:gd name="T34" fmla="*/ 0 w 58"/>
                <a:gd name="T35" fmla="*/ 1 h 47"/>
                <a:gd name="T36" fmla="*/ 0 w 58"/>
                <a:gd name="T37" fmla="*/ 1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
                <a:gd name="T58" fmla="*/ 0 h 47"/>
                <a:gd name="T59" fmla="*/ 58 w 58"/>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 h="47">
                  <a:moveTo>
                    <a:pt x="58" y="43"/>
                  </a:moveTo>
                  <a:lnTo>
                    <a:pt x="52" y="37"/>
                  </a:lnTo>
                  <a:lnTo>
                    <a:pt x="46" y="31"/>
                  </a:lnTo>
                  <a:lnTo>
                    <a:pt x="39" y="27"/>
                  </a:lnTo>
                  <a:lnTo>
                    <a:pt x="33" y="22"/>
                  </a:lnTo>
                  <a:lnTo>
                    <a:pt x="27" y="17"/>
                  </a:lnTo>
                  <a:lnTo>
                    <a:pt x="21" y="11"/>
                  </a:lnTo>
                  <a:lnTo>
                    <a:pt x="15" y="6"/>
                  </a:lnTo>
                  <a:lnTo>
                    <a:pt x="12" y="0"/>
                  </a:lnTo>
                  <a:lnTo>
                    <a:pt x="0" y="4"/>
                  </a:lnTo>
                  <a:lnTo>
                    <a:pt x="6" y="10"/>
                  </a:lnTo>
                  <a:lnTo>
                    <a:pt x="12" y="16"/>
                  </a:lnTo>
                  <a:lnTo>
                    <a:pt x="18" y="21"/>
                  </a:lnTo>
                  <a:lnTo>
                    <a:pt x="24" y="27"/>
                  </a:lnTo>
                  <a:lnTo>
                    <a:pt x="30" y="33"/>
                  </a:lnTo>
                  <a:lnTo>
                    <a:pt x="37" y="37"/>
                  </a:lnTo>
                  <a:lnTo>
                    <a:pt x="43" y="42"/>
                  </a:lnTo>
                  <a:lnTo>
                    <a:pt x="49" y="47"/>
                  </a:lnTo>
                  <a:lnTo>
                    <a:pt x="58"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7" name="Freeform 2150"/>
            <p:cNvSpPr>
              <a:spLocks/>
            </p:cNvSpPr>
            <p:nvPr/>
          </p:nvSpPr>
          <p:spPr bwMode="auto">
            <a:xfrm>
              <a:off x="505" y="2469"/>
              <a:ext cx="3" cy="4"/>
            </a:xfrm>
            <a:custGeom>
              <a:avLst/>
              <a:gdLst>
                <a:gd name="T0" fmla="*/ 0 w 9"/>
                <a:gd name="T1" fmla="*/ 1 h 6"/>
                <a:gd name="T2" fmla="*/ 0 w 9"/>
                <a:gd name="T3" fmla="*/ 1 h 6"/>
                <a:gd name="T4" fmla="*/ 0 w 9"/>
                <a:gd name="T5" fmla="*/ 1 h 6"/>
                <a:gd name="T6" fmla="*/ 0 w 9"/>
                <a:gd name="T7" fmla="*/ 1 h 6"/>
                <a:gd name="T8" fmla="*/ 0 w 9"/>
                <a:gd name="T9" fmla="*/ 0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4"/>
                  </a:moveTo>
                  <a:lnTo>
                    <a:pt x="3" y="6"/>
                  </a:lnTo>
                  <a:lnTo>
                    <a:pt x="8" y="5"/>
                  </a:lnTo>
                  <a:lnTo>
                    <a:pt x="9" y="3"/>
                  </a:lnTo>
                  <a:lnTo>
                    <a:pt x="9"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8" name="Freeform 2151"/>
            <p:cNvSpPr>
              <a:spLocks/>
            </p:cNvSpPr>
            <p:nvPr/>
          </p:nvSpPr>
          <p:spPr bwMode="auto">
            <a:xfrm>
              <a:off x="477" y="2463"/>
              <a:ext cx="3" cy="3"/>
            </a:xfrm>
            <a:custGeom>
              <a:avLst/>
              <a:gdLst>
                <a:gd name="T0" fmla="*/ 0 w 9"/>
                <a:gd name="T1" fmla="*/ 1 h 6"/>
                <a:gd name="T2" fmla="*/ 0 w 9"/>
                <a:gd name="T3" fmla="*/ 0 h 6"/>
                <a:gd name="T4" fmla="*/ 0 w 9"/>
                <a:gd name="T5" fmla="*/ 1 h 6"/>
                <a:gd name="T6" fmla="*/ 0 w 9"/>
                <a:gd name="T7" fmla="*/ 1 h 6"/>
                <a:gd name="T8" fmla="*/ 0 w 9"/>
                <a:gd name="T9" fmla="*/ 1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2"/>
                  </a:moveTo>
                  <a:lnTo>
                    <a:pt x="6" y="0"/>
                  </a:lnTo>
                  <a:lnTo>
                    <a:pt x="3" y="1"/>
                  </a:lnTo>
                  <a:lnTo>
                    <a:pt x="0" y="3"/>
                  </a:lnTo>
                  <a:lnTo>
                    <a:pt x="0" y="6"/>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9" name="Freeform 2152"/>
            <p:cNvSpPr>
              <a:spLocks/>
            </p:cNvSpPr>
            <p:nvPr/>
          </p:nvSpPr>
          <p:spPr bwMode="auto">
            <a:xfrm>
              <a:off x="477" y="2464"/>
              <a:ext cx="40" cy="33"/>
            </a:xfrm>
            <a:custGeom>
              <a:avLst/>
              <a:gdLst>
                <a:gd name="T0" fmla="*/ 0 w 121"/>
                <a:gd name="T1" fmla="*/ 1 h 66"/>
                <a:gd name="T2" fmla="*/ 0 w 121"/>
                <a:gd name="T3" fmla="*/ 1 h 66"/>
                <a:gd name="T4" fmla="*/ 0 w 121"/>
                <a:gd name="T5" fmla="*/ 1 h 66"/>
                <a:gd name="T6" fmla="*/ 0 w 121"/>
                <a:gd name="T7" fmla="*/ 1 h 66"/>
                <a:gd name="T8" fmla="*/ 0 w 121"/>
                <a:gd name="T9" fmla="*/ 1 h 66"/>
                <a:gd name="T10" fmla="*/ 0 w 121"/>
                <a:gd name="T11" fmla="*/ 1 h 66"/>
                <a:gd name="T12" fmla="*/ 0 w 121"/>
                <a:gd name="T13" fmla="*/ 1 h 66"/>
                <a:gd name="T14" fmla="*/ 0 w 121"/>
                <a:gd name="T15" fmla="*/ 1 h 66"/>
                <a:gd name="T16" fmla="*/ 0 w 121"/>
                <a:gd name="T17" fmla="*/ 1 h 66"/>
                <a:gd name="T18" fmla="*/ 0 w 121"/>
                <a:gd name="T19" fmla="*/ 0 h 66"/>
                <a:gd name="T20" fmla="*/ 0 w 121"/>
                <a:gd name="T21" fmla="*/ 1 h 66"/>
                <a:gd name="T22" fmla="*/ 0 w 121"/>
                <a:gd name="T23" fmla="*/ 1 h 66"/>
                <a:gd name="T24" fmla="*/ 0 w 121"/>
                <a:gd name="T25" fmla="*/ 1 h 66"/>
                <a:gd name="T26" fmla="*/ 0 w 121"/>
                <a:gd name="T27" fmla="*/ 1 h 66"/>
                <a:gd name="T28" fmla="*/ 0 w 121"/>
                <a:gd name="T29" fmla="*/ 1 h 66"/>
                <a:gd name="T30" fmla="*/ 0 w 121"/>
                <a:gd name="T31" fmla="*/ 1 h 66"/>
                <a:gd name="T32" fmla="*/ 0 w 121"/>
                <a:gd name="T33" fmla="*/ 1 h 66"/>
                <a:gd name="T34" fmla="*/ 0 w 121"/>
                <a:gd name="T35" fmla="*/ 1 h 66"/>
                <a:gd name="T36" fmla="*/ 0 w 121"/>
                <a:gd name="T37" fmla="*/ 1 h 66"/>
                <a:gd name="T38" fmla="*/ 0 w 121"/>
                <a:gd name="T39" fmla="*/ 1 h 66"/>
                <a:gd name="T40" fmla="*/ 0 w 121"/>
                <a:gd name="T41" fmla="*/ 1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66"/>
                <a:gd name="T65" fmla="*/ 121 w 121"/>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66">
                  <a:moveTo>
                    <a:pt x="121" y="59"/>
                  </a:moveTo>
                  <a:lnTo>
                    <a:pt x="121" y="59"/>
                  </a:lnTo>
                  <a:lnTo>
                    <a:pt x="106" y="52"/>
                  </a:lnTo>
                  <a:lnTo>
                    <a:pt x="91" y="45"/>
                  </a:lnTo>
                  <a:lnTo>
                    <a:pt x="76" y="39"/>
                  </a:lnTo>
                  <a:lnTo>
                    <a:pt x="61" y="32"/>
                  </a:lnTo>
                  <a:lnTo>
                    <a:pt x="46" y="25"/>
                  </a:lnTo>
                  <a:lnTo>
                    <a:pt x="33" y="17"/>
                  </a:lnTo>
                  <a:lnTo>
                    <a:pt x="21" y="9"/>
                  </a:lnTo>
                  <a:lnTo>
                    <a:pt x="9" y="0"/>
                  </a:lnTo>
                  <a:lnTo>
                    <a:pt x="0" y="4"/>
                  </a:lnTo>
                  <a:lnTo>
                    <a:pt x="12" y="15"/>
                  </a:lnTo>
                  <a:lnTo>
                    <a:pt x="24" y="24"/>
                  </a:lnTo>
                  <a:lnTo>
                    <a:pt x="40" y="31"/>
                  </a:lnTo>
                  <a:lnTo>
                    <a:pt x="55" y="39"/>
                  </a:lnTo>
                  <a:lnTo>
                    <a:pt x="70" y="45"/>
                  </a:lnTo>
                  <a:lnTo>
                    <a:pt x="85" y="52"/>
                  </a:lnTo>
                  <a:lnTo>
                    <a:pt x="100" y="58"/>
                  </a:lnTo>
                  <a:lnTo>
                    <a:pt x="115" y="66"/>
                  </a:lnTo>
                  <a:lnTo>
                    <a:pt x="121"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0" name="Freeform 2153"/>
            <p:cNvSpPr>
              <a:spLocks/>
            </p:cNvSpPr>
            <p:nvPr/>
          </p:nvSpPr>
          <p:spPr bwMode="auto">
            <a:xfrm>
              <a:off x="515" y="2494"/>
              <a:ext cx="15" cy="14"/>
            </a:xfrm>
            <a:custGeom>
              <a:avLst/>
              <a:gdLst>
                <a:gd name="T0" fmla="*/ 0 w 44"/>
                <a:gd name="T1" fmla="*/ 1 h 28"/>
                <a:gd name="T2" fmla="*/ 0 w 44"/>
                <a:gd name="T3" fmla="*/ 1 h 28"/>
                <a:gd name="T4" fmla="*/ 0 w 44"/>
                <a:gd name="T5" fmla="*/ 1 h 28"/>
                <a:gd name="T6" fmla="*/ 0 w 44"/>
                <a:gd name="T7" fmla="*/ 1 h 28"/>
                <a:gd name="T8" fmla="*/ 0 w 44"/>
                <a:gd name="T9" fmla="*/ 0 h 28"/>
                <a:gd name="T10" fmla="*/ 0 w 44"/>
                <a:gd name="T11" fmla="*/ 1 h 28"/>
                <a:gd name="T12" fmla="*/ 0 w 44"/>
                <a:gd name="T13" fmla="*/ 1 h 28"/>
                <a:gd name="T14" fmla="*/ 0 w 44"/>
                <a:gd name="T15" fmla="*/ 1 h 28"/>
                <a:gd name="T16" fmla="*/ 0 w 44"/>
                <a:gd name="T17" fmla="*/ 1 h 28"/>
                <a:gd name="T18" fmla="*/ 0 w 44"/>
                <a:gd name="T19" fmla="*/ 1 h 28"/>
                <a:gd name="T20" fmla="*/ 0 w 44"/>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28"/>
                <a:gd name="T35" fmla="*/ 44 w 4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28">
                  <a:moveTo>
                    <a:pt x="44" y="24"/>
                  </a:moveTo>
                  <a:lnTo>
                    <a:pt x="35" y="15"/>
                  </a:lnTo>
                  <a:lnTo>
                    <a:pt x="27" y="10"/>
                  </a:lnTo>
                  <a:lnTo>
                    <a:pt x="15" y="5"/>
                  </a:lnTo>
                  <a:lnTo>
                    <a:pt x="6" y="0"/>
                  </a:lnTo>
                  <a:lnTo>
                    <a:pt x="0" y="7"/>
                  </a:lnTo>
                  <a:lnTo>
                    <a:pt x="9" y="11"/>
                  </a:lnTo>
                  <a:lnTo>
                    <a:pt x="18" y="17"/>
                  </a:lnTo>
                  <a:lnTo>
                    <a:pt x="26" y="22"/>
                  </a:lnTo>
                  <a:lnTo>
                    <a:pt x="32" y="28"/>
                  </a:lnTo>
                  <a:lnTo>
                    <a:pt x="4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1" name="Freeform 2154"/>
            <p:cNvSpPr>
              <a:spLocks/>
            </p:cNvSpPr>
            <p:nvPr/>
          </p:nvSpPr>
          <p:spPr bwMode="auto">
            <a:xfrm>
              <a:off x="526" y="2506"/>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0" y="4"/>
                  </a:moveTo>
                  <a:lnTo>
                    <a:pt x="3" y="7"/>
                  </a:lnTo>
                  <a:lnTo>
                    <a:pt x="9" y="7"/>
                  </a:lnTo>
                  <a:lnTo>
                    <a:pt x="12" y="3"/>
                  </a:lnTo>
                  <a:lnTo>
                    <a:pt x="12"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2" name="Freeform 2155"/>
            <p:cNvSpPr>
              <a:spLocks/>
            </p:cNvSpPr>
            <p:nvPr/>
          </p:nvSpPr>
          <p:spPr bwMode="auto">
            <a:xfrm>
              <a:off x="565" y="2371"/>
              <a:ext cx="3" cy="4"/>
            </a:xfrm>
            <a:custGeom>
              <a:avLst/>
              <a:gdLst>
                <a:gd name="T0" fmla="*/ 0 w 9"/>
                <a:gd name="T1" fmla="*/ 0 h 9"/>
                <a:gd name="T2" fmla="*/ 0 w 9"/>
                <a:gd name="T3" fmla="*/ 0 h 9"/>
                <a:gd name="T4" fmla="*/ 0 w 9"/>
                <a:gd name="T5" fmla="*/ 0 h 9"/>
                <a:gd name="T6" fmla="*/ 0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4" y="0"/>
                  </a:lnTo>
                  <a:lnTo>
                    <a:pt x="0" y="2"/>
                  </a:lnTo>
                  <a:lnTo>
                    <a:pt x="0" y="7"/>
                  </a:lnTo>
                  <a:lnTo>
                    <a:pt x="3"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3" name="Freeform 2156"/>
            <p:cNvSpPr>
              <a:spLocks/>
            </p:cNvSpPr>
            <p:nvPr/>
          </p:nvSpPr>
          <p:spPr bwMode="auto">
            <a:xfrm>
              <a:off x="566" y="2371"/>
              <a:ext cx="29" cy="32"/>
            </a:xfrm>
            <a:custGeom>
              <a:avLst/>
              <a:gdLst>
                <a:gd name="T0" fmla="*/ 0 w 86"/>
                <a:gd name="T1" fmla="*/ 0 h 65"/>
                <a:gd name="T2" fmla="*/ 0 w 86"/>
                <a:gd name="T3" fmla="*/ 0 h 65"/>
                <a:gd name="T4" fmla="*/ 0 w 86"/>
                <a:gd name="T5" fmla="*/ 0 h 65"/>
                <a:gd name="T6" fmla="*/ 0 w 86"/>
                <a:gd name="T7" fmla="*/ 0 h 65"/>
                <a:gd name="T8" fmla="*/ 0 w 86"/>
                <a:gd name="T9" fmla="*/ 0 h 65"/>
                <a:gd name="T10" fmla="*/ 0 w 86"/>
                <a:gd name="T11" fmla="*/ 0 h 65"/>
                <a:gd name="T12" fmla="*/ 0 w 86"/>
                <a:gd name="T13" fmla="*/ 0 h 65"/>
                <a:gd name="T14" fmla="*/ 0 w 86"/>
                <a:gd name="T15" fmla="*/ 0 h 65"/>
                <a:gd name="T16" fmla="*/ 0 w 86"/>
                <a:gd name="T17" fmla="*/ 0 h 65"/>
                <a:gd name="T18" fmla="*/ 0 w 86"/>
                <a:gd name="T19" fmla="*/ 0 h 65"/>
                <a:gd name="T20" fmla="*/ 0 w 86"/>
                <a:gd name="T21" fmla="*/ 0 h 65"/>
                <a:gd name="T22" fmla="*/ 0 w 86"/>
                <a:gd name="T23" fmla="*/ 0 h 65"/>
                <a:gd name="T24" fmla="*/ 0 w 86"/>
                <a:gd name="T25" fmla="*/ 0 h 65"/>
                <a:gd name="T26" fmla="*/ 0 w 86"/>
                <a:gd name="T27" fmla="*/ 0 h 65"/>
                <a:gd name="T28" fmla="*/ 0 w 86"/>
                <a:gd name="T29" fmla="*/ 0 h 65"/>
                <a:gd name="T30" fmla="*/ 0 w 86"/>
                <a:gd name="T31" fmla="*/ 0 h 65"/>
                <a:gd name="T32" fmla="*/ 0 w 86"/>
                <a:gd name="T33" fmla="*/ 0 h 65"/>
                <a:gd name="T34" fmla="*/ 0 w 86"/>
                <a:gd name="T35" fmla="*/ 0 h 65"/>
                <a:gd name="T36" fmla="*/ 0 w 86"/>
                <a:gd name="T37" fmla="*/ 0 h 65"/>
                <a:gd name="T38" fmla="*/ 0 w 86"/>
                <a:gd name="T39" fmla="*/ 0 h 65"/>
                <a:gd name="T40" fmla="*/ 0 w 86"/>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65"/>
                <a:gd name="T65" fmla="*/ 86 w 86"/>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65">
                  <a:moveTo>
                    <a:pt x="85" y="61"/>
                  </a:moveTo>
                  <a:lnTo>
                    <a:pt x="86" y="61"/>
                  </a:lnTo>
                  <a:lnTo>
                    <a:pt x="79" y="52"/>
                  </a:lnTo>
                  <a:lnTo>
                    <a:pt x="70" y="43"/>
                  </a:lnTo>
                  <a:lnTo>
                    <a:pt x="63" y="35"/>
                  </a:lnTo>
                  <a:lnTo>
                    <a:pt x="54" y="26"/>
                  </a:lnTo>
                  <a:lnTo>
                    <a:pt x="43" y="18"/>
                  </a:lnTo>
                  <a:lnTo>
                    <a:pt x="30" y="12"/>
                  </a:lnTo>
                  <a:lnTo>
                    <a:pt x="18" y="7"/>
                  </a:lnTo>
                  <a:lnTo>
                    <a:pt x="6" y="0"/>
                  </a:lnTo>
                  <a:lnTo>
                    <a:pt x="0" y="9"/>
                  </a:lnTo>
                  <a:lnTo>
                    <a:pt x="12" y="13"/>
                  </a:lnTo>
                  <a:lnTo>
                    <a:pt x="24" y="18"/>
                  </a:lnTo>
                  <a:lnTo>
                    <a:pt x="34" y="25"/>
                  </a:lnTo>
                  <a:lnTo>
                    <a:pt x="45" y="32"/>
                  </a:lnTo>
                  <a:lnTo>
                    <a:pt x="54" y="39"/>
                  </a:lnTo>
                  <a:lnTo>
                    <a:pt x="61" y="48"/>
                  </a:lnTo>
                  <a:lnTo>
                    <a:pt x="70" y="56"/>
                  </a:lnTo>
                  <a:lnTo>
                    <a:pt x="74" y="65"/>
                  </a:lnTo>
                  <a:lnTo>
                    <a:pt x="76" y="65"/>
                  </a:lnTo>
                  <a:lnTo>
                    <a:pt x="85"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4" name="Freeform 2157"/>
            <p:cNvSpPr>
              <a:spLocks/>
            </p:cNvSpPr>
            <p:nvPr/>
          </p:nvSpPr>
          <p:spPr bwMode="auto">
            <a:xfrm>
              <a:off x="591" y="2401"/>
              <a:ext cx="9" cy="9"/>
            </a:xfrm>
            <a:custGeom>
              <a:avLst/>
              <a:gdLst>
                <a:gd name="T0" fmla="*/ 0 w 25"/>
                <a:gd name="T1" fmla="*/ 0 h 19"/>
                <a:gd name="T2" fmla="*/ 0 w 25"/>
                <a:gd name="T3" fmla="*/ 0 h 19"/>
                <a:gd name="T4" fmla="*/ 0 w 25"/>
                <a:gd name="T5" fmla="*/ 0 h 19"/>
                <a:gd name="T6" fmla="*/ 0 w 25"/>
                <a:gd name="T7" fmla="*/ 0 h 19"/>
                <a:gd name="T8" fmla="*/ 0 w 25"/>
                <a:gd name="T9" fmla="*/ 0 h 19"/>
                <a:gd name="T10" fmla="*/ 0 w 25"/>
                <a:gd name="T11" fmla="*/ 0 h 19"/>
                <a:gd name="T12" fmla="*/ 0 w 25"/>
                <a:gd name="T13" fmla="*/ 0 h 19"/>
                <a:gd name="T14" fmla="*/ 0 w 25"/>
                <a:gd name="T15" fmla="*/ 0 h 19"/>
                <a:gd name="T16" fmla="*/ 0 w 25"/>
                <a:gd name="T17" fmla="*/ 0 h 19"/>
                <a:gd name="T18" fmla="*/ 0 w 25"/>
                <a:gd name="T19" fmla="*/ 0 h 19"/>
                <a:gd name="T20" fmla="*/ 0 w 25"/>
                <a:gd name="T21" fmla="*/ 0 h 19"/>
                <a:gd name="T22" fmla="*/ 0 w 25"/>
                <a:gd name="T23" fmla="*/ 0 h 19"/>
                <a:gd name="T24" fmla="*/ 0 w 25"/>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9"/>
                <a:gd name="T41" fmla="*/ 25 w 2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9">
                  <a:moveTo>
                    <a:pt x="25" y="11"/>
                  </a:moveTo>
                  <a:lnTo>
                    <a:pt x="25" y="10"/>
                  </a:lnTo>
                  <a:lnTo>
                    <a:pt x="21" y="8"/>
                  </a:lnTo>
                  <a:lnTo>
                    <a:pt x="16" y="5"/>
                  </a:lnTo>
                  <a:lnTo>
                    <a:pt x="12" y="2"/>
                  </a:lnTo>
                  <a:lnTo>
                    <a:pt x="9" y="0"/>
                  </a:lnTo>
                  <a:lnTo>
                    <a:pt x="0" y="4"/>
                  </a:lnTo>
                  <a:lnTo>
                    <a:pt x="3" y="8"/>
                  </a:lnTo>
                  <a:lnTo>
                    <a:pt x="7" y="11"/>
                  </a:lnTo>
                  <a:lnTo>
                    <a:pt x="12" y="15"/>
                  </a:lnTo>
                  <a:lnTo>
                    <a:pt x="19" y="19"/>
                  </a:lnTo>
                  <a:lnTo>
                    <a:pt x="19" y="18"/>
                  </a:lnTo>
                  <a:lnTo>
                    <a:pt x="2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5" name="Freeform 2158"/>
            <p:cNvSpPr>
              <a:spLocks/>
            </p:cNvSpPr>
            <p:nvPr/>
          </p:nvSpPr>
          <p:spPr bwMode="auto">
            <a:xfrm>
              <a:off x="598" y="2407"/>
              <a:ext cx="6" cy="16"/>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4"/>
                <a:gd name="T41" fmla="*/ 20 w 20"/>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4">
                  <a:moveTo>
                    <a:pt x="20" y="28"/>
                  </a:moveTo>
                  <a:lnTo>
                    <a:pt x="20" y="27"/>
                  </a:lnTo>
                  <a:lnTo>
                    <a:pt x="18" y="23"/>
                  </a:lnTo>
                  <a:lnTo>
                    <a:pt x="17" y="16"/>
                  </a:lnTo>
                  <a:lnTo>
                    <a:pt x="15" y="7"/>
                  </a:lnTo>
                  <a:lnTo>
                    <a:pt x="6" y="0"/>
                  </a:lnTo>
                  <a:lnTo>
                    <a:pt x="0" y="7"/>
                  </a:lnTo>
                  <a:lnTo>
                    <a:pt x="3" y="11"/>
                  </a:lnTo>
                  <a:lnTo>
                    <a:pt x="5" y="18"/>
                  </a:lnTo>
                  <a:lnTo>
                    <a:pt x="6" y="25"/>
                  </a:lnTo>
                  <a:lnTo>
                    <a:pt x="11" y="34"/>
                  </a:lnTo>
                  <a:lnTo>
                    <a:pt x="11" y="33"/>
                  </a:lnTo>
                  <a:lnTo>
                    <a:pt x="2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6" name="Freeform 2159"/>
            <p:cNvSpPr>
              <a:spLocks/>
            </p:cNvSpPr>
            <p:nvPr/>
          </p:nvSpPr>
          <p:spPr bwMode="auto">
            <a:xfrm>
              <a:off x="601" y="2421"/>
              <a:ext cx="37" cy="61"/>
            </a:xfrm>
            <a:custGeom>
              <a:avLst/>
              <a:gdLst>
                <a:gd name="T0" fmla="*/ 0 w 111"/>
                <a:gd name="T1" fmla="*/ 0 h 124"/>
                <a:gd name="T2" fmla="*/ 0 w 111"/>
                <a:gd name="T3" fmla="*/ 0 h 124"/>
                <a:gd name="T4" fmla="*/ 0 w 111"/>
                <a:gd name="T5" fmla="*/ 0 h 124"/>
                <a:gd name="T6" fmla="*/ 0 w 111"/>
                <a:gd name="T7" fmla="*/ 0 h 124"/>
                <a:gd name="T8" fmla="*/ 0 w 111"/>
                <a:gd name="T9" fmla="*/ 0 h 124"/>
                <a:gd name="T10" fmla="*/ 0 w 111"/>
                <a:gd name="T11" fmla="*/ 0 h 124"/>
                <a:gd name="T12" fmla="*/ 0 w 111"/>
                <a:gd name="T13" fmla="*/ 0 h 124"/>
                <a:gd name="T14" fmla="*/ 0 w 111"/>
                <a:gd name="T15" fmla="*/ 0 h 124"/>
                <a:gd name="T16" fmla="*/ 0 w 111"/>
                <a:gd name="T17" fmla="*/ 0 h 124"/>
                <a:gd name="T18" fmla="*/ 0 w 111"/>
                <a:gd name="T19" fmla="*/ 0 h 124"/>
                <a:gd name="T20" fmla="*/ 0 w 111"/>
                <a:gd name="T21" fmla="*/ 0 h 124"/>
                <a:gd name="T22" fmla="*/ 0 w 111"/>
                <a:gd name="T23" fmla="*/ 0 h 124"/>
                <a:gd name="T24" fmla="*/ 0 w 111"/>
                <a:gd name="T25" fmla="*/ 0 h 124"/>
                <a:gd name="T26" fmla="*/ 0 w 111"/>
                <a:gd name="T27" fmla="*/ 0 h 124"/>
                <a:gd name="T28" fmla="*/ 0 w 111"/>
                <a:gd name="T29" fmla="*/ 0 h 124"/>
                <a:gd name="T30" fmla="*/ 0 w 111"/>
                <a:gd name="T31" fmla="*/ 0 h 124"/>
                <a:gd name="T32" fmla="*/ 0 w 111"/>
                <a:gd name="T33" fmla="*/ 0 h 124"/>
                <a:gd name="T34" fmla="*/ 0 w 111"/>
                <a:gd name="T35" fmla="*/ 0 h 124"/>
                <a:gd name="T36" fmla="*/ 0 w 111"/>
                <a:gd name="T37" fmla="*/ 0 h 1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
                <a:gd name="T58" fmla="*/ 0 h 124"/>
                <a:gd name="T59" fmla="*/ 111 w 111"/>
                <a:gd name="T60" fmla="*/ 124 h 1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 h="124">
                  <a:moveTo>
                    <a:pt x="111" y="121"/>
                  </a:moveTo>
                  <a:lnTo>
                    <a:pt x="102" y="103"/>
                  </a:lnTo>
                  <a:lnTo>
                    <a:pt x="91" y="88"/>
                  </a:lnTo>
                  <a:lnTo>
                    <a:pt x="79" y="73"/>
                  </a:lnTo>
                  <a:lnTo>
                    <a:pt x="66" y="59"/>
                  </a:lnTo>
                  <a:lnTo>
                    <a:pt x="54" y="45"/>
                  </a:lnTo>
                  <a:lnTo>
                    <a:pt x="39" y="31"/>
                  </a:lnTo>
                  <a:lnTo>
                    <a:pt x="24" y="16"/>
                  </a:lnTo>
                  <a:lnTo>
                    <a:pt x="9" y="0"/>
                  </a:lnTo>
                  <a:lnTo>
                    <a:pt x="0" y="5"/>
                  </a:lnTo>
                  <a:lnTo>
                    <a:pt x="15" y="20"/>
                  </a:lnTo>
                  <a:lnTo>
                    <a:pt x="30" y="35"/>
                  </a:lnTo>
                  <a:lnTo>
                    <a:pt x="45" y="49"/>
                  </a:lnTo>
                  <a:lnTo>
                    <a:pt x="57" y="63"/>
                  </a:lnTo>
                  <a:lnTo>
                    <a:pt x="70" y="77"/>
                  </a:lnTo>
                  <a:lnTo>
                    <a:pt x="79" y="92"/>
                  </a:lnTo>
                  <a:lnTo>
                    <a:pt x="90" y="107"/>
                  </a:lnTo>
                  <a:lnTo>
                    <a:pt x="99" y="124"/>
                  </a:lnTo>
                  <a:lnTo>
                    <a:pt x="111"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7" name="Freeform 2160"/>
            <p:cNvSpPr>
              <a:spLocks/>
            </p:cNvSpPr>
            <p:nvPr/>
          </p:nvSpPr>
          <p:spPr bwMode="auto">
            <a:xfrm>
              <a:off x="634" y="2481"/>
              <a:ext cx="4" cy="3"/>
            </a:xfrm>
            <a:custGeom>
              <a:avLst/>
              <a:gdLst>
                <a:gd name="T0" fmla="*/ 0 w 12"/>
                <a:gd name="T1" fmla="*/ 1 h 6"/>
                <a:gd name="T2" fmla="*/ 0 w 12"/>
                <a:gd name="T3" fmla="*/ 1 h 6"/>
                <a:gd name="T4" fmla="*/ 0 w 12"/>
                <a:gd name="T5" fmla="*/ 1 h 6"/>
                <a:gd name="T6" fmla="*/ 0 w 12"/>
                <a:gd name="T7" fmla="*/ 1 h 6"/>
                <a:gd name="T8" fmla="*/ 0 w 12"/>
                <a:gd name="T9" fmla="*/ 0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3"/>
                  </a:moveTo>
                  <a:lnTo>
                    <a:pt x="3" y="5"/>
                  </a:lnTo>
                  <a:lnTo>
                    <a:pt x="7" y="6"/>
                  </a:lnTo>
                  <a:lnTo>
                    <a:pt x="10" y="4"/>
                  </a:lnTo>
                  <a:lnTo>
                    <a:pt x="12"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8" name="Freeform 2161"/>
            <p:cNvSpPr>
              <a:spLocks/>
            </p:cNvSpPr>
            <p:nvPr/>
          </p:nvSpPr>
          <p:spPr bwMode="auto">
            <a:xfrm>
              <a:off x="487" y="2650"/>
              <a:ext cx="4" cy="4"/>
            </a:xfrm>
            <a:custGeom>
              <a:avLst/>
              <a:gdLst>
                <a:gd name="T0" fmla="*/ 0 w 11"/>
                <a:gd name="T1" fmla="*/ 1 h 7"/>
                <a:gd name="T2" fmla="*/ 0 w 11"/>
                <a:gd name="T3" fmla="*/ 0 h 7"/>
                <a:gd name="T4" fmla="*/ 0 w 11"/>
                <a:gd name="T5" fmla="*/ 1 h 7"/>
                <a:gd name="T6" fmla="*/ 0 w 11"/>
                <a:gd name="T7" fmla="*/ 1 h 7"/>
                <a:gd name="T8" fmla="*/ 0 w 11"/>
                <a:gd name="T9" fmla="*/ 1 h 7"/>
                <a:gd name="T10" fmla="*/ 0 w 11"/>
                <a:gd name="T11" fmla="*/ 1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11" y="1"/>
                  </a:moveTo>
                  <a:lnTo>
                    <a:pt x="6" y="0"/>
                  </a:lnTo>
                  <a:lnTo>
                    <a:pt x="2" y="1"/>
                  </a:lnTo>
                  <a:lnTo>
                    <a:pt x="0" y="4"/>
                  </a:lnTo>
                  <a:lnTo>
                    <a:pt x="2" y="7"/>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 name="Freeform 2162"/>
            <p:cNvSpPr>
              <a:spLocks/>
            </p:cNvSpPr>
            <p:nvPr/>
          </p:nvSpPr>
          <p:spPr bwMode="auto">
            <a:xfrm>
              <a:off x="488" y="2651"/>
              <a:ext cx="44" cy="65"/>
            </a:xfrm>
            <a:custGeom>
              <a:avLst/>
              <a:gdLst>
                <a:gd name="T0" fmla="*/ 0 w 133"/>
                <a:gd name="T1" fmla="*/ 1 h 129"/>
                <a:gd name="T2" fmla="*/ 0 w 133"/>
                <a:gd name="T3" fmla="*/ 1 h 129"/>
                <a:gd name="T4" fmla="*/ 0 w 133"/>
                <a:gd name="T5" fmla="*/ 1 h 129"/>
                <a:gd name="T6" fmla="*/ 0 w 133"/>
                <a:gd name="T7" fmla="*/ 1 h 129"/>
                <a:gd name="T8" fmla="*/ 0 w 133"/>
                <a:gd name="T9" fmla="*/ 1 h 129"/>
                <a:gd name="T10" fmla="*/ 0 w 133"/>
                <a:gd name="T11" fmla="*/ 1 h 129"/>
                <a:gd name="T12" fmla="*/ 0 w 133"/>
                <a:gd name="T13" fmla="*/ 1 h 129"/>
                <a:gd name="T14" fmla="*/ 0 w 133"/>
                <a:gd name="T15" fmla="*/ 1 h 129"/>
                <a:gd name="T16" fmla="*/ 0 w 133"/>
                <a:gd name="T17" fmla="*/ 0 h 129"/>
                <a:gd name="T18" fmla="*/ 0 w 133"/>
                <a:gd name="T19" fmla="*/ 1 h 129"/>
                <a:gd name="T20" fmla="*/ 0 w 133"/>
                <a:gd name="T21" fmla="*/ 1 h 129"/>
                <a:gd name="T22" fmla="*/ 0 w 133"/>
                <a:gd name="T23" fmla="*/ 1 h 129"/>
                <a:gd name="T24" fmla="*/ 0 w 133"/>
                <a:gd name="T25" fmla="*/ 1 h 129"/>
                <a:gd name="T26" fmla="*/ 0 w 133"/>
                <a:gd name="T27" fmla="*/ 1 h 129"/>
                <a:gd name="T28" fmla="*/ 0 w 133"/>
                <a:gd name="T29" fmla="*/ 1 h 129"/>
                <a:gd name="T30" fmla="*/ 0 w 133"/>
                <a:gd name="T31" fmla="*/ 1 h 129"/>
                <a:gd name="T32" fmla="*/ 0 w 133"/>
                <a:gd name="T33" fmla="*/ 1 h 129"/>
                <a:gd name="T34" fmla="*/ 0 w 133"/>
                <a:gd name="T35" fmla="*/ 1 h 129"/>
                <a:gd name="T36" fmla="*/ 0 w 133"/>
                <a:gd name="T37" fmla="*/ 1 h 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3"/>
                <a:gd name="T58" fmla="*/ 0 h 129"/>
                <a:gd name="T59" fmla="*/ 133 w 133"/>
                <a:gd name="T60" fmla="*/ 129 h 1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3" h="129">
                  <a:moveTo>
                    <a:pt x="133" y="127"/>
                  </a:moveTo>
                  <a:lnTo>
                    <a:pt x="124" y="109"/>
                  </a:lnTo>
                  <a:lnTo>
                    <a:pt x="114" y="90"/>
                  </a:lnTo>
                  <a:lnTo>
                    <a:pt x="97" y="74"/>
                  </a:lnTo>
                  <a:lnTo>
                    <a:pt x="82" y="58"/>
                  </a:lnTo>
                  <a:lnTo>
                    <a:pt x="64" y="43"/>
                  </a:lnTo>
                  <a:lnTo>
                    <a:pt x="46" y="29"/>
                  </a:lnTo>
                  <a:lnTo>
                    <a:pt x="27" y="14"/>
                  </a:lnTo>
                  <a:lnTo>
                    <a:pt x="9" y="0"/>
                  </a:lnTo>
                  <a:lnTo>
                    <a:pt x="0" y="6"/>
                  </a:lnTo>
                  <a:lnTo>
                    <a:pt x="18" y="20"/>
                  </a:lnTo>
                  <a:lnTo>
                    <a:pt x="37" y="35"/>
                  </a:lnTo>
                  <a:lnTo>
                    <a:pt x="55" y="49"/>
                  </a:lnTo>
                  <a:lnTo>
                    <a:pt x="73" y="62"/>
                  </a:lnTo>
                  <a:lnTo>
                    <a:pt x="88" y="79"/>
                  </a:lnTo>
                  <a:lnTo>
                    <a:pt x="102" y="95"/>
                  </a:lnTo>
                  <a:lnTo>
                    <a:pt x="112" y="111"/>
                  </a:lnTo>
                  <a:lnTo>
                    <a:pt x="121" y="129"/>
                  </a:lnTo>
                  <a:lnTo>
                    <a:pt x="133"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0" name="Freeform 2163"/>
            <p:cNvSpPr>
              <a:spLocks/>
            </p:cNvSpPr>
            <p:nvPr/>
          </p:nvSpPr>
          <p:spPr bwMode="auto">
            <a:xfrm>
              <a:off x="528" y="2715"/>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2"/>
                  </a:moveTo>
                  <a:lnTo>
                    <a:pt x="3" y="4"/>
                  </a:lnTo>
                  <a:lnTo>
                    <a:pt x="8" y="6"/>
                  </a:lnTo>
                  <a:lnTo>
                    <a:pt x="11" y="3"/>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1" name="Freeform 2164"/>
            <p:cNvSpPr>
              <a:spLocks/>
            </p:cNvSpPr>
            <p:nvPr/>
          </p:nvSpPr>
          <p:spPr bwMode="auto">
            <a:xfrm>
              <a:off x="659" y="2721"/>
              <a:ext cx="4" cy="2"/>
            </a:xfrm>
            <a:custGeom>
              <a:avLst/>
              <a:gdLst>
                <a:gd name="T0" fmla="*/ 0 w 12"/>
                <a:gd name="T1" fmla="*/ 1 h 4"/>
                <a:gd name="T2" fmla="*/ 0 w 12"/>
                <a:gd name="T3" fmla="*/ 1 h 4"/>
                <a:gd name="T4" fmla="*/ 0 w 12"/>
                <a:gd name="T5" fmla="*/ 0 h 4"/>
                <a:gd name="T6" fmla="*/ 0 w 12"/>
                <a:gd name="T7" fmla="*/ 1 h 4"/>
                <a:gd name="T8" fmla="*/ 0 w 12"/>
                <a:gd name="T9" fmla="*/ 1 h 4"/>
                <a:gd name="T10" fmla="*/ 0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1" y="1"/>
                  </a:lnTo>
                  <a:lnTo>
                    <a:pt x="6" y="0"/>
                  </a:lnTo>
                  <a:lnTo>
                    <a:pt x="2" y="1"/>
                  </a:lnTo>
                  <a:lnTo>
                    <a:pt x="0" y="4"/>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2" name="Freeform 2165"/>
            <p:cNvSpPr>
              <a:spLocks/>
            </p:cNvSpPr>
            <p:nvPr/>
          </p:nvSpPr>
          <p:spPr bwMode="auto">
            <a:xfrm>
              <a:off x="642" y="2723"/>
              <a:ext cx="21" cy="52"/>
            </a:xfrm>
            <a:custGeom>
              <a:avLst/>
              <a:gdLst>
                <a:gd name="T0" fmla="*/ 0 w 64"/>
                <a:gd name="T1" fmla="*/ 1 h 103"/>
                <a:gd name="T2" fmla="*/ 0 w 64"/>
                <a:gd name="T3" fmla="*/ 1 h 103"/>
                <a:gd name="T4" fmla="*/ 0 w 64"/>
                <a:gd name="T5" fmla="*/ 1 h 103"/>
                <a:gd name="T6" fmla="*/ 0 w 64"/>
                <a:gd name="T7" fmla="*/ 1 h 103"/>
                <a:gd name="T8" fmla="*/ 0 w 64"/>
                <a:gd name="T9" fmla="*/ 1 h 103"/>
                <a:gd name="T10" fmla="*/ 0 w 64"/>
                <a:gd name="T11" fmla="*/ 1 h 103"/>
                <a:gd name="T12" fmla="*/ 0 w 64"/>
                <a:gd name="T13" fmla="*/ 1 h 103"/>
                <a:gd name="T14" fmla="*/ 0 w 64"/>
                <a:gd name="T15" fmla="*/ 1 h 103"/>
                <a:gd name="T16" fmla="*/ 0 w 64"/>
                <a:gd name="T17" fmla="*/ 0 h 103"/>
                <a:gd name="T18" fmla="*/ 0 w 64"/>
                <a:gd name="T19" fmla="*/ 0 h 103"/>
                <a:gd name="T20" fmla="*/ 0 w 64"/>
                <a:gd name="T21" fmla="*/ 1 h 103"/>
                <a:gd name="T22" fmla="*/ 0 w 64"/>
                <a:gd name="T23" fmla="*/ 1 h 103"/>
                <a:gd name="T24" fmla="*/ 0 w 64"/>
                <a:gd name="T25" fmla="*/ 1 h 103"/>
                <a:gd name="T26" fmla="*/ 0 w 64"/>
                <a:gd name="T27" fmla="*/ 1 h 103"/>
                <a:gd name="T28" fmla="*/ 0 w 64"/>
                <a:gd name="T29" fmla="*/ 1 h 103"/>
                <a:gd name="T30" fmla="*/ 0 w 64"/>
                <a:gd name="T31" fmla="*/ 1 h 103"/>
                <a:gd name="T32" fmla="*/ 0 w 64"/>
                <a:gd name="T33" fmla="*/ 1 h 103"/>
                <a:gd name="T34" fmla="*/ 0 w 64"/>
                <a:gd name="T35" fmla="*/ 1 h 103"/>
                <a:gd name="T36" fmla="*/ 0 w 64"/>
                <a:gd name="T37" fmla="*/ 1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03"/>
                <a:gd name="T59" fmla="*/ 64 w 64"/>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03">
                  <a:moveTo>
                    <a:pt x="12" y="103"/>
                  </a:moveTo>
                  <a:lnTo>
                    <a:pt x="18" y="90"/>
                  </a:lnTo>
                  <a:lnTo>
                    <a:pt x="25" y="79"/>
                  </a:lnTo>
                  <a:lnTo>
                    <a:pt x="34" y="66"/>
                  </a:lnTo>
                  <a:lnTo>
                    <a:pt x="43" y="54"/>
                  </a:lnTo>
                  <a:lnTo>
                    <a:pt x="51" y="41"/>
                  </a:lnTo>
                  <a:lnTo>
                    <a:pt x="57" y="29"/>
                  </a:lnTo>
                  <a:lnTo>
                    <a:pt x="63" y="16"/>
                  </a:lnTo>
                  <a:lnTo>
                    <a:pt x="64" y="0"/>
                  </a:lnTo>
                  <a:lnTo>
                    <a:pt x="52" y="0"/>
                  </a:lnTo>
                  <a:lnTo>
                    <a:pt x="51" y="13"/>
                  </a:lnTo>
                  <a:lnTo>
                    <a:pt x="45" y="26"/>
                  </a:lnTo>
                  <a:lnTo>
                    <a:pt x="39" y="39"/>
                  </a:lnTo>
                  <a:lnTo>
                    <a:pt x="31" y="50"/>
                  </a:lnTo>
                  <a:lnTo>
                    <a:pt x="22" y="62"/>
                  </a:lnTo>
                  <a:lnTo>
                    <a:pt x="13" y="75"/>
                  </a:lnTo>
                  <a:lnTo>
                    <a:pt x="6" y="88"/>
                  </a:lnTo>
                  <a:lnTo>
                    <a:pt x="0" y="101"/>
                  </a:lnTo>
                  <a:lnTo>
                    <a:pt x="12"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3" name="Freeform 2166"/>
            <p:cNvSpPr>
              <a:spLocks/>
            </p:cNvSpPr>
            <p:nvPr/>
          </p:nvSpPr>
          <p:spPr bwMode="auto">
            <a:xfrm>
              <a:off x="642" y="2773"/>
              <a:ext cx="4" cy="3"/>
            </a:xfrm>
            <a:custGeom>
              <a:avLst/>
              <a:gdLst>
                <a:gd name="T0" fmla="*/ 0 w 12"/>
                <a:gd name="T1" fmla="*/ 0 h 5"/>
                <a:gd name="T2" fmla="*/ 0 w 12"/>
                <a:gd name="T3" fmla="*/ 1 h 5"/>
                <a:gd name="T4" fmla="*/ 0 w 12"/>
                <a:gd name="T5" fmla="*/ 1 h 5"/>
                <a:gd name="T6" fmla="*/ 0 w 12"/>
                <a:gd name="T7" fmla="*/ 1 h 5"/>
                <a:gd name="T8" fmla="*/ 0 w 12"/>
                <a:gd name="T9" fmla="*/ 1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1" y="3"/>
                  </a:lnTo>
                  <a:lnTo>
                    <a:pt x="4" y="5"/>
                  </a:lnTo>
                  <a:lnTo>
                    <a:pt x="9" y="4"/>
                  </a:lnTo>
                  <a:lnTo>
                    <a:pt x="1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4" name="Freeform 2167"/>
            <p:cNvSpPr>
              <a:spLocks/>
            </p:cNvSpPr>
            <p:nvPr/>
          </p:nvSpPr>
          <p:spPr bwMode="auto">
            <a:xfrm>
              <a:off x="550" y="2662"/>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0"/>
                  </a:moveTo>
                  <a:lnTo>
                    <a:pt x="5" y="0"/>
                  </a:lnTo>
                  <a:lnTo>
                    <a:pt x="2" y="1"/>
                  </a:lnTo>
                  <a:lnTo>
                    <a:pt x="0" y="5"/>
                  </a:lnTo>
                  <a:lnTo>
                    <a:pt x="3" y="7"/>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5" name="Freeform 2168"/>
            <p:cNvSpPr>
              <a:spLocks/>
            </p:cNvSpPr>
            <p:nvPr/>
          </p:nvSpPr>
          <p:spPr bwMode="auto">
            <a:xfrm>
              <a:off x="551" y="2662"/>
              <a:ext cx="89" cy="15"/>
            </a:xfrm>
            <a:custGeom>
              <a:avLst/>
              <a:gdLst>
                <a:gd name="T0" fmla="*/ 0 w 265"/>
                <a:gd name="T1" fmla="*/ 0 h 32"/>
                <a:gd name="T2" fmla="*/ 0 w 265"/>
                <a:gd name="T3" fmla="*/ 0 h 32"/>
                <a:gd name="T4" fmla="*/ 0 w 265"/>
                <a:gd name="T5" fmla="*/ 0 h 32"/>
                <a:gd name="T6" fmla="*/ 0 w 265"/>
                <a:gd name="T7" fmla="*/ 0 h 32"/>
                <a:gd name="T8" fmla="*/ 0 w 265"/>
                <a:gd name="T9" fmla="*/ 0 h 32"/>
                <a:gd name="T10" fmla="*/ 0 w 265"/>
                <a:gd name="T11" fmla="*/ 0 h 32"/>
                <a:gd name="T12" fmla="*/ 0 w 265"/>
                <a:gd name="T13" fmla="*/ 0 h 32"/>
                <a:gd name="T14" fmla="*/ 0 w 265"/>
                <a:gd name="T15" fmla="*/ 0 h 32"/>
                <a:gd name="T16" fmla="*/ 0 w 265"/>
                <a:gd name="T17" fmla="*/ 0 h 32"/>
                <a:gd name="T18" fmla="*/ 0 w 265"/>
                <a:gd name="T19" fmla="*/ 0 h 32"/>
                <a:gd name="T20" fmla="*/ 0 w 265"/>
                <a:gd name="T21" fmla="*/ 0 h 32"/>
                <a:gd name="T22" fmla="*/ 0 w 265"/>
                <a:gd name="T23" fmla="*/ 0 h 32"/>
                <a:gd name="T24" fmla="*/ 0 w 265"/>
                <a:gd name="T25" fmla="*/ 0 h 32"/>
                <a:gd name="T26" fmla="*/ 0 w 265"/>
                <a:gd name="T27" fmla="*/ 0 h 32"/>
                <a:gd name="T28" fmla="*/ 0 w 265"/>
                <a:gd name="T29" fmla="*/ 0 h 32"/>
                <a:gd name="T30" fmla="*/ 0 w 265"/>
                <a:gd name="T31" fmla="*/ 0 h 32"/>
                <a:gd name="T32" fmla="*/ 0 w 265"/>
                <a:gd name="T33" fmla="*/ 0 h 32"/>
                <a:gd name="T34" fmla="*/ 0 w 265"/>
                <a:gd name="T35" fmla="*/ 0 h 32"/>
                <a:gd name="T36" fmla="*/ 0 w 265"/>
                <a:gd name="T37" fmla="*/ 0 h 32"/>
                <a:gd name="T38" fmla="*/ 0 w 265"/>
                <a:gd name="T39" fmla="*/ 0 h 32"/>
                <a:gd name="T40" fmla="*/ 0 w 265"/>
                <a:gd name="T41" fmla="*/ 0 h 32"/>
                <a:gd name="T42" fmla="*/ 0 w 265"/>
                <a:gd name="T43" fmla="*/ 0 h 32"/>
                <a:gd name="T44" fmla="*/ 0 w 265"/>
                <a:gd name="T45" fmla="*/ 0 h 32"/>
                <a:gd name="T46" fmla="*/ 0 w 265"/>
                <a:gd name="T47" fmla="*/ 0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5"/>
                <a:gd name="T73" fmla="*/ 0 h 32"/>
                <a:gd name="T74" fmla="*/ 265 w 265"/>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5" h="32">
                  <a:moveTo>
                    <a:pt x="222" y="21"/>
                  </a:moveTo>
                  <a:lnTo>
                    <a:pt x="220" y="12"/>
                  </a:lnTo>
                  <a:lnTo>
                    <a:pt x="193" y="18"/>
                  </a:lnTo>
                  <a:lnTo>
                    <a:pt x="165" y="21"/>
                  </a:lnTo>
                  <a:lnTo>
                    <a:pt x="138" y="23"/>
                  </a:lnTo>
                  <a:lnTo>
                    <a:pt x="111" y="22"/>
                  </a:lnTo>
                  <a:lnTo>
                    <a:pt x="84" y="20"/>
                  </a:lnTo>
                  <a:lnTo>
                    <a:pt x="56" y="14"/>
                  </a:lnTo>
                  <a:lnTo>
                    <a:pt x="32" y="8"/>
                  </a:lnTo>
                  <a:lnTo>
                    <a:pt x="6" y="0"/>
                  </a:lnTo>
                  <a:lnTo>
                    <a:pt x="0" y="7"/>
                  </a:lnTo>
                  <a:lnTo>
                    <a:pt x="26" y="16"/>
                  </a:lnTo>
                  <a:lnTo>
                    <a:pt x="53" y="23"/>
                  </a:lnTo>
                  <a:lnTo>
                    <a:pt x="81" y="28"/>
                  </a:lnTo>
                  <a:lnTo>
                    <a:pt x="111" y="31"/>
                  </a:lnTo>
                  <a:lnTo>
                    <a:pt x="138" y="32"/>
                  </a:lnTo>
                  <a:lnTo>
                    <a:pt x="168" y="29"/>
                  </a:lnTo>
                  <a:lnTo>
                    <a:pt x="196" y="26"/>
                  </a:lnTo>
                  <a:lnTo>
                    <a:pt x="223" y="21"/>
                  </a:lnTo>
                  <a:lnTo>
                    <a:pt x="222" y="12"/>
                  </a:lnTo>
                  <a:lnTo>
                    <a:pt x="223" y="21"/>
                  </a:lnTo>
                  <a:lnTo>
                    <a:pt x="265" y="10"/>
                  </a:lnTo>
                  <a:lnTo>
                    <a:pt x="222" y="12"/>
                  </a:lnTo>
                  <a:lnTo>
                    <a:pt x="22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6" name="Freeform 2169"/>
            <p:cNvSpPr>
              <a:spLocks/>
            </p:cNvSpPr>
            <p:nvPr/>
          </p:nvSpPr>
          <p:spPr bwMode="auto">
            <a:xfrm>
              <a:off x="600" y="2664"/>
              <a:ext cx="25" cy="8"/>
            </a:xfrm>
            <a:custGeom>
              <a:avLst/>
              <a:gdLst>
                <a:gd name="T0" fmla="*/ 0 w 75"/>
                <a:gd name="T1" fmla="*/ 1 h 15"/>
                <a:gd name="T2" fmla="*/ 0 w 75"/>
                <a:gd name="T3" fmla="*/ 1 h 15"/>
                <a:gd name="T4" fmla="*/ 0 w 75"/>
                <a:gd name="T5" fmla="*/ 1 h 15"/>
                <a:gd name="T6" fmla="*/ 0 w 75"/>
                <a:gd name="T7" fmla="*/ 1 h 15"/>
                <a:gd name="T8" fmla="*/ 0 w 75"/>
                <a:gd name="T9" fmla="*/ 1 h 15"/>
                <a:gd name="T10" fmla="*/ 0 w 75"/>
                <a:gd name="T11" fmla="*/ 1 h 15"/>
                <a:gd name="T12" fmla="*/ 0 w 75"/>
                <a:gd name="T13" fmla="*/ 1 h 15"/>
                <a:gd name="T14" fmla="*/ 0 w 75"/>
                <a:gd name="T15" fmla="*/ 1 h 15"/>
                <a:gd name="T16" fmla="*/ 0 w 75"/>
                <a:gd name="T17" fmla="*/ 1 h 15"/>
                <a:gd name="T18" fmla="*/ 0 w 75"/>
                <a:gd name="T19" fmla="*/ 1 h 15"/>
                <a:gd name="T20" fmla="*/ 0 w 75"/>
                <a:gd name="T21" fmla="*/ 1 h 15"/>
                <a:gd name="T22" fmla="*/ 0 w 75"/>
                <a:gd name="T23" fmla="*/ 1 h 15"/>
                <a:gd name="T24" fmla="*/ 0 w 75"/>
                <a:gd name="T25" fmla="*/ 1 h 15"/>
                <a:gd name="T26" fmla="*/ 0 w 75"/>
                <a:gd name="T27" fmla="*/ 1 h 15"/>
                <a:gd name="T28" fmla="*/ 0 w 75"/>
                <a:gd name="T29" fmla="*/ 1 h 15"/>
                <a:gd name="T30" fmla="*/ 0 w 75"/>
                <a:gd name="T31" fmla="*/ 1 h 15"/>
                <a:gd name="T32" fmla="*/ 0 w 75"/>
                <a:gd name="T33" fmla="*/ 0 h 15"/>
                <a:gd name="T34" fmla="*/ 0 w 75"/>
                <a:gd name="T35" fmla="*/ 1 h 15"/>
                <a:gd name="T36" fmla="*/ 0 w 75"/>
                <a:gd name="T37" fmla="*/ 1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5"/>
                <a:gd name="T59" fmla="*/ 75 w 75"/>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5">
                  <a:moveTo>
                    <a:pt x="3" y="9"/>
                  </a:moveTo>
                  <a:lnTo>
                    <a:pt x="10" y="8"/>
                  </a:lnTo>
                  <a:lnTo>
                    <a:pt x="18" y="9"/>
                  </a:lnTo>
                  <a:lnTo>
                    <a:pt x="27" y="10"/>
                  </a:lnTo>
                  <a:lnTo>
                    <a:pt x="36" y="12"/>
                  </a:lnTo>
                  <a:lnTo>
                    <a:pt x="45" y="13"/>
                  </a:lnTo>
                  <a:lnTo>
                    <a:pt x="54" y="14"/>
                  </a:lnTo>
                  <a:lnTo>
                    <a:pt x="66" y="15"/>
                  </a:lnTo>
                  <a:lnTo>
                    <a:pt x="75" y="15"/>
                  </a:lnTo>
                  <a:lnTo>
                    <a:pt x="75" y="6"/>
                  </a:lnTo>
                  <a:lnTo>
                    <a:pt x="66" y="6"/>
                  </a:lnTo>
                  <a:lnTo>
                    <a:pt x="57" y="5"/>
                  </a:lnTo>
                  <a:lnTo>
                    <a:pt x="48" y="4"/>
                  </a:lnTo>
                  <a:lnTo>
                    <a:pt x="39" y="3"/>
                  </a:lnTo>
                  <a:lnTo>
                    <a:pt x="30" y="2"/>
                  </a:lnTo>
                  <a:lnTo>
                    <a:pt x="21" y="1"/>
                  </a:lnTo>
                  <a:lnTo>
                    <a:pt x="10" y="0"/>
                  </a:lnTo>
                  <a:lnTo>
                    <a:pt x="0" y="1"/>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7" name="Freeform 2170"/>
            <p:cNvSpPr>
              <a:spLocks/>
            </p:cNvSpPr>
            <p:nvPr/>
          </p:nvSpPr>
          <p:spPr bwMode="auto">
            <a:xfrm>
              <a:off x="599" y="2665"/>
              <a:ext cx="2" cy="4"/>
            </a:xfrm>
            <a:custGeom>
              <a:avLst/>
              <a:gdLst>
                <a:gd name="T0" fmla="*/ 0 w 8"/>
                <a:gd name="T1" fmla="*/ 0 h 8"/>
                <a:gd name="T2" fmla="*/ 0 w 8"/>
                <a:gd name="T3" fmla="*/ 1 h 8"/>
                <a:gd name="T4" fmla="*/ 0 w 8"/>
                <a:gd name="T5" fmla="*/ 1 h 8"/>
                <a:gd name="T6" fmla="*/ 0 w 8"/>
                <a:gd name="T7" fmla="*/ 1 h 8"/>
                <a:gd name="T8" fmla="*/ 0 w 8"/>
                <a:gd name="T9" fmla="*/ 1 h 8"/>
                <a:gd name="T10" fmla="*/ 0 w 8"/>
                <a:gd name="T11" fmla="*/ 0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5" y="0"/>
                  </a:moveTo>
                  <a:lnTo>
                    <a:pt x="2" y="2"/>
                  </a:lnTo>
                  <a:lnTo>
                    <a:pt x="0" y="5"/>
                  </a:lnTo>
                  <a:lnTo>
                    <a:pt x="3" y="7"/>
                  </a:lnTo>
                  <a:lnTo>
                    <a:pt x="8" y="8"/>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8" name="Freeform 2171"/>
            <p:cNvSpPr>
              <a:spLocks/>
            </p:cNvSpPr>
            <p:nvPr/>
          </p:nvSpPr>
          <p:spPr bwMode="auto">
            <a:xfrm>
              <a:off x="624" y="2671"/>
              <a:ext cx="4" cy="4"/>
            </a:xfrm>
            <a:custGeom>
              <a:avLst/>
              <a:gdLst>
                <a:gd name="T0" fmla="*/ 0 w 12"/>
                <a:gd name="T1" fmla="*/ 1 h 6"/>
                <a:gd name="T2" fmla="*/ 0 w 12"/>
                <a:gd name="T3" fmla="*/ 1 h 6"/>
                <a:gd name="T4" fmla="*/ 0 w 12"/>
                <a:gd name="T5" fmla="*/ 0 h 6"/>
                <a:gd name="T6" fmla="*/ 0 w 12"/>
                <a:gd name="T7" fmla="*/ 0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12" y="3"/>
                  </a:lnTo>
                  <a:lnTo>
                    <a:pt x="9" y="0"/>
                  </a:lnTo>
                  <a:lnTo>
                    <a:pt x="3" y="0"/>
                  </a:lnTo>
                  <a:lnTo>
                    <a:pt x="0" y="2"/>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9" name="Freeform 2172"/>
            <p:cNvSpPr>
              <a:spLocks/>
            </p:cNvSpPr>
            <p:nvPr/>
          </p:nvSpPr>
          <p:spPr bwMode="auto">
            <a:xfrm>
              <a:off x="610" y="2672"/>
              <a:ext cx="18" cy="96"/>
            </a:xfrm>
            <a:custGeom>
              <a:avLst/>
              <a:gdLst>
                <a:gd name="T0" fmla="*/ 0 w 56"/>
                <a:gd name="T1" fmla="*/ 1 h 191"/>
                <a:gd name="T2" fmla="*/ 0 w 56"/>
                <a:gd name="T3" fmla="*/ 1 h 191"/>
                <a:gd name="T4" fmla="*/ 0 w 56"/>
                <a:gd name="T5" fmla="*/ 1 h 191"/>
                <a:gd name="T6" fmla="*/ 0 w 56"/>
                <a:gd name="T7" fmla="*/ 1 h 191"/>
                <a:gd name="T8" fmla="*/ 0 w 56"/>
                <a:gd name="T9" fmla="*/ 1 h 191"/>
                <a:gd name="T10" fmla="*/ 0 w 56"/>
                <a:gd name="T11" fmla="*/ 1 h 191"/>
                <a:gd name="T12" fmla="*/ 0 w 56"/>
                <a:gd name="T13" fmla="*/ 1 h 191"/>
                <a:gd name="T14" fmla="*/ 0 w 56"/>
                <a:gd name="T15" fmla="*/ 1 h 191"/>
                <a:gd name="T16" fmla="*/ 0 w 56"/>
                <a:gd name="T17" fmla="*/ 1 h 191"/>
                <a:gd name="T18" fmla="*/ 0 w 56"/>
                <a:gd name="T19" fmla="*/ 1 h 191"/>
                <a:gd name="T20" fmla="*/ 0 w 56"/>
                <a:gd name="T21" fmla="*/ 1 h 191"/>
                <a:gd name="T22" fmla="*/ 0 w 56"/>
                <a:gd name="T23" fmla="*/ 1 h 191"/>
                <a:gd name="T24" fmla="*/ 0 w 56"/>
                <a:gd name="T25" fmla="*/ 1 h 191"/>
                <a:gd name="T26" fmla="*/ 0 w 56"/>
                <a:gd name="T27" fmla="*/ 1 h 191"/>
                <a:gd name="T28" fmla="*/ 0 w 56"/>
                <a:gd name="T29" fmla="*/ 1 h 191"/>
                <a:gd name="T30" fmla="*/ 0 w 56"/>
                <a:gd name="T31" fmla="*/ 1 h 191"/>
                <a:gd name="T32" fmla="*/ 0 w 56"/>
                <a:gd name="T33" fmla="*/ 1 h 191"/>
                <a:gd name="T34" fmla="*/ 0 w 56"/>
                <a:gd name="T35" fmla="*/ 1 h 191"/>
                <a:gd name="T36" fmla="*/ 0 w 56"/>
                <a:gd name="T37" fmla="*/ 0 h 191"/>
                <a:gd name="T38" fmla="*/ 0 w 56"/>
                <a:gd name="T39" fmla="*/ 1 h 191"/>
                <a:gd name="T40" fmla="*/ 0 w 56"/>
                <a:gd name="T41" fmla="*/ 1 h 191"/>
                <a:gd name="T42" fmla="*/ 0 w 56"/>
                <a:gd name="T43" fmla="*/ 1 h 191"/>
                <a:gd name="T44" fmla="*/ 0 w 56"/>
                <a:gd name="T45" fmla="*/ 1 h 191"/>
                <a:gd name="T46" fmla="*/ 0 w 56"/>
                <a:gd name="T47" fmla="*/ 1 h 191"/>
                <a:gd name="T48" fmla="*/ 0 w 56"/>
                <a:gd name="T49" fmla="*/ 1 h 191"/>
                <a:gd name="T50" fmla="*/ 0 w 56"/>
                <a:gd name="T51" fmla="*/ 1 h 191"/>
                <a:gd name="T52" fmla="*/ 0 w 56"/>
                <a:gd name="T53" fmla="*/ 1 h 191"/>
                <a:gd name="T54" fmla="*/ 0 w 56"/>
                <a:gd name="T55" fmla="*/ 1 h 191"/>
                <a:gd name="T56" fmla="*/ 0 w 56"/>
                <a:gd name="T57" fmla="*/ 1 h 191"/>
                <a:gd name="T58" fmla="*/ 0 w 56"/>
                <a:gd name="T59" fmla="*/ 1 h 191"/>
                <a:gd name="T60" fmla="*/ 0 w 56"/>
                <a:gd name="T61" fmla="*/ 1 h 191"/>
                <a:gd name="T62" fmla="*/ 0 w 56"/>
                <a:gd name="T63" fmla="*/ 1 h 191"/>
                <a:gd name="T64" fmla="*/ 0 w 56"/>
                <a:gd name="T65" fmla="*/ 1 h 191"/>
                <a:gd name="T66" fmla="*/ 0 w 56"/>
                <a:gd name="T67" fmla="*/ 1 h 191"/>
                <a:gd name="T68" fmla="*/ 0 w 56"/>
                <a:gd name="T69" fmla="*/ 1 h 191"/>
                <a:gd name="T70" fmla="*/ 0 w 56"/>
                <a:gd name="T71" fmla="*/ 1 h 191"/>
                <a:gd name="T72" fmla="*/ 0 w 56"/>
                <a:gd name="T73" fmla="*/ 1 h 191"/>
                <a:gd name="T74" fmla="*/ 0 w 56"/>
                <a:gd name="T75" fmla="*/ 1 h 191"/>
                <a:gd name="T76" fmla="*/ 0 w 56"/>
                <a:gd name="T77" fmla="*/ 1 h 191"/>
                <a:gd name="T78" fmla="*/ 0 w 56"/>
                <a:gd name="T79" fmla="*/ 1 h 1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191"/>
                <a:gd name="T122" fmla="*/ 56 w 56"/>
                <a:gd name="T123" fmla="*/ 191 h 1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191">
                  <a:moveTo>
                    <a:pt x="8" y="191"/>
                  </a:moveTo>
                  <a:lnTo>
                    <a:pt x="12" y="188"/>
                  </a:lnTo>
                  <a:lnTo>
                    <a:pt x="17" y="176"/>
                  </a:lnTo>
                  <a:lnTo>
                    <a:pt x="20" y="165"/>
                  </a:lnTo>
                  <a:lnTo>
                    <a:pt x="23" y="153"/>
                  </a:lnTo>
                  <a:lnTo>
                    <a:pt x="24" y="140"/>
                  </a:lnTo>
                  <a:lnTo>
                    <a:pt x="26" y="130"/>
                  </a:lnTo>
                  <a:lnTo>
                    <a:pt x="27" y="118"/>
                  </a:lnTo>
                  <a:lnTo>
                    <a:pt x="29" y="106"/>
                  </a:lnTo>
                  <a:lnTo>
                    <a:pt x="30" y="94"/>
                  </a:lnTo>
                  <a:lnTo>
                    <a:pt x="32" y="82"/>
                  </a:lnTo>
                  <a:lnTo>
                    <a:pt x="33" y="71"/>
                  </a:lnTo>
                  <a:lnTo>
                    <a:pt x="35" y="60"/>
                  </a:lnTo>
                  <a:lnTo>
                    <a:pt x="38" y="48"/>
                  </a:lnTo>
                  <a:lnTo>
                    <a:pt x="41" y="37"/>
                  </a:lnTo>
                  <a:lnTo>
                    <a:pt x="45" y="26"/>
                  </a:lnTo>
                  <a:lnTo>
                    <a:pt x="50" y="14"/>
                  </a:lnTo>
                  <a:lnTo>
                    <a:pt x="56" y="4"/>
                  </a:lnTo>
                  <a:lnTo>
                    <a:pt x="44" y="0"/>
                  </a:lnTo>
                  <a:lnTo>
                    <a:pt x="38" y="12"/>
                  </a:lnTo>
                  <a:lnTo>
                    <a:pt x="33" y="24"/>
                  </a:lnTo>
                  <a:lnTo>
                    <a:pt x="29" y="34"/>
                  </a:lnTo>
                  <a:lnTo>
                    <a:pt x="26" y="46"/>
                  </a:lnTo>
                  <a:lnTo>
                    <a:pt x="23" y="58"/>
                  </a:lnTo>
                  <a:lnTo>
                    <a:pt x="21" y="71"/>
                  </a:lnTo>
                  <a:lnTo>
                    <a:pt x="20" y="82"/>
                  </a:lnTo>
                  <a:lnTo>
                    <a:pt x="18" y="94"/>
                  </a:lnTo>
                  <a:lnTo>
                    <a:pt x="17" y="106"/>
                  </a:lnTo>
                  <a:lnTo>
                    <a:pt x="15" y="118"/>
                  </a:lnTo>
                  <a:lnTo>
                    <a:pt x="14" y="130"/>
                  </a:lnTo>
                  <a:lnTo>
                    <a:pt x="12" y="140"/>
                  </a:lnTo>
                  <a:lnTo>
                    <a:pt x="11" y="151"/>
                  </a:lnTo>
                  <a:lnTo>
                    <a:pt x="8" y="163"/>
                  </a:lnTo>
                  <a:lnTo>
                    <a:pt x="5" y="174"/>
                  </a:lnTo>
                  <a:lnTo>
                    <a:pt x="0" y="186"/>
                  </a:lnTo>
                  <a:lnTo>
                    <a:pt x="5" y="182"/>
                  </a:lnTo>
                  <a:lnTo>
                    <a:pt x="8" y="191"/>
                  </a:lnTo>
                  <a:lnTo>
                    <a:pt x="11" y="190"/>
                  </a:lnTo>
                  <a:lnTo>
                    <a:pt x="12" y="188"/>
                  </a:lnTo>
                  <a:lnTo>
                    <a:pt x="8" y="1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50" name="Freeform 2173"/>
            <p:cNvSpPr>
              <a:spLocks/>
            </p:cNvSpPr>
            <p:nvPr/>
          </p:nvSpPr>
          <p:spPr bwMode="auto">
            <a:xfrm>
              <a:off x="539" y="2755"/>
              <a:ext cx="73" cy="16"/>
            </a:xfrm>
            <a:custGeom>
              <a:avLst/>
              <a:gdLst>
                <a:gd name="T0" fmla="*/ 0 w 220"/>
                <a:gd name="T1" fmla="*/ 1 h 32"/>
                <a:gd name="T2" fmla="*/ 0 w 220"/>
                <a:gd name="T3" fmla="*/ 1 h 32"/>
                <a:gd name="T4" fmla="*/ 0 w 220"/>
                <a:gd name="T5" fmla="*/ 1 h 32"/>
                <a:gd name="T6" fmla="*/ 0 w 220"/>
                <a:gd name="T7" fmla="*/ 1 h 32"/>
                <a:gd name="T8" fmla="*/ 0 w 220"/>
                <a:gd name="T9" fmla="*/ 1 h 32"/>
                <a:gd name="T10" fmla="*/ 0 w 220"/>
                <a:gd name="T11" fmla="*/ 1 h 32"/>
                <a:gd name="T12" fmla="*/ 0 w 220"/>
                <a:gd name="T13" fmla="*/ 1 h 32"/>
                <a:gd name="T14" fmla="*/ 0 w 220"/>
                <a:gd name="T15" fmla="*/ 1 h 32"/>
                <a:gd name="T16" fmla="*/ 0 w 220"/>
                <a:gd name="T17" fmla="*/ 1 h 32"/>
                <a:gd name="T18" fmla="*/ 0 w 220"/>
                <a:gd name="T19" fmla="*/ 1 h 32"/>
                <a:gd name="T20" fmla="*/ 0 w 220"/>
                <a:gd name="T21" fmla="*/ 1 h 32"/>
                <a:gd name="T22" fmla="*/ 0 w 220"/>
                <a:gd name="T23" fmla="*/ 1 h 32"/>
                <a:gd name="T24" fmla="*/ 0 w 220"/>
                <a:gd name="T25" fmla="*/ 1 h 32"/>
                <a:gd name="T26" fmla="*/ 0 w 220"/>
                <a:gd name="T27" fmla="*/ 1 h 32"/>
                <a:gd name="T28" fmla="*/ 0 w 220"/>
                <a:gd name="T29" fmla="*/ 1 h 32"/>
                <a:gd name="T30" fmla="*/ 0 w 220"/>
                <a:gd name="T31" fmla="*/ 1 h 32"/>
                <a:gd name="T32" fmla="*/ 0 w 220"/>
                <a:gd name="T33" fmla="*/ 1 h 32"/>
                <a:gd name="T34" fmla="*/ 0 w 220"/>
                <a:gd name="T35" fmla="*/ 0 h 32"/>
                <a:gd name="T36" fmla="*/ 0 w 220"/>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
                <a:gd name="T58" fmla="*/ 0 h 32"/>
                <a:gd name="T59" fmla="*/ 220 w 220"/>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 h="32">
                  <a:moveTo>
                    <a:pt x="0" y="9"/>
                  </a:moveTo>
                  <a:lnTo>
                    <a:pt x="25" y="17"/>
                  </a:lnTo>
                  <a:lnTo>
                    <a:pt x="52" y="24"/>
                  </a:lnTo>
                  <a:lnTo>
                    <a:pt x="79" y="28"/>
                  </a:lnTo>
                  <a:lnTo>
                    <a:pt x="108" y="31"/>
                  </a:lnTo>
                  <a:lnTo>
                    <a:pt x="136" y="32"/>
                  </a:lnTo>
                  <a:lnTo>
                    <a:pt x="163" y="32"/>
                  </a:lnTo>
                  <a:lnTo>
                    <a:pt x="193" y="30"/>
                  </a:lnTo>
                  <a:lnTo>
                    <a:pt x="220" y="27"/>
                  </a:lnTo>
                  <a:lnTo>
                    <a:pt x="217" y="18"/>
                  </a:lnTo>
                  <a:lnTo>
                    <a:pt x="190" y="22"/>
                  </a:lnTo>
                  <a:lnTo>
                    <a:pt x="163" y="24"/>
                  </a:lnTo>
                  <a:lnTo>
                    <a:pt x="136" y="24"/>
                  </a:lnTo>
                  <a:lnTo>
                    <a:pt x="108" y="23"/>
                  </a:lnTo>
                  <a:lnTo>
                    <a:pt x="82" y="20"/>
                  </a:lnTo>
                  <a:lnTo>
                    <a:pt x="55" y="15"/>
                  </a:lnTo>
                  <a:lnTo>
                    <a:pt x="31" y="9"/>
                  </a:lnTo>
                  <a:lnTo>
                    <a:pt x="6"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51" name="Freeform 2174"/>
            <p:cNvSpPr>
              <a:spLocks/>
            </p:cNvSpPr>
            <p:nvPr/>
          </p:nvSpPr>
          <p:spPr bwMode="auto">
            <a:xfrm>
              <a:off x="538" y="2755"/>
              <a:ext cx="3" cy="4"/>
            </a:xfrm>
            <a:custGeom>
              <a:avLst/>
              <a:gdLst>
                <a:gd name="T0" fmla="*/ 0 w 9"/>
                <a:gd name="T1" fmla="*/ 0 h 9"/>
                <a:gd name="T2" fmla="*/ 0 w 9"/>
                <a:gd name="T3" fmla="*/ 0 h 9"/>
                <a:gd name="T4" fmla="*/ 0 w 9"/>
                <a:gd name="T5" fmla="*/ 0 h 9"/>
                <a:gd name="T6" fmla="*/ 0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4" y="0"/>
                  </a:lnTo>
                  <a:lnTo>
                    <a:pt x="0" y="2"/>
                  </a:lnTo>
                  <a:lnTo>
                    <a:pt x="0" y="7"/>
                  </a:lnTo>
                  <a:lnTo>
                    <a:pt x="3"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52" name="Freeform 2175"/>
            <p:cNvSpPr>
              <a:spLocks/>
            </p:cNvSpPr>
            <p:nvPr/>
          </p:nvSpPr>
          <p:spPr bwMode="auto">
            <a:xfrm>
              <a:off x="548" y="2665"/>
              <a:ext cx="3" cy="4"/>
            </a:xfrm>
            <a:custGeom>
              <a:avLst/>
              <a:gdLst>
                <a:gd name="T0" fmla="*/ 0 w 9"/>
                <a:gd name="T1" fmla="*/ 1 h 6"/>
                <a:gd name="T2" fmla="*/ 0 w 9"/>
                <a:gd name="T3" fmla="*/ 1 h 6"/>
                <a:gd name="T4" fmla="*/ 0 w 9"/>
                <a:gd name="T5" fmla="*/ 1 h 6"/>
                <a:gd name="T6" fmla="*/ 0 w 9"/>
                <a:gd name="T7" fmla="*/ 0 h 6"/>
                <a:gd name="T8" fmla="*/ 0 w 9"/>
                <a:gd name="T9" fmla="*/ 1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6"/>
                  </a:moveTo>
                  <a:lnTo>
                    <a:pt x="9" y="3"/>
                  </a:lnTo>
                  <a:lnTo>
                    <a:pt x="7" y="1"/>
                  </a:lnTo>
                  <a:lnTo>
                    <a:pt x="3" y="0"/>
                  </a:lnTo>
                  <a:lnTo>
                    <a:pt x="0" y="2"/>
                  </a:ln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53" name="Freeform 2176"/>
            <p:cNvSpPr>
              <a:spLocks/>
            </p:cNvSpPr>
            <p:nvPr/>
          </p:nvSpPr>
          <p:spPr bwMode="auto">
            <a:xfrm>
              <a:off x="546" y="2666"/>
              <a:ext cx="5" cy="11"/>
            </a:xfrm>
            <a:custGeom>
              <a:avLst/>
              <a:gdLst>
                <a:gd name="T0" fmla="*/ 0 w 14"/>
                <a:gd name="T1" fmla="*/ 1 h 21"/>
                <a:gd name="T2" fmla="*/ 0 w 14"/>
                <a:gd name="T3" fmla="*/ 1 h 21"/>
                <a:gd name="T4" fmla="*/ 0 w 14"/>
                <a:gd name="T5" fmla="*/ 1 h 21"/>
                <a:gd name="T6" fmla="*/ 0 w 14"/>
                <a:gd name="T7" fmla="*/ 1 h 21"/>
                <a:gd name="T8" fmla="*/ 0 w 14"/>
                <a:gd name="T9" fmla="*/ 1 h 21"/>
                <a:gd name="T10" fmla="*/ 0 w 14"/>
                <a:gd name="T11" fmla="*/ 0 h 21"/>
                <a:gd name="T12" fmla="*/ 0 w 14"/>
                <a:gd name="T13" fmla="*/ 1 h 21"/>
                <a:gd name="T14" fmla="*/ 0 w 14"/>
                <a:gd name="T15" fmla="*/ 1 h 21"/>
                <a:gd name="T16" fmla="*/ 0 w 14"/>
                <a:gd name="T17" fmla="*/ 1 h 21"/>
                <a:gd name="T18" fmla="*/ 0 w 14"/>
                <a:gd name="T19" fmla="*/ 1 h 21"/>
                <a:gd name="T20" fmla="*/ 0 w 14"/>
                <a:gd name="T21" fmla="*/ 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1"/>
                <a:gd name="T35" fmla="*/ 14 w 14"/>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1">
                  <a:moveTo>
                    <a:pt x="12" y="21"/>
                  </a:moveTo>
                  <a:lnTo>
                    <a:pt x="12" y="15"/>
                  </a:lnTo>
                  <a:lnTo>
                    <a:pt x="12" y="11"/>
                  </a:lnTo>
                  <a:lnTo>
                    <a:pt x="12" y="8"/>
                  </a:lnTo>
                  <a:lnTo>
                    <a:pt x="14" y="4"/>
                  </a:lnTo>
                  <a:lnTo>
                    <a:pt x="5" y="0"/>
                  </a:lnTo>
                  <a:lnTo>
                    <a:pt x="0" y="5"/>
                  </a:lnTo>
                  <a:lnTo>
                    <a:pt x="0" y="11"/>
                  </a:lnTo>
                  <a:lnTo>
                    <a:pt x="0" y="15"/>
                  </a:lnTo>
                  <a:lnTo>
                    <a:pt x="0" y="18"/>
                  </a:lnTo>
                  <a:lnTo>
                    <a:pt x="1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54" name="Freeform 2177"/>
            <p:cNvSpPr>
              <a:spLocks/>
            </p:cNvSpPr>
            <p:nvPr/>
          </p:nvSpPr>
          <p:spPr bwMode="auto">
            <a:xfrm>
              <a:off x="546" y="2676"/>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0"/>
                  </a:moveTo>
                  <a:lnTo>
                    <a:pt x="2" y="4"/>
                  </a:lnTo>
                  <a:lnTo>
                    <a:pt x="5" y="6"/>
                  </a:lnTo>
                  <a:lnTo>
                    <a:pt x="9" y="5"/>
                  </a:lnTo>
                  <a:lnTo>
                    <a:pt x="12"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55" name="Freeform 2178"/>
            <p:cNvSpPr>
              <a:spLocks/>
            </p:cNvSpPr>
            <p:nvPr/>
          </p:nvSpPr>
          <p:spPr bwMode="auto">
            <a:xfrm>
              <a:off x="546" y="2684"/>
              <a:ext cx="4" cy="2"/>
            </a:xfrm>
            <a:custGeom>
              <a:avLst/>
              <a:gdLst>
                <a:gd name="T0" fmla="*/ 0 w 12"/>
                <a:gd name="T1" fmla="*/ 1 h 4"/>
                <a:gd name="T2" fmla="*/ 0 w 12"/>
                <a:gd name="T3" fmla="*/ 1 h 4"/>
                <a:gd name="T4" fmla="*/ 0 w 12"/>
                <a:gd name="T5" fmla="*/ 0 h 4"/>
                <a:gd name="T6" fmla="*/ 0 w 12"/>
                <a:gd name="T7" fmla="*/ 1 h 4"/>
                <a:gd name="T8" fmla="*/ 0 w 12"/>
                <a:gd name="T9" fmla="*/ 1 h 4"/>
                <a:gd name="T10" fmla="*/ 0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0" y="1"/>
                  </a:lnTo>
                  <a:lnTo>
                    <a:pt x="6" y="0"/>
                  </a:lnTo>
                  <a:lnTo>
                    <a:pt x="1" y="1"/>
                  </a:lnTo>
                  <a:lnTo>
                    <a:pt x="0" y="4"/>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56" name="Freeform 2179"/>
            <p:cNvSpPr>
              <a:spLocks/>
            </p:cNvSpPr>
            <p:nvPr/>
          </p:nvSpPr>
          <p:spPr bwMode="auto">
            <a:xfrm>
              <a:off x="543" y="2686"/>
              <a:ext cx="7" cy="26"/>
            </a:xfrm>
            <a:custGeom>
              <a:avLst/>
              <a:gdLst>
                <a:gd name="T0" fmla="*/ 0 w 21"/>
                <a:gd name="T1" fmla="*/ 1 h 51"/>
                <a:gd name="T2" fmla="*/ 0 w 21"/>
                <a:gd name="T3" fmla="*/ 1 h 51"/>
                <a:gd name="T4" fmla="*/ 0 w 21"/>
                <a:gd name="T5" fmla="*/ 1 h 51"/>
                <a:gd name="T6" fmla="*/ 0 w 21"/>
                <a:gd name="T7" fmla="*/ 1 h 51"/>
                <a:gd name="T8" fmla="*/ 0 w 21"/>
                <a:gd name="T9" fmla="*/ 1 h 51"/>
                <a:gd name="T10" fmla="*/ 0 w 21"/>
                <a:gd name="T11" fmla="*/ 1 h 51"/>
                <a:gd name="T12" fmla="*/ 0 w 21"/>
                <a:gd name="T13" fmla="*/ 1 h 51"/>
                <a:gd name="T14" fmla="*/ 0 w 21"/>
                <a:gd name="T15" fmla="*/ 1 h 51"/>
                <a:gd name="T16" fmla="*/ 0 w 21"/>
                <a:gd name="T17" fmla="*/ 0 h 51"/>
                <a:gd name="T18" fmla="*/ 0 w 21"/>
                <a:gd name="T19" fmla="*/ 0 h 51"/>
                <a:gd name="T20" fmla="*/ 0 w 21"/>
                <a:gd name="T21" fmla="*/ 1 h 51"/>
                <a:gd name="T22" fmla="*/ 0 w 21"/>
                <a:gd name="T23" fmla="*/ 1 h 51"/>
                <a:gd name="T24" fmla="*/ 0 w 21"/>
                <a:gd name="T25" fmla="*/ 1 h 51"/>
                <a:gd name="T26" fmla="*/ 0 w 21"/>
                <a:gd name="T27" fmla="*/ 1 h 51"/>
                <a:gd name="T28" fmla="*/ 0 w 21"/>
                <a:gd name="T29" fmla="*/ 1 h 51"/>
                <a:gd name="T30" fmla="*/ 0 w 21"/>
                <a:gd name="T31" fmla="*/ 1 h 51"/>
                <a:gd name="T32" fmla="*/ 0 w 21"/>
                <a:gd name="T33" fmla="*/ 1 h 51"/>
                <a:gd name="T34" fmla="*/ 0 w 21"/>
                <a:gd name="T35" fmla="*/ 1 h 51"/>
                <a:gd name="T36" fmla="*/ 0 w 21"/>
                <a:gd name="T37" fmla="*/ 1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51"/>
                <a:gd name="T59" fmla="*/ 21 w 21"/>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51">
                  <a:moveTo>
                    <a:pt x="12" y="51"/>
                  </a:moveTo>
                  <a:lnTo>
                    <a:pt x="15" y="44"/>
                  </a:lnTo>
                  <a:lnTo>
                    <a:pt x="16" y="39"/>
                  </a:lnTo>
                  <a:lnTo>
                    <a:pt x="18" y="31"/>
                  </a:lnTo>
                  <a:lnTo>
                    <a:pt x="18" y="25"/>
                  </a:lnTo>
                  <a:lnTo>
                    <a:pt x="19" y="19"/>
                  </a:lnTo>
                  <a:lnTo>
                    <a:pt x="19" y="13"/>
                  </a:lnTo>
                  <a:lnTo>
                    <a:pt x="19" y="6"/>
                  </a:lnTo>
                  <a:lnTo>
                    <a:pt x="21" y="0"/>
                  </a:lnTo>
                  <a:lnTo>
                    <a:pt x="9" y="0"/>
                  </a:lnTo>
                  <a:lnTo>
                    <a:pt x="7" y="6"/>
                  </a:lnTo>
                  <a:lnTo>
                    <a:pt x="7" y="13"/>
                  </a:lnTo>
                  <a:lnTo>
                    <a:pt x="7" y="19"/>
                  </a:lnTo>
                  <a:lnTo>
                    <a:pt x="6" y="25"/>
                  </a:lnTo>
                  <a:lnTo>
                    <a:pt x="6" y="31"/>
                  </a:lnTo>
                  <a:lnTo>
                    <a:pt x="4" y="37"/>
                  </a:lnTo>
                  <a:lnTo>
                    <a:pt x="3" y="42"/>
                  </a:lnTo>
                  <a:lnTo>
                    <a:pt x="0" y="49"/>
                  </a:lnTo>
                  <a:lnTo>
                    <a:pt x="12"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57" name="Freeform 2180"/>
            <p:cNvSpPr>
              <a:spLocks/>
            </p:cNvSpPr>
            <p:nvPr/>
          </p:nvSpPr>
          <p:spPr bwMode="auto">
            <a:xfrm>
              <a:off x="543" y="2711"/>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1" y="3"/>
                  </a:lnTo>
                  <a:lnTo>
                    <a:pt x="4" y="5"/>
                  </a:lnTo>
                  <a:lnTo>
                    <a:pt x="9" y="4"/>
                  </a:lnTo>
                  <a:lnTo>
                    <a:pt x="1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58" name="Freeform 2181"/>
            <p:cNvSpPr>
              <a:spLocks/>
            </p:cNvSpPr>
            <p:nvPr/>
          </p:nvSpPr>
          <p:spPr bwMode="auto">
            <a:xfrm>
              <a:off x="809" y="2568"/>
              <a:ext cx="9" cy="16"/>
            </a:xfrm>
            <a:custGeom>
              <a:avLst/>
              <a:gdLst>
                <a:gd name="T0" fmla="*/ 0 w 27"/>
                <a:gd name="T1" fmla="*/ 0 h 33"/>
                <a:gd name="T2" fmla="*/ 0 w 27"/>
                <a:gd name="T3" fmla="*/ 0 h 33"/>
                <a:gd name="T4" fmla="*/ 0 w 27"/>
                <a:gd name="T5" fmla="*/ 0 h 33"/>
                <a:gd name="T6" fmla="*/ 0 w 27"/>
                <a:gd name="T7" fmla="*/ 0 h 33"/>
                <a:gd name="T8" fmla="*/ 0 w 27"/>
                <a:gd name="T9" fmla="*/ 0 h 33"/>
                <a:gd name="T10" fmla="*/ 0 w 27"/>
                <a:gd name="T11" fmla="*/ 0 h 33"/>
                <a:gd name="T12" fmla="*/ 0 w 27"/>
                <a:gd name="T13" fmla="*/ 0 h 33"/>
                <a:gd name="T14" fmla="*/ 0 w 27"/>
                <a:gd name="T15" fmla="*/ 0 h 33"/>
                <a:gd name="T16" fmla="*/ 0 w 27"/>
                <a:gd name="T17" fmla="*/ 0 h 33"/>
                <a:gd name="T18" fmla="*/ 0 w 27"/>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3"/>
                <a:gd name="T32" fmla="*/ 27 w 27"/>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3">
                  <a:moveTo>
                    <a:pt x="27" y="0"/>
                  </a:moveTo>
                  <a:lnTo>
                    <a:pt x="27" y="0"/>
                  </a:lnTo>
                  <a:lnTo>
                    <a:pt x="23" y="6"/>
                  </a:lnTo>
                  <a:lnTo>
                    <a:pt x="20" y="10"/>
                  </a:lnTo>
                  <a:lnTo>
                    <a:pt x="17" y="13"/>
                  </a:lnTo>
                  <a:lnTo>
                    <a:pt x="14" y="18"/>
                  </a:lnTo>
                  <a:lnTo>
                    <a:pt x="11" y="21"/>
                  </a:lnTo>
                  <a:lnTo>
                    <a:pt x="8" y="24"/>
                  </a:lnTo>
                  <a:lnTo>
                    <a:pt x="5" y="28"/>
                  </a:lnTo>
                  <a:lnTo>
                    <a:pt x="0" y="3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59" name="Freeform 2182"/>
            <p:cNvSpPr>
              <a:spLocks/>
            </p:cNvSpPr>
            <p:nvPr/>
          </p:nvSpPr>
          <p:spPr bwMode="auto">
            <a:xfrm>
              <a:off x="796" y="2574"/>
              <a:ext cx="7" cy="12"/>
            </a:xfrm>
            <a:custGeom>
              <a:avLst/>
              <a:gdLst>
                <a:gd name="T0" fmla="*/ 0 w 22"/>
                <a:gd name="T1" fmla="*/ 0 h 24"/>
                <a:gd name="T2" fmla="*/ 0 w 22"/>
                <a:gd name="T3" fmla="*/ 0 h 24"/>
                <a:gd name="T4" fmla="*/ 0 w 22"/>
                <a:gd name="T5" fmla="*/ 1 h 24"/>
                <a:gd name="T6" fmla="*/ 0 w 22"/>
                <a:gd name="T7" fmla="*/ 1 h 24"/>
                <a:gd name="T8" fmla="*/ 0 w 22"/>
                <a:gd name="T9" fmla="*/ 1 h 24"/>
                <a:gd name="T10" fmla="*/ 0 w 22"/>
                <a:gd name="T11" fmla="*/ 1 h 24"/>
                <a:gd name="T12" fmla="*/ 0 60000 65536"/>
                <a:gd name="T13" fmla="*/ 0 60000 65536"/>
                <a:gd name="T14" fmla="*/ 0 60000 65536"/>
                <a:gd name="T15" fmla="*/ 0 60000 65536"/>
                <a:gd name="T16" fmla="*/ 0 60000 65536"/>
                <a:gd name="T17" fmla="*/ 0 60000 65536"/>
                <a:gd name="T18" fmla="*/ 0 w 22"/>
                <a:gd name="T19" fmla="*/ 0 h 24"/>
                <a:gd name="T20" fmla="*/ 22 w 22"/>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2" h="24">
                  <a:moveTo>
                    <a:pt x="22" y="0"/>
                  </a:moveTo>
                  <a:lnTo>
                    <a:pt x="22" y="0"/>
                  </a:lnTo>
                  <a:lnTo>
                    <a:pt x="16" y="7"/>
                  </a:lnTo>
                  <a:lnTo>
                    <a:pt x="12" y="12"/>
                  </a:lnTo>
                  <a:lnTo>
                    <a:pt x="6" y="18"/>
                  </a:lnTo>
                  <a:lnTo>
                    <a:pt x="0" y="2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60" name="Freeform 2183"/>
            <p:cNvSpPr>
              <a:spLocks/>
            </p:cNvSpPr>
            <p:nvPr/>
          </p:nvSpPr>
          <p:spPr bwMode="auto">
            <a:xfrm>
              <a:off x="596" y="2294"/>
              <a:ext cx="3" cy="7"/>
            </a:xfrm>
            <a:custGeom>
              <a:avLst/>
              <a:gdLst>
                <a:gd name="T0" fmla="*/ 0 w 9"/>
                <a:gd name="T1" fmla="*/ 0 h 14"/>
                <a:gd name="T2" fmla="*/ 0 w 9"/>
                <a:gd name="T3" fmla="*/ 0 h 14"/>
                <a:gd name="T4" fmla="*/ 0 w 9"/>
                <a:gd name="T5" fmla="*/ 1 h 14"/>
                <a:gd name="T6" fmla="*/ 0 w 9"/>
                <a:gd name="T7" fmla="*/ 1 h 14"/>
                <a:gd name="T8" fmla="*/ 0 w 9"/>
                <a:gd name="T9" fmla="*/ 1 h 14"/>
                <a:gd name="T10" fmla="*/ 0 w 9"/>
                <a:gd name="T11" fmla="*/ 1 h 14"/>
                <a:gd name="T12" fmla="*/ 0 w 9"/>
                <a:gd name="T13" fmla="*/ 1 h 14"/>
                <a:gd name="T14" fmla="*/ 0 w 9"/>
                <a:gd name="T15" fmla="*/ 1 h 14"/>
                <a:gd name="T16" fmla="*/ 0 w 9"/>
                <a:gd name="T17" fmla="*/ 1 h 14"/>
                <a:gd name="T18" fmla="*/ 0 w 9"/>
                <a:gd name="T19" fmla="*/ 1 h 14"/>
                <a:gd name="T20" fmla="*/ 0 w 9"/>
                <a:gd name="T21" fmla="*/ 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4"/>
                <a:gd name="T35" fmla="*/ 9 w 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4">
                  <a:moveTo>
                    <a:pt x="9" y="0"/>
                  </a:moveTo>
                  <a:lnTo>
                    <a:pt x="9" y="0"/>
                  </a:lnTo>
                  <a:lnTo>
                    <a:pt x="7" y="1"/>
                  </a:lnTo>
                  <a:lnTo>
                    <a:pt x="4" y="3"/>
                  </a:lnTo>
                  <a:lnTo>
                    <a:pt x="3" y="4"/>
                  </a:lnTo>
                  <a:lnTo>
                    <a:pt x="1" y="6"/>
                  </a:lnTo>
                  <a:lnTo>
                    <a:pt x="0" y="8"/>
                  </a:lnTo>
                  <a:lnTo>
                    <a:pt x="0" y="9"/>
                  </a:lnTo>
                  <a:lnTo>
                    <a:pt x="0" y="12"/>
                  </a:lnTo>
                  <a:lnTo>
                    <a:pt x="1" y="1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61" name="Freeform 2184"/>
            <p:cNvSpPr>
              <a:spLocks/>
            </p:cNvSpPr>
            <p:nvPr/>
          </p:nvSpPr>
          <p:spPr bwMode="auto">
            <a:xfrm>
              <a:off x="598" y="2297"/>
              <a:ext cx="21" cy="11"/>
            </a:xfrm>
            <a:custGeom>
              <a:avLst/>
              <a:gdLst>
                <a:gd name="T0" fmla="*/ 0 w 61"/>
                <a:gd name="T1" fmla="*/ 1 h 22"/>
                <a:gd name="T2" fmla="*/ 0 w 61"/>
                <a:gd name="T3" fmla="*/ 1 h 22"/>
                <a:gd name="T4" fmla="*/ 0 w 61"/>
                <a:gd name="T5" fmla="*/ 1 h 22"/>
                <a:gd name="T6" fmla="*/ 0 w 61"/>
                <a:gd name="T7" fmla="*/ 1 h 22"/>
                <a:gd name="T8" fmla="*/ 0 w 61"/>
                <a:gd name="T9" fmla="*/ 1 h 22"/>
                <a:gd name="T10" fmla="*/ 0 w 61"/>
                <a:gd name="T11" fmla="*/ 1 h 22"/>
                <a:gd name="T12" fmla="*/ 0 w 61"/>
                <a:gd name="T13" fmla="*/ 1 h 22"/>
                <a:gd name="T14" fmla="*/ 0 w 61"/>
                <a:gd name="T15" fmla="*/ 1 h 22"/>
                <a:gd name="T16" fmla="*/ 0 w 61"/>
                <a:gd name="T17" fmla="*/ 1 h 22"/>
                <a:gd name="T18" fmla="*/ 0 w 61"/>
                <a:gd name="T19" fmla="*/ 1 h 22"/>
                <a:gd name="T20" fmla="*/ 0 w 61"/>
                <a:gd name="T21" fmla="*/ 1 h 22"/>
                <a:gd name="T22" fmla="*/ 0 w 61"/>
                <a:gd name="T23" fmla="*/ 1 h 22"/>
                <a:gd name="T24" fmla="*/ 0 w 61"/>
                <a:gd name="T25" fmla="*/ 1 h 22"/>
                <a:gd name="T26" fmla="*/ 0 w 61"/>
                <a:gd name="T27" fmla="*/ 1 h 22"/>
                <a:gd name="T28" fmla="*/ 0 w 61"/>
                <a:gd name="T29" fmla="*/ 1 h 22"/>
                <a:gd name="T30" fmla="*/ 0 w 61"/>
                <a:gd name="T31" fmla="*/ 1 h 22"/>
                <a:gd name="T32" fmla="*/ 0 w 61"/>
                <a:gd name="T33" fmla="*/ 1 h 22"/>
                <a:gd name="T34" fmla="*/ 0 w 61"/>
                <a:gd name="T35" fmla="*/ 1 h 22"/>
                <a:gd name="T36" fmla="*/ 0 w 61"/>
                <a:gd name="T37" fmla="*/ 1 h 22"/>
                <a:gd name="T38" fmla="*/ 0 w 61"/>
                <a:gd name="T39" fmla="*/ 1 h 22"/>
                <a:gd name="T40" fmla="*/ 0 w 61"/>
                <a:gd name="T41" fmla="*/ 1 h 22"/>
                <a:gd name="T42" fmla="*/ 0 w 61"/>
                <a:gd name="T43" fmla="*/ 0 h 22"/>
                <a:gd name="T44" fmla="*/ 0 w 61"/>
                <a:gd name="T45" fmla="*/ 0 h 22"/>
                <a:gd name="T46" fmla="*/ 0 w 61"/>
                <a:gd name="T47" fmla="*/ 1 h 22"/>
                <a:gd name="T48" fmla="*/ 0 w 61"/>
                <a:gd name="T49" fmla="*/ 1 h 22"/>
                <a:gd name="T50" fmla="*/ 0 w 61"/>
                <a:gd name="T51" fmla="*/ 1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22"/>
                <a:gd name="T80" fmla="*/ 61 w 61"/>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22">
                  <a:moveTo>
                    <a:pt x="15" y="3"/>
                  </a:moveTo>
                  <a:lnTo>
                    <a:pt x="21" y="3"/>
                  </a:lnTo>
                  <a:lnTo>
                    <a:pt x="27" y="4"/>
                  </a:lnTo>
                  <a:lnTo>
                    <a:pt x="33" y="6"/>
                  </a:lnTo>
                  <a:lnTo>
                    <a:pt x="39" y="6"/>
                  </a:lnTo>
                  <a:lnTo>
                    <a:pt x="43" y="7"/>
                  </a:lnTo>
                  <a:lnTo>
                    <a:pt x="49" y="7"/>
                  </a:lnTo>
                  <a:lnTo>
                    <a:pt x="55" y="7"/>
                  </a:lnTo>
                  <a:lnTo>
                    <a:pt x="61" y="7"/>
                  </a:lnTo>
                  <a:lnTo>
                    <a:pt x="60" y="11"/>
                  </a:lnTo>
                  <a:lnTo>
                    <a:pt x="58" y="15"/>
                  </a:lnTo>
                  <a:lnTo>
                    <a:pt x="58" y="18"/>
                  </a:lnTo>
                  <a:lnTo>
                    <a:pt x="57" y="20"/>
                  </a:lnTo>
                  <a:lnTo>
                    <a:pt x="46" y="22"/>
                  </a:lnTo>
                  <a:lnTo>
                    <a:pt x="36" y="22"/>
                  </a:lnTo>
                  <a:lnTo>
                    <a:pt x="28" y="21"/>
                  </a:lnTo>
                  <a:lnTo>
                    <a:pt x="22" y="18"/>
                  </a:lnTo>
                  <a:lnTo>
                    <a:pt x="15" y="14"/>
                  </a:lnTo>
                  <a:lnTo>
                    <a:pt x="10" y="11"/>
                  </a:lnTo>
                  <a:lnTo>
                    <a:pt x="4" y="6"/>
                  </a:lnTo>
                  <a:lnTo>
                    <a:pt x="0" y="1"/>
                  </a:lnTo>
                  <a:lnTo>
                    <a:pt x="3" y="0"/>
                  </a:lnTo>
                  <a:lnTo>
                    <a:pt x="6" y="0"/>
                  </a:lnTo>
                  <a:lnTo>
                    <a:pt x="7" y="1"/>
                  </a:lnTo>
                  <a:lnTo>
                    <a:pt x="10" y="2"/>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62" name="Freeform 2185"/>
            <p:cNvSpPr>
              <a:spLocks/>
            </p:cNvSpPr>
            <p:nvPr/>
          </p:nvSpPr>
          <p:spPr bwMode="auto">
            <a:xfrm>
              <a:off x="598" y="2297"/>
              <a:ext cx="21" cy="11"/>
            </a:xfrm>
            <a:custGeom>
              <a:avLst/>
              <a:gdLst>
                <a:gd name="T0" fmla="*/ 0 w 61"/>
                <a:gd name="T1" fmla="*/ 1 h 22"/>
                <a:gd name="T2" fmla="*/ 0 w 61"/>
                <a:gd name="T3" fmla="*/ 1 h 22"/>
                <a:gd name="T4" fmla="*/ 0 w 61"/>
                <a:gd name="T5" fmla="*/ 1 h 22"/>
                <a:gd name="T6" fmla="*/ 0 w 61"/>
                <a:gd name="T7" fmla="*/ 1 h 22"/>
                <a:gd name="T8" fmla="*/ 0 w 61"/>
                <a:gd name="T9" fmla="*/ 1 h 22"/>
                <a:gd name="T10" fmla="*/ 0 w 61"/>
                <a:gd name="T11" fmla="*/ 1 h 22"/>
                <a:gd name="T12" fmla="*/ 0 w 61"/>
                <a:gd name="T13" fmla="*/ 1 h 22"/>
                <a:gd name="T14" fmla="*/ 0 w 61"/>
                <a:gd name="T15" fmla="*/ 1 h 22"/>
                <a:gd name="T16" fmla="*/ 0 w 61"/>
                <a:gd name="T17" fmla="*/ 1 h 22"/>
                <a:gd name="T18" fmla="*/ 0 w 61"/>
                <a:gd name="T19" fmla="*/ 1 h 22"/>
                <a:gd name="T20" fmla="*/ 0 w 61"/>
                <a:gd name="T21" fmla="*/ 1 h 22"/>
                <a:gd name="T22" fmla="*/ 0 w 61"/>
                <a:gd name="T23" fmla="*/ 1 h 22"/>
                <a:gd name="T24" fmla="*/ 0 w 61"/>
                <a:gd name="T25" fmla="*/ 1 h 22"/>
                <a:gd name="T26" fmla="*/ 0 w 61"/>
                <a:gd name="T27" fmla="*/ 1 h 22"/>
                <a:gd name="T28" fmla="*/ 0 w 61"/>
                <a:gd name="T29" fmla="*/ 1 h 22"/>
                <a:gd name="T30" fmla="*/ 0 w 61"/>
                <a:gd name="T31" fmla="*/ 1 h 22"/>
                <a:gd name="T32" fmla="*/ 0 w 61"/>
                <a:gd name="T33" fmla="*/ 1 h 22"/>
                <a:gd name="T34" fmla="*/ 0 w 61"/>
                <a:gd name="T35" fmla="*/ 1 h 22"/>
                <a:gd name="T36" fmla="*/ 0 w 61"/>
                <a:gd name="T37" fmla="*/ 1 h 22"/>
                <a:gd name="T38" fmla="*/ 0 w 61"/>
                <a:gd name="T39" fmla="*/ 1 h 22"/>
                <a:gd name="T40" fmla="*/ 0 w 61"/>
                <a:gd name="T41" fmla="*/ 1 h 22"/>
                <a:gd name="T42" fmla="*/ 0 w 61"/>
                <a:gd name="T43" fmla="*/ 1 h 22"/>
                <a:gd name="T44" fmla="*/ 0 w 61"/>
                <a:gd name="T45" fmla="*/ 1 h 22"/>
                <a:gd name="T46" fmla="*/ 0 w 61"/>
                <a:gd name="T47" fmla="*/ 1 h 22"/>
                <a:gd name="T48" fmla="*/ 0 w 61"/>
                <a:gd name="T49" fmla="*/ 1 h 22"/>
                <a:gd name="T50" fmla="*/ 0 w 61"/>
                <a:gd name="T51" fmla="*/ 0 h 22"/>
                <a:gd name="T52" fmla="*/ 0 w 61"/>
                <a:gd name="T53" fmla="*/ 0 h 22"/>
                <a:gd name="T54" fmla="*/ 0 w 61"/>
                <a:gd name="T55" fmla="*/ 1 h 22"/>
                <a:gd name="T56" fmla="*/ 0 w 61"/>
                <a:gd name="T57" fmla="*/ 1 h 22"/>
                <a:gd name="T58" fmla="*/ 0 w 61"/>
                <a:gd name="T59" fmla="*/ 1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
                <a:gd name="T91" fmla="*/ 0 h 22"/>
                <a:gd name="T92" fmla="*/ 61 w 61"/>
                <a:gd name="T93" fmla="*/ 22 h 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 h="22">
                  <a:moveTo>
                    <a:pt x="15" y="3"/>
                  </a:moveTo>
                  <a:lnTo>
                    <a:pt x="15" y="3"/>
                  </a:lnTo>
                  <a:lnTo>
                    <a:pt x="21" y="3"/>
                  </a:lnTo>
                  <a:lnTo>
                    <a:pt x="27" y="4"/>
                  </a:lnTo>
                  <a:lnTo>
                    <a:pt x="33" y="6"/>
                  </a:lnTo>
                  <a:lnTo>
                    <a:pt x="39" y="6"/>
                  </a:lnTo>
                  <a:lnTo>
                    <a:pt x="43" y="7"/>
                  </a:lnTo>
                  <a:lnTo>
                    <a:pt x="49" y="7"/>
                  </a:lnTo>
                  <a:lnTo>
                    <a:pt x="55" y="7"/>
                  </a:lnTo>
                  <a:lnTo>
                    <a:pt x="61" y="7"/>
                  </a:lnTo>
                  <a:lnTo>
                    <a:pt x="60" y="11"/>
                  </a:lnTo>
                  <a:lnTo>
                    <a:pt x="58" y="15"/>
                  </a:lnTo>
                  <a:lnTo>
                    <a:pt x="58" y="18"/>
                  </a:lnTo>
                  <a:lnTo>
                    <a:pt x="57" y="20"/>
                  </a:lnTo>
                  <a:lnTo>
                    <a:pt x="46" y="22"/>
                  </a:lnTo>
                  <a:lnTo>
                    <a:pt x="36" y="22"/>
                  </a:lnTo>
                  <a:lnTo>
                    <a:pt x="28" y="21"/>
                  </a:lnTo>
                  <a:lnTo>
                    <a:pt x="22" y="18"/>
                  </a:lnTo>
                  <a:lnTo>
                    <a:pt x="15" y="14"/>
                  </a:lnTo>
                  <a:lnTo>
                    <a:pt x="10" y="11"/>
                  </a:lnTo>
                  <a:lnTo>
                    <a:pt x="4" y="6"/>
                  </a:lnTo>
                  <a:lnTo>
                    <a:pt x="0" y="1"/>
                  </a:lnTo>
                  <a:lnTo>
                    <a:pt x="3" y="0"/>
                  </a:lnTo>
                  <a:lnTo>
                    <a:pt x="6" y="0"/>
                  </a:lnTo>
                  <a:lnTo>
                    <a:pt x="7" y="1"/>
                  </a:lnTo>
                  <a:lnTo>
                    <a:pt x="10" y="2"/>
                  </a:lnTo>
                  <a:lnTo>
                    <a:pt x="15" y="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63" name="Freeform 2186"/>
            <p:cNvSpPr>
              <a:spLocks/>
            </p:cNvSpPr>
            <p:nvPr/>
          </p:nvSpPr>
          <p:spPr bwMode="auto">
            <a:xfrm>
              <a:off x="598" y="2294"/>
              <a:ext cx="22" cy="7"/>
            </a:xfrm>
            <a:custGeom>
              <a:avLst/>
              <a:gdLst>
                <a:gd name="T0" fmla="*/ 0 w 68"/>
                <a:gd name="T1" fmla="*/ 1 h 14"/>
                <a:gd name="T2" fmla="*/ 0 w 68"/>
                <a:gd name="T3" fmla="*/ 1 h 14"/>
                <a:gd name="T4" fmla="*/ 0 w 68"/>
                <a:gd name="T5" fmla="*/ 1 h 14"/>
                <a:gd name="T6" fmla="*/ 0 w 68"/>
                <a:gd name="T7" fmla="*/ 1 h 14"/>
                <a:gd name="T8" fmla="*/ 0 w 68"/>
                <a:gd name="T9" fmla="*/ 1 h 14"/>
                <a:gd name="T10" fmla="*/ 0 w 68"/>
                <a:gd name="T11" fmla="*/ 1 h 14"/>
                <a:gd name="T12" fmla="*/ 0 w 68"/>
                <a:gd name="T13" fmla="*/ 1 h 14"/>
                <a:gd name="T14" fmla="*/ 0 w 68"/>
                <a:gd name="T15" fmla="*/ 1 h 14"/>
                <a:gd name="T16" fmla="*/ 0 w 68"/>
                <a:gd name="T17" fmla="*/ 1 h 14"/>
                <a:gd name="T18" fmla="*/ 0 w 68"/>
                <a:gd name="T19" fmla="*/ 1 h 14"/>
                <a:gd name="T20" fmla="*/ 0 w 68"/>
                <a:gd name="T21" fmla="*/ 1 h 14"/>
                <a:gd name="T22" fmla="*/ 0 w 68"/>
                <a:gd name="T23" fmla="*/ 1 h 14"/>
                <a:gd name="T24" fmla="*/ 0 w 68"/>
                <a:gd name="T25" fmla="*/ 1 h 14"/>
                <a:gd name="T26" fmla="*/ 0 w 68"/>
                <a:gd name="T27" fmla="*/ 1 h 14"/>
                <a:gd name="T28" fmla="*/ 0 w 68"/>
                <a:gd name="T29" fmla="*/ 1 h 14"/>
                <a:gd name="T30" fmla="*/ 0 w 68"/>
                <a:gd name="T31" fmla="*/ 1 h 14"/>
                <a:gd name="T32" fmla="*/ 0 w 68"/>
                <a:gd name="T33" fmla="*/ 1 h 14"/>
                <a:gd name="T34" fmla="*/ 0 w 68"/>
                <a:gd name="T35" fmla="*/ 1 h 14"/>
                <a:gd name="T36" fmla="*/ 0 w 68"/>
                <a:gd name="T37" fmla="*/ 1 h 14"/>
                <a:gd name="T38" fmla="*/ 0 w 68"/>
                <a:gd name="T39" fmla="*/ 1 h 14"/>
                <a:gd name="T40" fmla="*/ 0 w 68"/>
                <a:gd name="T41" fmla="*/ 1 h 14"/>
                <a:gd name="T42" fmla="*/ 0 w 68"/>
                <a:gd name="T43" fmla="*/ 1 h 14"/>
                <a:gd name="T44" fmla="*/ 0 w 68"/>
                <a:gd name="T45" fmla="*/ 1 h 14"/>
                <a:gd name="T46" fmla="*/ 0 w 68"/>
                <a:gd name="T47" fmla="*/ 0 h 14"/>
                <a:gd name="T48" fmla="*/ 0 w 68"/>
                <a:gd name="T49" fmla="*/ 0 h 14"/>
                <a:gd name="T50" fmla="*/ 0 w 68"/>
                <a:gd name="T51" fmla="*/ 0 h 14"/>
                <a:gd name="T52" fmla="*/ 0 w 68"/>
                <a:gd name="T53" fmla="*/ 1 h 14"/>
                <a:gd name="T54" fmla="*/ 0 w 68"/>
                <a:gd name="T55" fmla="*/ 1 h 14"/>
                <a:gd name="T56" fmla="*/ 0 w 68"/>
                <a:gd name="T57" fmla="*/ 1 h 14"/>
                <a:gd name="T58" fmla="*/ 0 w 68"/>
                <a:gd name="T59" fmla="*/ 1 h 14"/>
                <a:gd name="T60" fmla="*/ 0 w 68"/>
                <a:gd name="T61" fmla="*/ 1 h 14"/>
                <a:gd name="T62" fmla="*/ 0 w 68"/>
                <a:gd name="T63" fmla="*/ 1 h 14"/>
                <a:gd name="T64" fmla="*/ 0 w 68"/>
                <a:gd name="T65" fmla="*/ 1 h 14"/>
                <a:gd name="T66" fmla="*/ 0 w 68"/>
                <a:gd name="T67" fmla="*/ 1 h 14"/>
                <a:gd name="T68" fmla="*/ 0 w 68"/>
                <a:gd name="T69" fmla="*/ 1 h 14"/>
                <a:gd name="T70" fmla="*/ 0 w 68"/>
                <a:gd name="T71" fmla="*/ 0 h 14"/>
                <a:gd name="T72" fmla="*/ 0 w 68"/>
                <a:gd name="T73" fmla="*/ 1 h 14"/>
                <a:gd name="T74" fmla="*/ 0 w 68"/>
                <a:gd name="T75" fmla="*/ 1 h 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14"/>
                <a:gd name="T116" fmla="*/ 68 w 68"/>
                <a:gd name="T117" fmla="*/ 14 h 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14">
                  <a:moveTo>
                    <a:pt x="68" y="5"/>
                  </a:moveTo>
                  <a:lnTo>
                    <a:pt x="68" y="7"/>
                  </a:lnTo>
                  <a:lnTo>
                    <a:pt x="68" y="9"/>
                  </a:lnTo>
                  <a:lnTo>
                    <a:pt x="68" y="10"/>
                  </a:lnTo>
                  <a:lnTo>
                    <a:pt x="66" y="12"/>
                  </a:lnTo>
                  <a:lnTo>
                    <a:pt x="65" y="13"/>
                  </a:lnTo>
                  <a:lnTo>
                    <a:pt x="63" y="14"/>
                  </a:lnTo>
                  <a:lnTo>
                    <a:pt x="60" y="14"/>
                  </a:lnTo>
                  <a:lnTo>
                    <a:pt x="54" y="14"/>
                  </a:lnTo>
                  <a:lnTo>
                    <a:pt x="50" y="14"/>
                  </a:lnTo>
                  <a:lnTo>
                    <a:pt x="44" y="14"/>
                  </a:lnTo>
                  <a:lnTo>
                    <a:pt x="36" y="13"/>
                  </a:lnTo>
                  <a:lnTo>
                    <a:pt x="27" y="12"/>
                  </a:lnTo>
                  <a:lnTo>
                    <a:pt x="18" y="10"/>
                  </a:lnTo>
                  <a:lnTo>
                    <a:pt x="11" y="8"/>
                  </a:lnTo>
                  <a:lnTo>
                    <a:pt x="5" y="7"/>
                  </a:lnTo>
                  <a:lnTo>
                    <a:pt x="0" y="6"/>
                  </a:lnTo>
                  <a:lnTo>
                    <a:pt x="9" y="6"/>
                  </a:lnTo>
                  <a:lnTo>
                    <a:pt x="15" y="6"/>
                  </a:lnTo>
                  <a:lnTo>
                    <a:pt x="26" y="5"/>
                  </a:lnTo>
                  <a:lnTo>
                    <a:pt x="44" y="3"/>
                  </a:lnTo>
                  <a:lnTo>
                    <a:pt x="47" y="2"/>
                  </a:lnTo>
                  <a:lnTo>
                    <a:pt x="48" y="1"/>
                  </a:lnTo>
                  <a:lnTo>
                    <a:pt x="50" y="0"/>
                  </a:lnTo>
                  <a:lnTo>
                    <a:pt x="51" y="2"/>
                  </a:lnTo>
                  <a:lnTo>
                    <a:pt x="54" y="4"/>
                  </a:lnTo>
                  <a:lnTo>
                    <a:pt x="57" y="5"/>
                  </a:lnTo>
                  <a:lnTo>
                    <a:pt x="59" y="4"/>
                  </a:lnTo>
                  <a:lnTo>
                    <a:pt x="59" y="3"/>
                  </a:lnTo>
                  <a:lnTo>
                    <a:pt x="60" y="2"/>
                  </a:lnTo>
                  <a:lnTo>
                    <a:pt x="62" y="1"/>
                  </a:lnTo>
                  <a:lnTo>
                    <a:pt x="63" y="0"/>
                  </a:lnTo>
                  <a:lnTo>
                    <a:pt x="65" y="1"/>
                  </a:lnTo>
                  <a:lnTo>
                    <a:pt x="68" y="5"/>
                  </a:lnTo>
                  <a:close/>
                </a:path>
              </a:pathLst>
            </a:custGeom>
            <a:solidFill>
              <a:srgbClr val="FFB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64" name="Freeform 2187"/>
            <p:cNvSpPr>
              <a:spLocks/>
            </p:cNvSpPr>
            <p:nvPr/>
          </p:nvSpPr>
          <p:spPr bwMode="auto">
            <a:xfrm>
              <a:off x="598" y="2294"/>
              <a:ext cx="22" cy="7"/>
            </a:xfrm>
            <a:custGeom>
              <a:avLst/>
              <a:gdLst>
                <a:gd name="T0" fmla="*/ 0 w 68"/>
                <a:gd name="T1" fmla="*/ 1 h 14"/>
                <a:gd name="T2" fmla="*/ 0 w 68"/>
                <a:gd name="T3" fmla="*/ 1 h 14"/>
                <a:gd name="T4" fmla="*/ 0 w 68"/>
                <a:gd name="T5" fmla="*/ 1 h 14"/>
                <a:gd name="T6" fmla="*/ 0 w 68"/>
                <a:gd name="T7" fmla="*/ 1 h 14"/>
                <a:gd name="T8" fmla="*/ 0 w 68"/>
                <a:gd name="T9" fmla="*/ 1 h 14"/>
                <a:gd name="T10" fmla="*/ 0 w 68"/>
                <a:gd name="T11" fmla="*/ 1 h 14"/>
                <a:gd name="T12" fmla="*/ 0 w 68"/>
                <a:gd name="T13" fmla="*/ 1 h 14"/>
                <a:gd name="T14" fmla="*/ 0 w 68"/>
                <a:gd name="T15" fmla="*/ 1 h 14"/>
                <a:gd name="T16" fmla="*/ 0 w 68"/>
                <a:gd name="T17" fmla="*/ 1 h 14"/>
                <a:gd name="T18" fmla="*/ 0 w 68"/>
                <a:gd name="T19" fmla="*/ 1 h 14"/>
                <a:gd name="T20" fmla="*/ 0 w 68"/>
                <a:gd name="T21" fmla="*/ 1 h 14"/>
                <a:gd name="T22" fmla="*/ 0 w 68"/>
                <a:gd name="T23" fmla="*/ 1 h 14"/>
                <a:gd name="T24" fmla="*/ 0 w 68"/>
                <a:gd name="T25" fmla="*/ 1 h 14"/>
                <a:gd name="T26" fmla="*/ 0 w 68"/>
                <a:gd name="T27" fmla="*/ 1 h 14"/>
                <a:gd name="T28" fmla="*/ 0 w 68"/>
                <a:gd name="T29" fmla="*/ 1 h 14"/>
                <a:gd name="T30" fmla="*/ 0 w 68"/>
                <a:gd name="T31" fmla="*/ 1 h 14"/>
                <a:gd name="T32" fmla="*/ 0 w 68"/>
                <a:gd name="T33" fmla="*/ 1 h 14"/>
                <a:gd name="T34" fmla="*/ 0 w 68"/>
                <a:gd name="T35" fmla="*/ 1 h 14"/>
                <a:gd name="T36" fmla="*/ 0 w 68"/>
                <a:gd name="T37" fmla="*/ 1 h 14"/>
                <a:gd name="T38" fmla="*/ 0 w 68"/>
                <a:gd name="T39" fmla="*/ 1 h 14"/>
                <a:gd name="T40" fmla="*/ 0 w 68"/>
                <a:gd name="T41" fmla="*/ 1 h 14"/>
                <a:gd name="T42" fmla="*/ 0 w 68"/>
                <a:gd name="T43" fmla="*/ 1 h 14"/>
                <a:gd name="T44" fmla="*/ 0 w 68"/>
                <a:gd name="T45" fmla="*/ 1 h 14"/>
                <a:gd name="T46" fmla="*/ 0 w 68"/>
                <a:gd name="T47" fmla="*/ 1 h 14"/>
                <a:gd name="T48" fmla="*/ 0 w 68"/>
                <a:gd name="T49" fmla="*/ 1 h 14"/>
                <a:gd name="T50" fmla="*/ 0 w 68"/>
                <a:gd name="T51" fmla="*/ 1 h 14"/>
                <a:gd name="T52" fmla="*/ 0 w 68"/>
                <a:gd name="T53" fmla="*/ 1 h 14"/>
                <a:gd name="T54" fmla="*/ 0 w 68"/>
                <a:gd name="T55" fmla="*/ 1 h 14"/>
                <a:gd name="T56" fmla="*/ 0 w 68"/>
                <a:gd name="T57" fmla="*/ 0 h 14"/>
                <a:gd name="T58" fmla="*/ 0 w 68"/>
                <a:gd name="T59" fmla="*/ 0 h 14"/>
                <a:gd name="T60" fmla="*/ 0 w 68"/>
                <a:gd name="T61" fmla="*/ 0 h 14"/>
                <a:gd name="T62" fmla="*/ 0 w 68"/>
                <a:gd name="T63" fmla="*/ 0 h 14"/>
                <a:gd name="T64" fmla="*/ 0 w 68"/>
                <a:gd name="T65" fmla="*/ 1 h 14"/>
                <a:gd name="T66" fmla="*/ 0 w 68"/>
                <a:gd name="T67" fmla="*/ 1 h 14"/>
                <a:gd name="T68" fmla="*/ 0 w 68"/>
                <a:gd name="T69" fmla="*/ 1 h 14"/>
                <a:gd name="T70" fmla="*/ 0 w 68"/>
                <a:gd name="T71" fmla="*/ 1 h 14"/>
                <a:gd name="T72" fmla="*/ 0 w 68"/>
                <a:gd name="T73" fmla="*/ 1 h 14"/>
                <a:gd name="T74" fmla="*/ 0 w 68"/>
                <a:gd name="T75" fmla="*/ 1 h 14"/>
                <a:gd name="T76" fmla="*/ 0 w 68"/>
                <a:gd name="T77" fmla="*/ 1 h 14"/>
                <a:gd name="T78" fmla="*/ 0 w 68"/>
                <a:gd name="T79" fmla="*/ 1 h 14"/>
                <a:gd name="T80" fmla="*/ 0 w 68"/>
                <a:gd name="T81" fmla="*/ 1 h 14"/>
                <a:gd name="T82" fmla="*/ 0 w 68"/>
                <a:gd name="T83" fmla="*/ 1 h 14"/>
                <a:gd name="T84" fmla="*/ 0 w 68"/>
                <a:gd name="T85" fmla="*/ 1 h 14"/>
                <a:gd name="T86" fmla="*/ 0 w 68"/>
                <a:gd name="T87" fmla="*/ 0 h 14"/>
                <a:gd name="T88" fmla="*/ 0 w 68"/>
                <a:gd name="T89" fmla="*/ 1 h 14"/>
                <a:gd name="T90" fmla="*/ 0 w 68"/>
                <a:gd name="T91" fmla="*/ 1 h 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14"/>
                <a:gd name="T140" fmla="*/ 68 w 68"/>
                <a:gd name="T141" fmla="*/ 14 h 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14">
                  <a:moveTo>
                    <a:pt x="68" y="5"/>
                  </a:moveTo>
                  <a:lnTo>
                    <a:pt x="68" y="5"/>
                  </a:lnTo>
                  <a:lnTo>
                    <a:pt x="68" y="7"/>
                  </a:lnTo>
                  <a:lnTo>
                    <a:pt x="68" y="9"/>
                  </a:lnTo>
                  <a:lnTo>
                    <a:pt x="68" y="10"/>
                  </a:lnTo>
                  <a:lnTo>
                    <a:pt x="66" y="12"/>
                  </a:lnTo>
                  <a:lnTo>
                    <a:pt x="65" y="13"/>
                  </a:lnTo>
                  <a:lnTo>
                    <a:pt x="63" y="14"/>
                  </a:lnTo>
                  <a:lnTo>
                    <a:pt x="60" y="14"/>
                  </a:lnTo>
                  <a:lnTo>
                    <a:pt x="54" y="14"/>
                  </a:lnTo>
                  <a:lnTo>
                    <a:pt x="50" y="14"/>
                  </a:lnTo>
                  <a:lnTo>
                    <a:pt x="44" y="14"/>
                  </a:lnTo>
                  <a:lnTo>
                    <a:pt x="36" y="13"/>
                  </a:lnTo>
                  <a:lnTo>
                    <a:pt x="27" y="12"/>
                  </a:lnTo>
                  <a:lnTo>
                    <a:pt x="18" y="10"/>
                  </a:lnTo>
                  <a:lnTo>
                    <a:pt x="11" y="8"/>
                  </a:lnTo>
                  <a:lnTo>
                    <a:pt x="5" y="7"/>
                  </a:lnTo>
                  <a:lnTo>
                    <a:pt x="0" y="6"/>
                  </a:lnTo>
                  <a:lnTo>
                    <a:pt x="9" y="6"/>
                  </a:lnTo>
                  <a:lnTo>
                    <a:pt x="15" y="6"/>
                  </a:lnTo>
                  <a:lnTo>
                    <a:pt x="26" y="5"/>
                  </a:lnTo>
                  <a:lnTo>
                    <a:pt x="44" y="3"/>
                  </a:lnTo>
                  <a:lnTo>
                    <a:pt x="47" y="2"/>
                  </a:lnTo>
                  <a:lnTo>
                    <a:pt x="48" y="1"/>
                  </a:lnTo>
                  <a:lnTo>
                    <a:pt x="50" y="0"/>
                  </a:lnTo>
                  <a:lnTo>
                    <a:pt x="51" y="2"/>
                  </a:lnTo>
                  <a:lnTo>
                    <a:pt x="54" y="4"/>
                  </a:lnTo>
                  <a:lnTo>
                    <a:pt x="57" y="5"/>
                  </a:lnTo>
                  <a:lnTo>
                    <a:pt x="59" y="4"/>
                  </a:lnTo>
                  <a:lnTo>
                    <a:pt x="59" y="3"/>
                  </a:lnTo>
                  <a:lnTo>
                    <a:pt x="60" y="2"/>
                  </a:lnTo>
                  <a:lnTo>
                    <a:pt x="62" y="1"/>
                  </a:lnTo>
                  <a:lnTo>
                    <a:pt x="63" y="0"/>
                  </a:lnTo>
                  <a:lnTo>
                    <a:pt x="65" y="1"/>
                  </a:lnTo>
                  <a:lnTo>
                    <a:pt x="68" y="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65" name="Freeform 2188"/>
            <p:cNvSpPr>
              <a:spLocks/>
            </p:cNvSpPr>
            <p:nvPr/>
          </p:nvSpPr>
          <p:spPr bwMode="auto">
            <a:xfrm>
              <a:off x="598" y="2298"/>
              <a:ext cx="21" cy="15"/>
            </a:xfrm>
            <a:custGeom>
              <a:avLst/>
              <a:gdLst>
                <a:gd name="T0" fmla="*/ 0 w 63"/>
                <a:gd name="T1" fmla="*/ 0 h 30"/>
                <a:gd name="T2" fmla="*/ 0 w 63"/>
                <a:gd name="T3" fmla="*/ 1 h 30"/>
                <a:gd name="T4" fmla="*/ 0 w 63"/>
                <a:gd name="T5" fmla="*/ 1 h 30"/>
                <a:gd name="T6" fmla="*/ 0 w 63"/>
                <a:gd name="T7" fmla="*/ 1 h 30"/>
                <a:gd name="T8" fmla="*/ 0 w 63"/>
                <a:gd name="T9" fmla="*/ 1 h 30"/>
                <a:gd name="T10" fmla="*/ 0 w 63"/>
                <a:gd name="T11" fmla="*/ 1 h 30"/>
                <a:gd name="T12" fmla="*/ 0 w 63"/>
                <a:gd name="T13" fmla="*/ 1 h 30"/>
                <a:gd name="T14" fmla="*/ 0 w 63"/>
                <a:gd name="T15" fmla="*/ 1 h 30"/>
                <a:gd name="T16" fmla="*/ 0 w 63"/>
                <a:gd name="T17" fmla="*/ 1 h 30"/>
                <a:gd name="T18" fmla="*/ 0 w 63"/>
                <a:gd name="T19" fmla="*/ 1 h 30"/>
                <a:gd name="T20" fmla="*/ 0 w 63"/>
                <a:gd name="T21" fmla="*/ 1 h 30"/>
                <a:gd name="T22" fmla="*/ 0 w 63"/>
                <a:gd name="T23" fmla="*/ 1 h 30"/>
                <a:gd name="T24" fmla="*/ 0 w 63"/>
                <a:gd name="T25" fmla="*/ 1 h 30"/>
                <a:gd name="T26" fmla="*/ 0 w 63"/>
                <a:gd name="T27" fmla="*/ 1 h 30"/>
                <a:gd name="T28" fmla="*/ 0 w 63"/>
                <a:gd name="T29" fmla="*/ 1 h 30"/>
                <a:gd name="T30" fmla="*/ 0 w 63"/>
                <a:gd name="T31" fmla="*/ 1 h 30"/>
                <a:gd name="T32" fmla="*/ 0 w 63"/>
                <a:gd name="T33" fmla="*/ 1 h 30"/>
                <a:gd name="T34" fmla="*/ 0 w 63"/>
                <a:gd name="T35" fmla="*/ 1 h 30"/>
                <a:gd name="T36" fmla="*/ 0 w 63"/>
                <a:gd name="T37" fmla="*/ 1 h 30"/>
                <a:gd name="T38" fmla="*/ 0 w 63"/>
                <a:gd name="T39" fmla="*/ 1 h 30"/>
                <a:gd name="T40" fmla="*/ 0 w 63"/>
                <a:gd name="T41" fmla="*/ 1 h 30"/>
                <a:gd name="T42" fmla="*/ 0 w 63"/>
                <a:gd name="T43" fmla="*/ 1 h 30"/>
                <a:gd name="T44" fmla="*/ 0 w 63"/>
                <a:gd name="T45" fmla="*/ 1 h 30"/>
                <a:gd name="T46" fmla="*/ 0 w 63"/>
                <a:gd name="T47" fmla="*/ 1 h 30"/>
                <a:gd name="T48" fmla="*/ 0 w 63"/>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0"/>
                <a:gd name="T77" fmla="*/ 63 w 63"/>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0">
                  <a:moveTo>
                    <a:pt x="0" y="0"/>
                  </a:moveTo>
                  <a:lnTo>
                    <a:pt x="6" y="7"/>
                  </a:lnTo>
                  <a:lnTo>
                    <a:pt x="12" y="13"/>
                  </a:lnTo>
                  <a:lnTo>
                    <a:pt x="18" y="19"/>
                  </a:lnTo>
                  <a:lnTo>
                    <a:pt x="24" y="23"/>
                  </a:lnTo>
                  <a:lnTo>
                    <a:pt x="29" y="27"/>
                  </a:lnTo>
                  <a:lnTo>
                    <a:pt x="36" y="29"/>
                  </a:lnTo>
                  <a:lnTo>
                    <a:pt x="42" y="30"/>
                  </a:lnTo>
                  <a:lnTo>
                    <a:pt x="51" y="29"/>
                  </a:lnTo>
                  <a:lnTo>
                    <a:pt x="60" y="27"/>
                  </a:lnTo>
                  <a:lnTo>
                    <a:pt x="63" y="24"/>
                  </a:lnTo>
                  <a:lnTo>
                    <a:pt x="63" y="22"/>
                  </a:lnTo>
                  <a:lnTo>
                    <a:pt x="62" y="20"/>
                  </a:lnTo>
                  <a:lnTo>
                    <a:pt x="60" y="20"/>
                  </a:lnTo>
                  <a:lnTo>
                    <a:pt x="57" y="20"/>
                  </a:lnTo>
                  <a:lnTo>
                    <a:pt x="44" y="19"/>
                  </a:lnTo>
                  <a:lnTo>
                    <a:pt x="36" y="19"/>
                  </a:lnTo>
                  <a:lnTo>
                    <a:pt x="32" y="17"/>
                  </a:lnTo>
                  <a:lnTo>
                    <a:pt x="24" y="14"/>
                  </a:lnTo>
                  <a:lnTo>
                    <a:pt x="21" y="12"/>
                  </a:lnTo>
                  <a:lnTo>
                    <a:pt x="12" y="7"/>
                  </a:lnTo>
                  <a:lnTo>
                    <a:pt x="5" y="2"/>
                  </a:lnTo>
                  <a:lnTo>
                    <a:pt x="0" y="0"/>
                  </a:lnTo>
                  <a:close/>
                </a:path>
              </a:pathLst>
            </a:custGeom>
            <a:solidFill>
              <a:srgbClr val="FFB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66" name="Freeform 2189"/>
            <p:cNvSpPr>
              <a:spLocks/>
            </p:cNvSpPr>
            <p:nvPr/>
          </p:nvSpPr>
          <p:spPr bwMode="auto">
            <a:xfrm>
              <a:off x="598" y="2298"/>
              <a:ext cx="21" cy="15"/>
            </a:xfrm>
            <a:custGeom>
              <a:avLst/>
              <a:gdLst>
                <a:gd name="T0" fmla="*/ 0 w 63"/>
                <a:gd name="T1" fmla="*/ 0 h 30"/>
                <a:gd name="T2" fmla="*/ 0 w 63"/>
                <a:gd name="T3" fmla="*/ 0 h 30"/>
                <a:gd name="T4" fmla="*/ 0 w 63"/>
                <a:gd name="T5" fmla="*/ 1 h 30"/>
                <a:gd name="T6" fmla="*/ 0 w 63"/>
                <a:gd name="T7" fmla="*/ 1 h 30"/>
                <a:gd name="T8" fmla="*/ 0 w 63"/>
                <a:gd name="T9" fmla="*/ 1 h 30"/>
                <a:gd name="T10" fmla="*/ 0 w 63"/>
                <a:gd name="T11" fmla="*/ 1 h 30"/>
                <a:gd name="T12" fmla="*/ 0 w 63"/>
                <a:gd name="T13" fmla="*/ 1 h 30"/>
                <a:gd name="T14" fmla="*/ 0 w 63"/>
                <a:gd name="T15" fmla="*/ 1 h 30"/>
                <a:gd name="T16" fmla="*/ 0 w 63"/>
                <a:gd name="T17" fmla="*/ 1 h 30"/>
                <a:gd name="T18" fmla="*/ 0 w 63"/>
                <a:gd name="T19" fmla="*/ 1 h 30"/>
                <a:gd name="T20" fmla="*/ 0 w 63"/>
                <a:gd name="T21" fmla="*/ 1 h 30"/>
                <a:gd name="T22" fmla="*/ 0 w 63"/>
                <a:gd name="T23" fmla="*/ 1 h 30"/>
                <a:gd name="T24" fmla="*/ 0 w 63"/>
                <a:gd name="T25" fmla="*/ 1 h 30"/>
                <a:gd name="T26" fmla="*/ 0 w 63"/>
                <a:gd name="T27" fmla="*/ 1 h 30"/>
                <a:gd name="T28" fmla="*/ 0 w 63"/>
                <a:gd name="T29" fmla="*/ 1 h 30"/>
                <a:gd name="T30" fmla="*/ 0 w 63"/>
                <a:gd name="T31" fmla="*/ 1 h 30"/>
                <a:gd name="T32" fmla="*/ 0 w 63"/>
                <a:gd name="T33" fmla="*/ 1 h 30"/>
                <a:gd name="T34" fmla="*/ 0 w 63"/>
                <a:gd name="T35" fmla="*/ 1 h 30"/>
                <a:gd name="T36" fmla="*/ 0 w 63"/>
                <a:gd name="T37" fmla="*/ 1 h 30"/>
                <a:gd name="T38" fmla="*/ 0 w 63"/>
                <a:gd name="T39" fmla="*/ 1 h 30"/>
                <a:gd name="T40" fmla="*/ 0 w 63"/>
                <a:gd name="T41" fmla="*/ 1 h 30"/>
                <a:gd name="T42" fmla="*/ 0 w 63"/>
                <a:gd name="T43" fmla="*/ 1 h 30"/>
                <a:gd name="T44" fmla="*/ 0 w 63"/>
                <a:gd name="T45" fmla="*/ 1 h 30"/>
                <a:gd name="T46" fmla="*/ 0 w 63"/>
                <a:gd name="T47" fmla="*/ 1 h 30"/>
                <a:gd name="T48" fmla="*/ 0 w 63"/>
                <a:gd name="T49" fmla="*/ 1 h 30"/>
                <a:gd name="T50" fmla="*/ 0 w 63"/>
                <a:gd name="T51" fmla="*/ 1 h 30"/>
                <a:gd name="T52" fmla="*/ 0 w 63"/>
                <a:gd name="T53" fmla="*/ 1 h 30"/>
                <a:gd name="T54" fmla="*/ 0 w 63"/>
                <a:gd name="T55" fmla="*/ 1 h 30"/>
                <a:gd name="T56" fmla="*/ 0 w 63"/>
                <a:gd name="T57" fmla="*/ 1 h 30"/>
                <a:gd name="T58" fmla="*/ 0 w 63"/>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3"/>
                <a:gd name="T91" fmla="*/ 0 h 30"/>
                <a:gd name="T92" fmla="*/ 63 w 63"/>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3" h="30">
                  <a:moveTo>
                    <a:pt x="0" y="0"/>
                  </a:moveTo>
                  <a:lnTo>
                    <a:pt x="0" y="0"/>
                  </a:lnTo>
                  <a:lnTo>
                    <a:pt x="6" y="7"/>
                  </a:lnTo>
                  <a:lnTo>
                    <a:pt x="12" y="13"/>
                  </a:lnTo>
                  <a:lnTo>
                    <a:pt x="18" y="19"/>
                  </a:lnTo>
                  <a:lnTo>
                    <a:pt x="24" y="23"/>
                  </a:lnTo>
                  <a:lnTo>
                    <a:pt x="29" y="27"/>
                  </a:lnTo>
                  <a:lnTo>
                    <a:pt x="36" y="29"/>
                  </a:lnTo>
                  <a:lnTo>
                    <a:pt x="42" y="30"/>
                  </a:lnTo>
                  <a:lnTo>
                    <a:pt x="51" y="29"/>
                  </a:lnTo>
                  <a:lnTo>
                    <a:pt x="60" y="27"/>
                  </a:lnTo>
                  <a:lnTo>
                    <a:pt x="63" y="24"/>
                  </a:lnTo>
                  <a:lnTo>
                    <a:pt x="63" y="22"/>
                  </a:lnTo>
                  <a:lnTo>
                    <a:pt x="62" y="20"/>
                  </a:lnTo>
                  <a:lnTo>
                    <a:pt x="60" y="20"/>
                  </a:lnTo>
                  <a:lnTo>
                    <a:pt x="57" y="20"/>
                  </a:lnTo>
                  <a:lnTo>
                    <a:pt x="44" y="19"/>
                  </a:lnTo>
                  <a:lnTo>
                    <a:pt x="36" y="19"/>
                  </a:lnTo>
                  <a:lnTo>
                    <a:pt x="32" y="17"/>
                  </a:lnTo>
                  <a:lnTo>
                    <a:pt x="24" y="14"/>
                  </a:lnTo>
                  <a:lnTo>
                    <a:pt x="21" y="12"/>
                  </a:lnTo>
                  <a:lnTo>
                    <a:pt x="12" y="7"/>
                  </a:lnTo>
                  <a:lnTo>
                    <a:pt x="5" y="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spTree>
    <p:extLst>
      <p:ext uri="{BB962C8B-B14F-4D97-AF65-F5344CB8AC3E}">
        <p14:creationId xmlns:p14="http://schemas.microsoft.com/office/powerpoint/2010/main" val="1919493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gray">
          <a:xfrm>
            <a:off x="1331640" y="1851248"/>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RİSKLERİ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DEĞERLENDİRME</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Rectangle 5"/>
          <p:cNvSpPr>
            <a:spLocks noChangeArrowheads="1"/>
          </p:cNvSpPr>
          <p:nvPr/>
        </p:nvSpPr>
        <p:spPr bwMode="gray">
          <a:xfrm>
            <a:off x="1331640" y="2211611"/>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1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Risk </a:t>
            </a:r>
            <a:r>
              <a:rPr lang="tr-TR" sz="2000" i="1" dirty="0">
                <a:solidFill>
                  <a:srgbClr val="000000"/>
                </a:solidFill>
                <a:latin typeface="Calibri" pitchFamily="34" charset="0"/>
                <a:cs typeface="Calibri" pitchFamily="34" charset="0"/>
              </a:rPr>
              <a:t>değerlendirmesi aşamasında, riskin kabul edilebilirliğine karar vermek için, riskin önemi üzerinde kapsamlı olarak karar verilir. </a:t>
            </a: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Ancak bu </a:t>
            </a:r>
            <a:r>
              <a:rPr lang="tr-TR" sz="2000" b="1" i="1" dirty="0">
                <a:solidFill>
                  <a:srgbClr val="000000"/>
                </a:solidFill>
                <a:latin typeface="Calibri" pitchFamily="34" charset="0"/>
                <a:cs typeface="Calibri" pitchFamily="34" charset="0"/>
              </a:rPr>
              <a:t>tamamen </a:t>
            </a:r>
            <a:r>
              <a:rPr lang="tr-TR" sz="2000" b="1" i="1" dirty="0">
                <a:solidFill>
                  <a:srgbClr val="C00000"/>
                </a:solidFill>
                <a:latin typeface="Calibri" pitchFamily="34" charset="0"/>
                <a:cs typeface="Calibri" pitchFamily="34" charset="0"/>
              </a:rPr>
              <a:t>yargılara dayanır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a:solidFill>
                <a:srgbClr val="000000"/>
              </a:solidFill>
              <a:latin typeface="Calibri" pitchFamily="34" charset="0"/>
              <a:cs typeface="Calibri"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val="1469146707"/>
              </p:ext>
            </p:extLst>
          </p:nvPr>
        </p:nvGraphicFramePr>
        <p:xfrm>
          <a:off x="3752961" y="4696506"/>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solidFill>
                            <a:schemeClr val="tx1"/>
                          </a:solidFill>
                        </a:rPr>
                        <a:t>11-20</a:t>
                      </a:r>
                      <a:endParaRPr lang="tr-TR" dirty="0">
                        <a:solidFill>
                          <a:schemeClr val="tx1"/>
                        </a:solidFill>
                      </a:endParaRPr>
                    </a:p>
                  </a:txBody>
                  <a:tcPr>
                    <a:solidFill>
                      <a:srgbClr val="FFC000"/>
                    </a:solidFill>
                  </a:tcPr>
                </a:tc>
                <a:tc>
                  <a:txBody>
                    <a:bodyPr/>
                    <a:lstStyle/>
                    <a:p>
                      <a:r>
                        <a:rPr lang="tr-TR" b="0" dirty="0" smtClean="0">
                          <a:solidFill>
                            <a:schemeClr val="tx1"/>
                          </a:solidFill>
                          <a:latin typeface="Calibri" pitchFamily="34" charset="0"/>
                          <a:cs typeface="Calibri" pitchFamily="34" charset="0"/>
                        </a:rPr>
                        <a:t>Dikkate değer risk</a:t>
                      </a:r>
                      <a:r>
                        <a:rPr lang="tr-TR" dirty="0" smtClean="0">
                          <a:solidFill>
                            <a:schemeClr val="tx1"/>
                          </a:solidFill>
                          <a:latin typeface="Calibri" pitchFamily="34" charset="0"/>
                          <a:cs typeface="Calibri" pitchFamily="34" charset="0"/>
                        </a:rPr>
                        <a:t>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1278934154"/>
              </p:ext>
            </p:extLst>
          </p:nvPr>
        </p:nvGraphicFramePr>
        <p:xfrm>
          <a:off x="3747514" y="4304435"/>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solidFill>
                            <a:schemeClr val="tx1"/>
                          </a:solidFill>
                        </a:rPr>
                        <a:t>1-10</a:t>
                      </a:r>
                      <a:endParaRPr lang="tr-TR" dirty="0">
                        <a:solidFill>
                          <a:schemeClr val="tx1"/>
                        </a:solidFill>
                      </a:endParaRPr>
                    </a:p>
                  </a:txBody>
                  <a:tcPr>
                    <a:solidFill>
                      <a:srgbClr val="FFFF00"/>
                    </a:solidFill>
                  </a:tcPr>
                </a:tc>
                <a:tc>
                  <a:txBody>
                    <a:bodyPr/>
                    <a:lstStyle/>
                    <a:p>
                      <a:r>
                        <a:rPr lang="tr-TR" b="0" dirty="0" smtClean="0">
                          <a:solidFill>
                            <a:schemeClr val="tx1"/>
                          </a:solidFill>
                          <a:latin typeface="Calibri" pitchFamily="34" charset="0"/>
                          <a:cs typeface="Calibri" pitchFamily="34" charset="0"/>
                        </a:rPr>
                        <a:t>Kabul edilebilir risk </a:t>
                      </a:r>
                      <a:endParaRPr lang="tr-TR" b="0"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1552142861"/>
              </p:ext>
            </p:extLst>
          </p:nvPr>
        </p:nvGraphicFramePr>
        <p:xfrm>
          <a:off x="3753842" y="5090494"/>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t>21-25</a:t>
                      </a:r>
                      <a:endParaRPr lang="tr-TR" dirty="0"/>
                    </a:p>
                  </a:txBody>
                  <a:tcPr>
                    <a:solidFill>
                      <a:srgbClr val="FF0000"/>
                    </a:solidFill>
                  </a:tcPr>
                </a:tc>
                <a:tc>
                  <a:txBody>
                    <a:bodyPr/>
                    <a:lstStyle/>
                    <a:p>
                      <a:r>
                        <a:rPr lang="tr-TR" dirty="0" smtClean="0">
                          <a:solidFill>
                            <a:schemeClr val="tx1"/>
                          </a:solidFill>
                          <a:latin typeface="Calibri" pitchFamily="34" charset="0"/>
                          <a:cs typeface="Calibri" pitchFamily="34" charset="0"/>
                        </a:rPr>
                        <a:t>Kabul edilemez risk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sp>
        <p:nvSpPr>
          <p:cNvPr id="9" name="Yuvarlatılmış Dikdörtgen 8"/>
          <p:cNvSpPr/>
          <p:nvPr/>
        </p:nvSpPr>
        <p:spPr>
          <a:xfrm>
            <a:off x="1893615" y="4286473"/>
            <a:ext cx="1800225" cy="123825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latin typeface="Calibri" panose="020F0502020204030204" pitchFamily="34" charset="0"/>
              </a:rPr>
              <a:t>İSG</a:t>
            </a:r>
          </a:p>
          <a:p>
            <a:pPr algn="ctr"/>
            <a:r>
              <a:rPr lang="tr-TR" sz="2400" b="1" dirty="0" smtClean="0">
                <a:latin typeface="Calibri" panose="020F0502020204030204" pitchFamily="34" charset="0"/>
              </a:rPr>
              <a:t>POLİTİKASI</a:t>
            </a:r>
            <a:endParaRPr lang="tr-TR" sz="2400" b="1" dirty="0">
              <a:latin typeface="Calibri" panose="020F0502020204030204" pitchFamily="34" charset="0"/>
            </a:endParaRPr>
          </a:p>
        </p:txBody>
      </p:sp>
      <p:sp>
        <p:nvSpPr>
          <p:cNvPr id="10" name="Başlık 1"/>
          <p:cNvSpPr>
            <a:spLocks noGrp="1"/>
          </p:cNvSpPr>
          <p:nvPr>
            <p:ph type="title"/>
          </p:nvPr>
        </p:nvSpPr>
        <p:spPr>
          <a:xfrm>
            <a:off x="609600" y="157480"/>
            <a:ext cx="8153400" cy="1341120"/>
          </a:xfrm>
        </p:spPr>
        <p:txBody>
          <a:bodyPr>
            <a:normAutofit/>
          </a:bodyPr>
          <a:lstStyle/>
          <a:p>
            <a:r>
              <a:rPr lang="tr-TR" altLang="tr-TR" sz="4400" b="1" dirty="0">
                <a:solidFill>
                  <a:srgbClr val="FF0000"/>
                </a:solidFill>
                <a:latin typeface="Calibri" pitchFamily="34" charset="0"/>
              </a:rPr>
              <a:t>6</a:t>
            </a:r>
            <a:r>
              <a:rPr lang="tr-TR" altLang="tr-TR" sz="4400" b="1" dirty="0" smtClean="0">
                <a:solidFill>
                  <a:srgbClr val="FF0000"/>
                </a:solidFill>
                <a:latin typeface="Calibri" pitchFamily="34" charset="0"/>
              </a:rPr>
              <a:t>. Risk Analizi/Değerlendirmesi?</a:t>
            </a:r>
            <a:endParaRPr lang="tr-TR" dirty="0">
              <a:solidFill>
                <a:srgbClr val="FF0000"/>
              </a:solidFill>
            </a:endParaRPr>
          </a:p>
        </p:txBody>
      </p:sp>
    </p:spTree>
    <p:extLst>
      <p:ext uri="{BB962C8B-B14F-4D97-AF65-F5344CB8AC3E}">
        <p14:creationId xmlns:p14="http://schemas.microsoft.com/office/powerpoint/2010/main" val="31830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gray">
          <a:xfrm>
            <a:off x="1259632" y="1923256"/>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L TİPİ MATRİS</a:t>
            </a:r>
          </a:p>
        </p:txBody>
      </p:sp>
      <p:sp>
        <p:nvSpPr>
          <p:cNvPr id="5" name="Rectangle 5"/>
          <p:cNvSpPr>
            <a:spLocks noChangeArrowheads="1"/>
          </p:cNvSpPr>
          <p:nvPr/>
        </p:nvSpPr>
        <p:spPr bwMode="gray">
          <a:xfrm>
            <a:off x="1259632" y="2283619"/>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4000" algn="ctr">
              <a:spcAft>
                <a:spcPts val="0"/>
              </a:spcAft>
              <a:buClr>
                <a:srgbClr val="292929"/>
              </a:buClr>
              <a:defRPr/>
            </a:pPr>
            <a:endParaRPr lang="tr-TR" sz="800" i="1" dirty="0" smtClean="0">
              <a:solidFill>
                <a:srgbClr val="000000"/>
              </a:solidFill>
              <a:latin typeface="Calibri" pitchFamily="34" charset="0"/>
              <a:cs typeface="Calibri" pitchFamily="34" charset="0"/>
            </a:endParaRPr>
          </a:p>
          <a:p>
            <a:pPr marL="144000" algn="ctr">
              <a:spcAft>
                <a:spcPts val="300"/>
              </a:spcAft>
              <a:buClr>
                <a:srgbClr val="292929"/>
              </a:buClr>
              <a:defRPr/>
            </a:pPr>
            <a:r>
              <a:rPr lang="tr-TR" sz="2000" b="1" i="1" dirty="0" smtClean="0">
                <a:solidFill>
                  <a:srgbClr val="000000"/>
                </a:solidFill>
                <a:latin typeface="Calibri" pitchFamily="34" charset="0"/>
                <a:cs typeface="Calibri" pitchFamily="34" charset="0"/>
              </a:rPr>
              <a:t>Daha </a:t>
            </a:r>
            <a:r>
              <a:rPr lang="tr-TR" sz="2000" b="1" i="1" dirty="0">
                <a:solidFill>
                  <a:srgbClr val="000000"/>
                </a:solidFill>
                <a:latin typeface="Calibri" pitchFamily="34" charset="0"/>
                <a:cs typeface="Calibri" pitchFamily="34" charset="0"/>
              </a:rPr>
              <a:t>çok </a:t>
            </a:r>
            <a:r>
              <a:rPr lang="tr-TR" sz="2000" b="1" i="1" dirty="0" smtClean="0">
                <a:solidFill>
                  <a:srgbClr val="000000"/>
                </a:solidFill>
                <a:latin typeface="Calibri" pitchFamily="34" charset="0"/>
                <a:cs typeface="Calibri" pitchFamily="34" charset="0"/>
              </a:rPr>
              <a:t>sebep-sonuç (neden-sonuç) ilişkilerinin </a:t>
            </a:r>
            <a:r>
              <a:rPr lang="tr-TR" sz="2000" b="1" i="1" dirty="0">
                <a:solidFill>
                  <a:srgbClr val="000000"/>
                </a:solidFill>
                <a:latin typeface="Calibri" pitchFamily="34" charset="0"/>
                <a:cs typeface="Calibri" pitchFamily="34" charset="0"/>
              </a:rPr>
              <a:t>belirlenmesinde ve küçük işletmelerde tek başına risk analizi yapmak isteyen analistler için ideal olan </a:t>
            </a:r>
            <a:r>
              <a:rPr lang="tr-TR" sz="2000" b="1" i="1" dirty="0" smtClean="0">
                <a:solidFill>
                  <a:srgbClr val="000000"/>
                </a:solidFill>
                <a:latin typeface="Calibri" pitchFamily="34" charset="0"/>
                <a:cs typeface="Calibri" pitchFamily="34" charset="0"/>
              </a:rPr>
              <a:t>bir yöntemdir.</a:t>
            </a:r>
          </a:p>
          <a:p>
            <a:pPr marL="144000" algn="ctr">
              <a:spcAft>
                <a:spcPts val="300"/>
              </a:spcAft>
              <a:buClr>
                <a:srgbClr val="292929"/>
              </a:buClr>
              <a:defRPr/>
            </a:pPr>
            <a:endParaRPr lang="tr-TR" sz="1000" b="1" i="1" dirty="0">
              <a:solidFill>
                <a:srgbClr val="000000"/>
              </a:solidFill>
              <a:latin typeface="Calibri" pitchFamily="34" charset="0"/>
              <a:cs typeface="Calibri" pitchFamily="34" charset="0"/>
            </a:endParaRPr>
          </a:p>
          <a:p>
            <a:pPr marL="144000" algn="ctr">
              <a:spcAft>
                <a:spcPts val="300"/>
              </a:spcAft>
              <a:buClr>
                <a:srgbClr val="292929"/>
              </a:buClr>
              <a:defRPr/>
            </a:pPr>
            <a:r>
              <a:rPr lang="tr-TR" sz="2000" b="1" i="1" dirty="0">
                <a:solidFill>
                  <a:srgbClr val="000000"/>
                </a:solidFill>
                <a:latin typeface="Calibri" pitchFamily="34" charset="0"/>
                <a:cs typeface="Calibri" pitchFamily="34" charset="0"/>
              </a:rPr>
              <a:t>Bu metot ile öncelikle bir olayın gerçekleşme ihtimali ile gerçekleşmesi halinde sonucunun derecelendirilmesi ve ölçümü yapılır. </a:t>
            </a:r>
            <a:endParaRPr lang="tr-TR" sz="2000" b="1" i="1" dirty="0" smtClean="0">
              <a:solidFill>
                <a:srgbClr val="000000"/>
              </a:solidFill>
              <a:latin typeface="Calibri" pitchFamily="34" charset="0"/>
              <a:cs typeface="Calibri" pitchFamily="34" charset="0"/>
            </a:endParaRPr>
          </a:p>
          <a:p>
            <a:pPr marL="144000" algn="ctr">
              <a:spcAft>
                <a:spcPts val="300"/>
              </a:spcAft>
              <a:buClr>
                <a:srgbClr val="292929"/>
              </a:buClr>
              <a:defRPr/>
            </a:pPr>
            <a:endParaRPr lang="tr-TR" sz="1000" b="1" i="1" dirty="0" smtClean="0">
              <a:solidFill>
                <a:srgbClr val="000000"/>
              </a:solidFill>
              <a:latin typeface="Calibri" pitchFamily="34" charset="0"/>
              <a:cs typeface="Calibri" pitchFamily="34" charset="0"/>
            </a:endParaRPr>
          </a:p>
          <a:p>
            <a:pPr marL="144000" algn="ctr">
              <a:spcAft>
                <a:spcPts val="300"/>
              </a:spcAft>
              <a:buClr>
                <a:srgbClr val="292929"/>
              </a:buClr>
              <a:defRPr/>
            </a:pPr>
            <a:r>
              <a:rPr lang="tr-TR" sz="2000" b="1" i="1" dirty="0" smtClean="0">
                <a:solidFill>
                  <a:srgbClr val="000000"/>
                </a:solidFill>
                <a:latin typeface="Calibri" pitchFamily="34" charset="0"/>
                <a:cs typeface="Calibri" pitchFamily="34" charset="0"/>
              </a:rPr>
              <a:t>Risk </a:t>
            </a:r>
            <a:r>
              <a:rPr lang="tr-TR" sz="2000" b="1" i="1" dirty="0">
                <a:solidFill>
                  <a:srgbClr val="000000"/>
                </a:solidFill>
                <a:latin typeface="Calibri" pitchFamily="34" charset="0"/>
                <a:cs typeface="Calibri" pitchFamily="34" charset="0"/>
              </a:rPr>
              <a:t>değeri, olasılığın ve şiddetin bileşkesinden hesaplanır.</a:t>
            </a:r>
          </a:p>
          <a:p>
            <a:pPr marL="144000" algn="ctr">
              <a:spcAft>
                <a:spcPts val="30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6" name="Başlık 1"/>
          <p:cNvSpPr>
            <a:spLocks noGrp="1"/>
          </p:cNvSpPr>
          <p:nvPr>
            <p:ph type="title"/>
          </p:nvPr>
        </p:nvSpPr>
        <p:spPr>
          <a:xfrm>
            <a:off x="609600" y="157480"/>
            <a:ext cx="8153400" cy="1341120"/>
          </a:xfrm>
        </p:spPr>
        <p:txBody>
          <a:bodyPr>
            <a:normAutofit/>
          </a:bodyPr>
          <a:lstStyle/>
          <a:p>
            <a:r>
              <a:rPr lang="tr-TR" altLang="tr-TR" sz="4400" b="1" dirty="0">
                <a:solidFill>
                  <a:srgbClr val="FF0000"/>
                </a:solidFill>
                <a:latin typeface="Calibri" pitchFamily="34" charset="0"/>
              </a:rPr>
              <a:t>6</a:t>
            </a:r>
            <a:r>
              <a:rPr lang="tr-TR" altLang="tr-TR" sz="4400" b="1" dirty="0" smtClean="0">
                <a:solidFill>
                  <a:srgbClr val="FF0000"/>
                </a:solidFill>
                <a:latin typeface="Calibri" pitchFamily="34" charset="0"/>
              </a:rPr>
              <a:t>. Risk Analizi/Değerlendirmesi?</a:t>
            </a:r>
            <a:endParaRPr lang="tr-TR" dirty="0">
              <a:solidFill>
                <a:srgbClr val="FF0000"/>
              </a:solidFill>
            </a:endParaRPr>
          </a:p>
        </p:txBody>
      </p:sp>
    </p:spTree>
    <p:extLst>
      <p:ext uri="{BB962C8B-B14F-4D97-AF65-F5344CB8AC3E}">
        <p14:creationId xmlns:p14="http://schemas.microsoft.com/office/powerpoint/2010/main" val="221925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1"/>
          <p:cNvSpPr txBox="1">
            <a:spLocks noChangeArrowheads="1"/>
          </p:cNvSpPr>
          <p:nvPr/>
        </p:nvSpPr>
        <p:spPr bwMode="gray">
          <a:xfrm>
            <a:off x="231797" y="981100"/>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L- TİPİ (5x5) RİSK DEĞERLENDİRME MATRİSİ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5" name="Tablo 4"/>
          <p:cNvGraphicFramePr>
            <a:graphicFrameLocks noGrp="1"/>
          </p:cNvGraphicFramePr>
          <p:nvPr>
            <p:extLst>
              <p:ext uri="{D42A27DB-BD31-4B8C-83A1-F6EECF244321}">
                <p14:modId xmlns:p14="http://schemas.microsoft.com/office/powerpoint/2010/main" val="2032337331"/>
              </p:ext>
            </p:extLst>
          </p:nvPr>
        </p:nvGraphicFramePr>
        <p:xfrm>
          <a:off x="229244" y="1793131"/>
          <a:ext cx="8809981" cy="2427957"/>
        </p:xfrm>
        <a:graphic>
          <a:graphicData uri="http://schemas.openxmlformats.org/drawingml/2006/table">
            <a:tbl>
              <a:tblPr firstRow="1" bandRow="1">
                <a:effectLst>
                  <a:innerShdw blurRad="114300">
                    <a:prstClr val="black"/>
                  </a:innerShdw>
                </a:effectLst>
                <a:tableStyleId>{5C22544A-7EE6-4342-B048-85BDC9FD1C3A}</a:tableStyleId>
              </a:tblPr>
              <a:tblGrid>
                <a:gridCol w="208280"/>
                <a:gridCol w="1226465"/>
                <a:gridCol w="648308"/>
                <a:gridCol w="6726928"/>
              </a:tblGrid>
              <a:tr h="379219">
                <a:tc rowSpan="6">
                  <a:txBody>
                    <a:bodyPr/>
                    <a:lstStyle/>
                    <a:p>
                      <a:pPr algn="ctr"/>
                      <a:endParaRPr lang="tr-TR" sz="2000" dirty="0">
                        <a:latin typeface="Calibri" pitchFamily="34" charset="0"/>
                        <a:cs typeface="Calibri" pitchFamily="34" charset="0"/>
                      </a:endParaRPr>
                    </a:p>
                  </a:txBody>
                  <a:tcPr anchor="ctr">
                    <a:solidFill>
                      <a:schemeClr val="bg1">
                        <a:lumMod val="50000"/>
                      </a:schemeClr>
                    </a:solidFill>
                  </a:tcPr>
                </a:tc>
                <a:tc gridSpan="2">
                  <a:txBody>
                    <a:bodyPr/>
                    <a:lstStyle/>
                    <a:p>
                      <a:pPr algn="ctr"/>
                      <a:r>
                        <a:rPr lang="tr-TR" sz="2000" b="1" dirty="0" smtClean="0">
                          <a:solidFill>
                            <a:schemeClr val="tx1"/>
                          </a:solidFill>
                          <a:latin typeface="Calibri" pitchFamily="34" charset="0"/>
                          <a:cs typeface="Calibri" pitchFamily="34" charset="0"/>
                        </a:rPr>
                        <a:t>SONUÇ</a:t>
                      </a: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rgbClr val="C00000"/>
                          </a:solidFill>
                          <a:latin typeface="Calibri" pitchFamily="34" charset="0"/>
                          <a:cs typeface="Calibri" pitchFamily="34" charset="0"/>
                        </a:rPr>
                        <a:t>OLASILIK</a:t>
                      </a: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Küçük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1</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Hemen hemen hiç</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Küçük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2</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az (yılda bir kez), sadece anormal durumlarda</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a:r>
                        <a:rPr lang="tr-TR" sz="2000" b="1" i="1" dirty="0" smtClean="0">
                          <a:latin typeface="Calibri" pitchFamily="34" charset="0"/>
                          <a:cs typeface="Calibri" pitchFamily="34" charset="0"/>
                        </a:rPr>
                        <a:t>3</a:t>
                      </a:r>
                      <a:endParaRPr lang="tr-TR" sz="2000" b="1" i="1" dirty="0">
                        <a:latin typeface="Calibri" pitchFamily="34" charset="0"/>
                        <a:cs typeface="Calibri" pitchFamily="34" charset="0"/>
                      </a:endParaRPr>
                    </a:p>
                  </a:txBody>
                  <a:tcPr marL="9525" marR="9525" marT="9525" marB="0" anchor="ctr">
                    <a:solidFill>
                      <a:schemeClr val="bg1">
                        <a:lumMod val="85000"/>
                      </a:schemeClr>
                    </a:solidFill>
                  </a:tcPr>
                </a:tc>
                <a:tc>
                  <a:txBody>
                    <a:bodyPr/>
                    <a:lstStyle/>
                    <a:p>
                      <a:pPr lvl="1"/>
                      <a:r>
                        <a:rPr lang="tr-TR" sz="2000" i="1" dirty="0" smtClean="0">
                          <a:latin typeface="Calibri" pitchFamily="34" charset="0"/>
                          <a:cs typeface="Calibri" pitchFamily="34" charset="0"/>
                        </a:rPr>
                        <a:t>Az (yılda bir kaç kez)</a:t>
                      </a:r>
                      <a:endParaRPr lang="tr-TR" sz="2000" i="1" dirty="0">
                        <a:latin typeface="Calibri" pitchFamily="34" charset="0"/>
                        <a:cs typeface="Calibri" pitchFamily="34" charset="0"/>
                      </a:endParaRPr>
                    </a:p>
                  </a:txBody>
                  <a:tcPr marL="9525" marR="9525" marT="9525" marB="0"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Yüksek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4</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Sıklıkla (ayda bir)</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Yüksek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5</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sıklıkla (haftada bir, her gün), normal çalışma şartlarında</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996885961"/>
              </p:ext>
            </p:extLst>
          </p:nvPr>
        </p:nvGraphicFramePr>
        <p:xfrm>
          <a:off x="229058" y="4281226"/>
          <a:ext cx="8819692" cy="2604158"/>
        </p:xfrm>
        <a:graphic>
          <a:graphicData uri="http://schemas.openxmlformats.org/drawingml/2006/table">
            <a:tbl>
              <a:tblPr firstRow="1" bandRow="1">
                <a:effectLst>
                  <a:innerShdw blurRad="114300">
                    <a:prstClr val="black"/>
                  </a:innerShdw>
                </a:effectLst>
                <a:tableStyleId>{5C22544A-7EE6-4342-B048-85BDC9FD1C3A}</a:tableStyleId>
              </a:tblPr>
              <a:tblGrid>
                <a:gridCol w="208280"/>
                <a:gridCol w="1251419"/>
                <a:gridCol w="648582"/>
                <a:gridCol w="6711411"/>
              </a:tblGrid>
              <a:tr h="420113">
                <a:tc rowSpan="6">
                  <a:txBody>
                    <a:bodyPr/>
                    <a:lstStyle/>
                    <a:p>
                      <a:pPr algn="ctr"/>
                      <a:endParaRPr lang="tr-TR" sz="2000" dirty="0">
                        <a:latin typeface="Calibri" pitchFamily="34" charset="0"/>
                        <a:cs typeface="Calibri" pitchFamily="34" charset="0"/>
                      </a:endParaRPr>
                    </a:p>
                  </a:txBody>
                  <a:tcPr anchor="ctr">
                    <a:solidFill>
                      <a:schemeClr val="bg1">
                        <a:lumMod val="50000"/>
                      </a:schemeClr>
                    </a:solidFill>
                  </a:tcPr>
                </a:tc>
                <a:tc gridSpan="2">
                  <a:txBody>
                    <a:bodyPr/>
                    <a:lstStyle/>
                    <a:p>
                      <a:pPr algn="ctr"/>
                      <a:r>
                        <a:rPr lang="tr-TR" sz="2000" b="1" dirty="0" smtClean="0">
                          <a:solidFill>
                            <a:schemeClr val="tx1"/>
                          </a:solidFill>
                          <a:latin typeface="Calibri" pitchFamily="34" charset="0"/>
                          <a:cs typeface="Calibri" pitchFamily="34" charset="0"/>
                        </a:rPr>
                        <a:t>SONUÇ</a:t>
                      </a: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rgbClr val="C00000"/>
                          </a:solidFill>
                          <a:latin typeface="Calibri" pitchFamily="34" charset="0"/>
                          <a:cs typeface="Calibri" pitchFamily="34" charset="0"/>
                        </a:rPr>
                        <a:t>ŞİDDET</a:t>
                      </a: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Hafif </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1</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İş saati kaybı yok, ilkyardım gerektiren</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2</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İşgünü kaybı yok, kalıcı etkisi olmayan ayakta tedavi, ilkyardım gerektiren</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3</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 yaralanma, yatarak tedavi gerektiren</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Ciddi</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4</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Ciddi yaralanma, uzun süreli tedavi, meslek hastalığı</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Ciddi</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5</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Ölüm, sürekli iş görememezlik</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sp>
        <p:nvSpPr>
          <p:cNvPr id="7" name="Başlık 1"/>
          <p:cNvSpPr>
            <a:spLocks noGrp="1"/>
          </p:cNvSpPr>
          <p:nvPr>
            <p:ph type="title"/>
          </p:nvPr>
        </p:nvSpPr>
        <p:spPr>
          <a:xfrm>
            <a:off x="609600" y="-387424"/>
            <a:ext cx="8153400" cy="1341120"/>
          </a:xfrm>
        </p:spPr>
        <p:txBody>
          <a:bodyPr>
            <a:normAutofit/>
          </a:bodyPr>
          <a:lstStyle/>
          <a:p>
            <a:r>
              <a:rPr lang="tr-TR" altLang="tr-TR" sz="4400" b="1" dirty="0">
                <a:solidFill>
                  <a:srgbClr val="FF0000"/>
                </a:solidFill>
                <a:latin typeface="Calibri" pitchFamily="34" charset="0"/>
              </a:rPr>
              <a:t>6</a:t>
            </a:r>
            <a:r>
              <a:rPr lang="tr-TR" altLang="tr-TR" sz="4400" b="1" dirty="0" smtClean="0">
                <a:solidFill>
                  <a:srgbClr val="FF0000"/>
                </a:solidFill>
                <a:latin typeface="Calibri" pitchFamily="34" charset="0"/>
              </a:rPr>
              <a:t>. Risk Analizi/Değerlendirmesi?</a:t>
            </a:r>
            <a:endParaRPr lang="tr-TR" dirty="0">
              <a:solidFill>
                <a:srgbClr val="FF0000"/>
              </a:solidFill>
            </a:endParaRPr>
          </a:p>
        </p:txBody>
      </p:sp>
    </p:spTree>
    <p:extLst>
      <p:ext uri="{BB962C8B-B14F-4D97-AF65-F5344CB8AC3E}">
        <p14:creationId xmlns:p14="http://schemas.microsoft.com/office/powerpoint/2010/main" val="3373288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1125116"/>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L- TİPİ (5x5) RİSK DEĞERLENDİRME MATRİSİ</a:t>
            </a:r>
          </a:p>
        </p:txBody>
      </p:sp>
      <p:graphicFrame>
        <p:nvGraphicFramePr>
          <p:cNvPr id="4" name="Tablo 3"/>
          <p:cNvGraphicFramePr>
            <a:graphicFrameLocks noGrp="1"/>
          </p:cNvGraphicFramePr>
          <p:nvPr>
            <p:extLst>
              <p:ext uri="{D42A27DB-BD31-4B8C-83A1-F6EECF244321}">
                <p14:modId xmlns:p14="http://schemas.microsoft.com/office/powerpoint/2010/main" val="297745705"/>
              </p:ext>
            </p:extLst>
          </p:nvPr>
        </p:nvGraphicFramePr>
        <p:xfrm>
          <a:off x="190499" y="1594476"/>
          <a:ext cx="8753474" cy="3933347"/>
        </p:xfrm>
        <a:graphic>
          <a:graphicData uri="http://schemas.openxmlformats.org/drawingml/2006/table">
            <a:tbl>
              <a:tblPr firstRow="1" bandRow="1">
                <a:effectLst>
                  <a:innerShdw blurRad="114300">
                    <a:prstClr val="black"/>
                  </a:innerShdw>
                </a:effectLst>
                <a:tableStyleId>{5940675A-B579-460E-94D1-54222C63F5DA}</a:tableStyleId>
              </a:tblPr>
              <a:tblGrid>
                <a:gridCol w="1081279"/>
                <a:gridCol w="1285349"/>
                <a:gridCol w="496753"/>
                <a:gridCol w="1081981"/>
                <a:gridCol w="1202028"/>
                <a:gridCol w="1202028"/>
                <a:gridCol w="1202028"/>
                <a:gridCol w="1202028"/>
              </a:tblGrid>
              <a:tr h="505301">
                <a:tc rowSpan="3" gridSpan="3">
                  <a:txBody>
                    <a:bodyPr/>
                    <a:lstStyle/>
                    <a:p>
                      <a:pPr algn="ctr"/>
                      <a:r>
                        <a:rPr lang="tr-TR" sz="2000" b="1" dirty="0" smtClean="0">
                          <a:solidFill>
                            <a:schemeClr val="tx1"/>
                          </a:solidFill>
                          <a:latin typeface="Calibri" pitchFamily="34" charset="0"/>
                          <a:cs typeface="Calibri" pitchFamily="34" charset="0"/>
                        </a:rPr>
                        <a:t>R = </a:t>
                      </a:r>
                      <a:r>
                        <a:rPr lang="tr-TR" sz="2000" b="0" dirty="0" smtClean="0">
                          <a:solidFill>
                            <a:schemeClr val="tx1"/>
                          </a:solidFill>
                          <a:latin typeface="Calibri" pitchFamily="34" charset="0"/>
                          <a:cs typeface="Calibri" pitchFamily="34" charset="0"/>
                        </a:rPr>
                        <a:t>OLASILIK x ŞİDDET</a:t>
                      </a:r>
                      <a:endParaRPr lang="tr-TR" sz="2000" b="0" dirty="0">
                        <a:solidFill>
                          <a:schemeClr val="tx1"/>
                        </a:solidFill>
                        <a:latin typeface="Calibri" pitchFamily="34" charset="0"/>
                        <a:cs typeface="Calibri" pitchFamily="34" charset="0"/>
                      </a:endParaRPr>
                    </a:p>
                  </a:txBody>
                  <a:tcPr anchor="ctr" anchorCtr="1">
                    <a:solidFill>
                      <a:schemeClr val="bg1">
                        <a:lumMod val="95000"/>
                      </a:schemeClr>
                    </a:solidFill>
                  </a:tcPr>
                </a:tc>
                <a:tc rowSpan="3" h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rowSpan="3"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gridSpan="5">
                  <a:txBody>
                    <a:bodyPr/>
                    <a:lstStyle/>
                    <a:p>
                      <a:pPr algn="ctr"/>
                      <a:r>
                        <a:rPr lang="tr-TR" sz="1400" b="1" i="1" dirty="0" smtClean="0">
                          <a:solidFill>
                            <a:schemeClr val="tx1"/>
                          </a:solidFill>
                          <a:latin typeface="Cambria" pitchFamily="18" charset="0"/>
                          <a:cs typeface="Calibri" pitchFamily="34" charset="0"/>
                        </a:rPr>
                        <a:t>ŞİDDET </a:t>
                      </a: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r>
              <a:tr h="505301">
                <a:tc gridSpan="3" v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hMerge="1" v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hMerge="1"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Ciddi</a:t>
                      </a:r>
                    </a:p>
                    <a:p>
                      <a:pPr algn="ctr"/>
                      <a:r>
                        <a:rPr lang="tr-TR" sz="1000" b="0" i="1" dirty="0" smtClean="0">
                          <a:solidFill>
                            <a:schemeClr val="tx1"/>
                          </a:solidFill>
                          <a:latin typeface="Calibri" pitchFamily="34" charset="0"/>
                          <a:cs typeface="Calibri" pitchFamily="34" charset="0"/>
                        </a:rPr>
                        <a:t>İş Saati-İlkyardım</a:t>
                      </a: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Ciddi</a:t>
                      </a:r>
                    </a:p>
                    <a:p>
                      <a:pPr algn="ctr"/>
                      <a:r>
                        <a:rPr lang="tr-TR" sz="1000" b="0" i="1" dirty="0" smtClean="0">
                          <a:solidFill>
                            <a:schemeClr val="tx1"/>
                          </a:solidFill>
                          <a:latin typeface="Calibri" pitchFamily="34" charset="0"/>
                          <a:cs typeface="Calibri" pitchFamily="34" charset="0"/>
                        </a:rPr>
                        <a:t>İş Günü-İlkyardım</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Orta</a:t>
                      </a:r>
                    </a:p>
                    <a:p>
                      <a:pPr algn="ctr"/>
                      <a:r>
                        <a:rPr lang="tr-TR" sz="1000" b="0" i="1" dirty="0" smtClean="0">
                          <a:solidFill>
                            <a:schemeClr val="tx1"/>
                          </a:solidFill>
                          <a:latin typeface="Calibri" pitchFamily="34" charset="0"/>
                          <a:cs typeface="Calibri" pitchFamily="34" charset="0"/>
                        </a:rPr>
                        <a:t>Hafif Yara-Tedavi</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Hafif</a:t>
                      </a:r>
                    </a:p>
                    <a:p>
                      <a:pPr algn="ctr"/>
                      <a:r>
                        <a:rPr lang="tr-TR" sz="1000" b="0" i="1" dirty="0" smtClean="0">
                          <a:solidFill>
                            <a:schemeClr val="tx1"/>
                          </a:solidFill>
                          <a:latin typeface="Calibri" pitchFamily="34" charset="0"/>
                          <a:cs typeface="Calibri" pitchFamily="34" charset="0"/>
                        </a:rPr>
                        <a:t>Ölüm-Ciddi Yar-MH</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Hafif</a:t>
                      </a:r>
                    </a:p>
                    <a:p>
                      <a:pPr algn="ctr"/>
                      <a:r>
                        <a:rPr lang="tr-TR" sz="1000" b="0" i="1" dirty="0" smtClean="0">
                          <a:solidFill>
                            <a:schemeClr val="tx1"/>
                          </a:solidFill>
                          <a:latin typeface="Calibri" pitchFamily="34" charset="0"/>
                          <a:cs typeface="Calibri" pitchFamily="34" charset="0"/>
                        </a:rPr>
                        <a:t>&gt;1</a:t>
                      </a:r>
                      <a:r>
                        <a:rPr lang="tr-TR" sz="1000" b="0" i="1" baseline="0" dirty="0" smtClean="0">
                          <a:solidFill>
                            <a:schemeClr val="tx1"/>
                          </a:solidFill>
                          <a:latin typeface="Calibri" pitchFamily="34" charset="0"/>
                          <a:cs typeface="Calibri" pitchFamily="34" charset="0"/>
                        </a:rPr>
                        <a:t> Ölüm-SİG</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r>
              <a:tr h="371318">
                <a:tc gridSpan="3"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2">
                        <a:lumMod val="20000"/>
                        <a:lumOff val="80000"/>
                      </a:schemeClr>
                    </a:solidFill>
                  </a:tcPr>
                </a:tc>
                <a:tc hMerge="1"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2">
                        <a:lumMod val="20000"/>
                        <a:lumOff val="80000"/>
                      </a:schemeClr>
                    </a:solidFill>
                  </a:tcPr>
                </a:tc>
                <a:tc hMerge="1" vMerge="1">
                  <a:txBody>
                    <a:bodyPr/>
                    <a:lstStyle/>
                    <a:p>
                      <a:pPr algn="ct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5</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4</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3</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2</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1</a:t>
                      </a:r>
                      <a:endParaRPr lang="tr-TR" sz="2000" b="1" dirty="0">
                        <a:solidFill>
                          <a:schemeClr val="tx1"/>
                        </a:solidFill>
                        <a:latin typeface="Cambria" pitchFamily="18" charset="0"/>
                      </a:endParaRPr>
                    </a:p>
                  </a:txBody>
                  <a:tcPr anchor="ctr" anchorCtr="1">
                    <a:solidFill>
                      <a:schemeClr val="bg2">
                        <a:lumMod val="20000"/>
                        <a:lumOff val="80000"/>
                      </a:schemeClr>
                    </a:solidFill>
                  </a:tcPr>
                </a:tc>
              </a:tr>
              <a:tr h="505301">
                <a:tc rowSpan="5">
                  <a:txBody>
                    <a:bodyPr/>
                    <a:lstStyle/>
                    <a:p>
                      <a:pPr algn="ctr"/>
                      <a:r>
                        <a:rPr lang="tr-TR" sz="1400" b="1" i="1" dirty="0" smtClean="0">
                          <a:solidFill>
                            <a:schemeClr val="tx1"/>
                          </a:solidFill>
                          <a:latin typeface="Cambria" pitchFamily="18" charset="0"/>
                          <a:cs typeface="Calibri" pitchFamily="34" charset="0"/>
                        </a:rPr>
                        <a:t>OLASILIK</a:t>
                      </a: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Yüksek</a:t>
                      </a:r>
                    </a:p>
                    <a:p>
                      <a:pPr algn="ctr"/>
                      <a:r>
                        <a:rPr lang="tr-TR" sz="1200" b="0" i="1" dirty="0" smtClean="0">
                          <a:solidFill>
                            <a:schemeClr val="tx1"/>
                          </a:solidFill>
                          <a:latin typeface="Calibri" pitchFamily="34" charset="0"/>
                          <a:cs typeface="Calibri" pitchFamily="34" charset="0"/>
                        </a:rPr>
                        <a:t>«Günde Bir)</a:t>
                      </a:r>
                      <a:endParaRPr lang="tr-TR" sz="12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5</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dirty="0" smtClean="0">
                          <a:solidFill>
                            <a:schemeClr val="bg1"/>
                          </a:solidFill>
                          <a:latin typeface="Cambria" pitchFamily="18" charset="0"/>
                        </a:rPr>
                        <a:t>25</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20</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15</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tx1"/>
                          </a:solidFill>
                          <a:latin typeface="Cambria" pitchFamily="18" charset="0"/>
                        </a:rPr>
                        <a:t>10</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5</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Yüksek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«Haftada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4</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bg1"/>
                          </a:solidFill>
                          <a:latin typeface="Cambria" pitchFamily="18" charset="0"/>
                        </a:rPr>
                        <a:t>20</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16</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tx1"/>
                          </a:solidFill>
                          <a:latin typeface="Cambria" pitchFamily="18" charset="0"/>
                        </a:rPr>
                        <a:t>12</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8</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Orta</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«Ayda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3</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tx1"/>
                          </a:solidFill>
                          <a:latin typeface="Cambria" pitchFamily="18" charset="0"/>
                        </a:rPr>
                        <a:t>15</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12</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9</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6</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smtClean="0">
                          <a:solidFill>
                            <a:schemeClr val="bg1"/>
                          </a:solidFill>
                          <a:latin typeface="Cambria" pitchFamily="18" charset="0"/>
                        </a:rPr>
                        <a:t>3</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Küçük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«3 Ayda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2</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tx1"/>
                          </a:solidFill>
                          <a:latin typeface="Cambria" pitchFamily="18" charset="0"/>
                        </a:rPr>
                        <a:t>10</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8</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6</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2</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Çok Küçük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«Yılda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1</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bg1"/>
                          </a:solidFill>
                          <a:latin typeface="Cambria" pitchFamily="18" charset="0"/>
                        </a:rPr>
                        <a:t>5</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3</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2</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1</a:t>
                      </a:r>
                      <a:endParaRPr lang="tr-TR" sz="1800" b="1" dirty="0">
                        <a:solidFill>
                          <a:schemeClr val="bg1"/>
                        </a:solidFill>
                        <a:latin typeface="Cambria" pitchFamily="18" charset="0"/>
                      </a:endParaRPr>
                    </a:p>
                  </a:txBody>
                  <a:tcPr anchor="ctr" anchorCtr="1">
                    <a:solidFill>
                      <a:srgbClr val="00B050"/>
                    </a:solidFill>
                  </a:tcPr>
                </a:tc>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1492586640"/>
              </p:ext>
            </p:extLst>
          </p:nvPr>
        </p:nvGraphicFramePr>
        <p:xfrm>
          <a:off x="219075" y="5626755"/>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333818"/>
                <a:gridCol w="2104582"/>
              </a:tblGrid>
              <a:tr h="370840">
                <a:tc>
                  <a:txBody>
                    <a:bodyPr/>
                    <a:lstStyle/>
                    <a:p>
                      <a:endParaRPr lang="tr-TR" dirty="0"/>
                    </a:p>
                  </a:txBody>
                  <a:tcPr>
                    <a:solidFill>
                      <a:srgbClr val="00B050"/>
                    </a:solidFill>
                  </a:tcPr>
                </a:tc>
                <a:tc>
                  <a:txBody>
                    <a:bodyPr/>
                    <a:lstStyle/>
                    <a:p>
                      <a:r>
                        <a:rPr lang="tr-TR" dirty="0" smtClean="0">
                          <a:solidFill>
                            <a:schemeClr val="tx1"/>
                          </a:solidFill>
                          <a:latin typeface="Calibri" pitchFamily="34" charset="0"/>
                          <a:cs typeface="Calibri" pitchFamily="34" charset="0"/>
                        </a:rPr>
                        <a:t>Düşük Risk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428142717"/>
              </p:ext>
            </p:extLst>
          </p:nvPr>
        </p:nvGraphicFramePr>
        <p:xfrm>
          <a:off x="219075" y="6036330"/>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312553"/>
                <a:gridCol w="2125847"/>
              </a:tblGrid>
              <a:tr h="370840">
                <a:tc>
                  <a:txBody>
                    <a:bodyPr/>
                    <a:lstStyle/>
                    <a:p>
                      <a:endParaRPr lang="tr-TR" dirty="0"/>
                    </a:p>
                  </a:txBody>
                  <a:tcPr>
                    <a:solidFill>
                      <a:srgbClr val="FFFF00"/>
                    </a:solidFill>
                  </a:tcPr>
                </a:tc>
                <a:tc>
                  <a:txBody>
                    <a:bodyPr/>
                    <a:lstStyle/>
                    <a:p>
                      <a:r>
                        <a:rPr lang="tr-TR" dirty="0" smtClean="0">
                          <a:solidFill>
                            <a:schemeClr val="tx1"/>
                          </a:solidFill>
                          <a:latin typeface="Calibri" pitchFamily="34" charset="0"/>
                          <a:cs typeface="Calibri" pitchFamily="34" charset="0"/>
                        </a:rPr>
                        <a:t>Orta Risk</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1209717272"/>
              </p:ext>
            </p:extLst>
          </p:nvPr>
        </p:nvGraphicFramePr>
        <p:xfrm>
          <a:off x="219075" y="6442536"/>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312553"/>
                <a:gridCol w="2125847"/>
              </a:tblGrid>
              <a:tr h="370840">
                <a:tc>
                  <a:txBody>
                    <a:bodyPr/>
                    <a:lstStyle/>
                    <a:p>
                      <a:endParaRPr lang="tr-TR" dirty="0"/>
                    </a:p>
                  </a:txBody>
                  <a:tcPr>
                    <a:solidFill>
                      <a:srgbClr val="FF0000"/>
                    </a:solidFill>
                  </a:tcPr>
                </a:tc>
                <a:tc>
                  <a:txBody>
                    <a:bodyPr/>
                    <a:lstStyle/>
                    <a:p>
                      <a:r>
                        <a:rPr lang="tr-TR" dirty="0" smtClean="0">
                          <a:solidFill>
                            <a:schemeClr val="tx1"/>
                          </a:solidFill>
                          <a:latin typeface="Calibri" pitchFamily="34" charset="0"/>
                          <a:cs typeface="Calibri" pitchFamily="34" charset="0"/>
                        </a:rPr>
                        <a:t>Yüksek Risk</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sp>
        <p:nvSpPr>
          <p:cNvPr id="8" name="Metin kutusu 7"/>
          <p:cNvSpPr txBox="1"/>
          <p:nvPr/>
        </p:nvSpPr>
        <p:spPr>
          <a:xfrm>
            <a:off x="2685169" y="5628941"/>
            <a:ext cx="6233200" cy="353943"/>
          </a:xfrm>
          <a:prstGeom prst="rect">
            <a:avLst/>
          </a:prstGeom>
          <a:noFill/>
          <a:ln w="0">
            <a:solidFill>
              <a:schemeClr val="bg1">
                <a:lumMod val="85000"/>
              </a:schemeClr>
            </a:solidFill>
          </a:ln>
        </p:spPr>
        <p:txBody>
          <a:bodyPr wrap="square" rtlCol="0">
            <a:spAutoFit/>
          </a:bodyPr>
          <a:lstStyle/>
          <a:p>
            <a:r>
              <a:rPr lang="tr-TR" sz="1700" i="1" dirty="0" smtClean="0">
                <a:solidFill>
                  <a:srgbClr val="000000"/>
                </a:solidFill>
                <a:latin typeface="Calibri" pitchFamily="34" charset="0"/>
                <a:cs typeface="Calibri" pitchFamily="34" charset="0"/>
              </a:rPr>
              <a:t>Acil Tedbir Gerektirmeyebilir</a:t>
            </a:r>
            <a:endParaRPr lang="tr-TR" sz="1700" i="1" dirty="0">
              <a:solidFill>
                <a:srgbClr val="000000"/>
              </a:solidFill>
              <a:latin typeface="Calibri" pitchFamily="34" charset="0"/>
              <a:cs typeface="Calibri" pitchFamily="34" charset="0"/>
            </a:endParaRPr>
          </a:p>
        </p:txBody>
      </p:sp>
      <p:sp>
        <p:nvSpPr>
          <p:cNvPr id="13" name="Metin kutusu 12"/>
          <p:cNvSpPr txBox="1"/>
          <p:nvPr/>
        </p:nvSpPr>
        <p:spPr>
          <a:xfrm>
            <a:off x="2685169" y="6018509"/>
            <a:ext cx="6233200" cy="353943"/>
          </a:xfrm>
          <a:prstGeom prst="rect">
            <a:avLst/>
          </a:prstGeom>
          <a:noFill/>
          <a:ln w="0">
            <a:solidFill>
              <a:schemeClr val="bg1">
                <a:lumMod val="85000"/>
              </a:schemeClr>
            </a:solidFill>
          </a:ln>
        </p:spPr>
        <p:txBody>
          <a:bodyPr wrap="square" rtlCol="0">
            <a:spAutoFit/>
          </a:bodyPr>
          <a:lstStyle/>
          <a:p>
            <a:r>
              <a:rPr lang="tr-TR" sz="1700" i="1" dirty="0" smtClean="0">
                <a:solidFill>
                  <a:srgbClr val="000000"/>
                </a:solidFill>
                <a:latin typeface="Calibri" pitchFamily="34" charset="0"/>
                <a:cs typeface="Calibri" pitchFamily="34" charset="0"/>
              </a:rPr>
              <a:t>Bu Risklere Olabildiğince Çabuk Müdahale Edilmeli</a:t>
            </a:r>
            <a:endParaRPr lang="tr-TR" sz="1700" i="1" dirty="0">
              <a:solidFill>
                <a:srgbClr val="000000"/>
              </a:solidFill>
              <a:latin typeface="Calibri" pitchFamily="34" charset="0"/>
              <a:cs typeface="Calibri" pitchFamily="34" charset="0"/>
            </a:endParaRPr>
          </a:p>
        </p:txBody>
      </p:sp>
      <p:sp>
        <p:nvSpPr>
          <p:cNvPr id="14" name="Metin kutusu 13"/>
          <p:cNvSpPr txBox="1"/>
          <p:nvPr/>
        </p:nvSpPr>
        <p:spPr>
          <a:xfrm>
            <a:off x="2685169" y="6428913"/>
            <a:ext cx="6233200" cy="353943"/>
          </a:xfrm>
          <a:prstGeom prst="rect">
            <a:avLst/>
          </a:prstGeom>
          <a:noFill/>
          <a:ln w="0">
            <a:solidFill>
              <a:schemeClr val="bg1">
                <a:lumMod val="85000"/>
              </a:schemeClr>
            </a:solidFill>
          </a:ln>
        </p:spPr>
        <p:txBody>
          <a:bodyPr wrap="square" rtlCol="0">
            <a:spAutoFit/>
          </a:bodyPr>
          <a:lstStyle/>
          <a:p>
            <a:r>
              <a:rPr lang="tr-TR" sz="1700" i="1" dirty="0">
                <a:solidFill>
                  <a:srgbClr val="000000"/>
                </a:solidFill>
                <a:latin typeface="Calibri" pitchFamily="34" charset="0"/>
                <a:cs typeface="Calibri" pitchFamily="34" charset="0"/>
              </a:rPr>
              <a:t>Bu Risklerle İlgili Hemen Çalışma Yapılmalı</a:t>
            </a:r>
          </a:p>
        </p:txBody>
      </p:sp>
      <p:sp>
        <p:nvSpPr>
          <p:cNvPr id="15" name="Başlık 1"/>
          <p:cNvSpPr txBox="1">
            <a:spLocks/>
          </p:cNvSpPr>
          <p:nvPr/>
        </p:nvSpPr>
        <p:spPr>
          <a:xfrm>
            <a:off x="609600" y="215672"/>
            <a:ext cx="8153400" cy="1341120"/>
          </a:xfrm>
          <a:prstGeom prst="rect">
            <a:avLst/>
          </a:prstGeom>
        </p:spPr>
        <p:txBody>
          <a:bodyPr>
            <a:normAutofit/>
          </a:bodyPr>
          <a:lstStyle>
            <a:lvl1pPr algn="l" rtl="0" eaLnBrk="1" latinLnBrk="0" hangingPunct="1">
              <a:spcBef>
                <a:spcPct val="0"/>
              </a:spcBef>
              <a:buNone/>
              <a:defRPr kumimoji="0" lang="tr-TR" sz="4200" kern="1200">
                <a:solidFill>
                  <a:schemeClr val="tx2"/>
                </a:solidFill>
                <a:latin typeface="+mj-lt"/>
                <a:ea typeface="+mj-ea"/>
                <a:cs typeface="+mj-cs"/>
              </a:defRPr>
            </a:lvl1pPr>
          </a:lstStyle>
          <a:p>
            <a:r>
              <a:rPr lang="tr-TR" altLang="tr-TR" sz="4400" b="1" smtClean="0">
                <a:solidFill>
                  <a:srgbClr val="FF0000"/>
                </a:solidFill>
                <a:latin typeface="Calibri" pitchFamily="34" charset="0"/>
              </a:rPr>
              <a:t>6. Risk Analizi/Değerlendirmesi?</a:t>
            </a:r>
            <a:endParaRPr lang="tr-TR" dirty="0">
              <a:solidFill>
                <a:srgbClr val="FF0000"/>
              </a:solidFill>
            </a:endParaRPr>
          </a:p>
        </p:txBody>
      </p:sp>
    </p:spTree>
    <p:extLst>
      <p:ext uri="{BB962C8B-B14F-4D97-AF65-F5344CB8AC3E}">
        <p14:creationId xmlns:p14="http://schemas.microsoft.com/office/powerpoint/2010/main" val="232023768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981100"/>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L- TİPİ (5x5) RİSK DEĞERLENDİRME MATRİSİ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3963193570"/>
              </p:ext>
            </p:extLst>
          </p:nvPr>
        </p:nvGraphicFramePr>
        <p:xfrm>
          <a:off x="38100" y="1461915"/>
          <a:ext cx="9080239" cy="5351461"/>
        </p:xfrm>
        <a:graphic>
          <a:graphicData uri="http://schemas.openxmlformats.org/drawingml/2006/table">
            <a:tbl>
              <a:tblPr firstRow="1" bandRow="1">
                <a:effectLst>
                  <a:innerShdw blurRad="114300">
                    <a:prstClr val="black"/>
                  </a:innerShdw>
                </a:effectLst>
                <a:tableStyleId>{5C22544A-7EE6-4342-B048-85BDC9FD1C3A}</a:tableStyleId>
              </a:tblPr>
              <a:tblGrid>
                <a:gridCol w="1612923"/>
                <a:gridCol w="1590675"/>
                <a:gridCol w="5876641"/>
              </a:tblGrid>
              <a:tr h="487990">
                <a:tc gridSpan="2">
                  <a:txBody>
                    <a:bodyPr/>
                    <a:lstStyle/>
                    <a:p>
                      <a:pPr algn="ctr"/>
                      <a:r>
                        <a:rPr lang="tr-TR" sz="2000" b="1" dirty="0" smtClean="0">
                          <a:solidFill>
                            <a:schemeClr val="bg1"/>
                          </a:solidFill>
                          <a:latin typeface="Calibri" pitchFamily="34" charset="0"/>
                          <a:cs typeface="Calibri" pitchFamily="34" charset="0"/>
                        </a:rPr>
                        <a:t>SONUÇ</a:t>
                      </a:r>
                      <a:endParaRPr lang="tr-TR" sz="2000" b="1" dirty="0">
                        <a:solidFill>
                          <a:schemeClr val="bg1"/>
                        </a:solidFill>
                        <a:latin typeface="Calibri" pitchFamily="34" charset="0"/>
                        <a:cs typeface="Calibri" pitchFamily="34" charset="0"/>
                      </a:endParaRPr>
                    </a:p>
                  </a:txBody>
                  <a:tcPr anchor="ctr">
                    <a:solidFill>
                      <a:schemeClr val="accent3">
                        <a:lumMod val="50000"/>
                      </a:schemeClr>
                    </a:solidFill>
                  </a:tcPr>
                </a:tc>
                <a:tc hMerge="1">
                  <a:txBody>
                    <a:bodyPr/>
                    <a:lstStyle/>
                    <a:p>
                      <a:pPr algn="ct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chemeClr val="bg1"/>
                          </a:solidFill>
                          <a:latin typeface="Calibri" pitchFamily="34" charset="0"/>
                          <a:cs typeface="Calibri" pitchFamily="34" charset="0"/>
                        </a:rPr>
                        <a:t>EYLEM</a:t>
                      </a:r>
                      <a:endParaRPr lang="tr-TR" sz="2000" b="1" dirty="0">
                        <a:solidFill>
                          <a:schemeClr val="bg1"/>
                        </a:solidFill>
                        <a:latin typeface="Calibri" pitchFamily="34" charset="0"/>
                        <a:cs typeface="Calibri" pitchFamily="34" charset="0"/>
                      </a:endParaRPr>
                    </a:p>
                  </a:txBody>
                  <a:tcPr anchor="ctr">
                    <a:solidFill>
                      <a:schemeClr val="accent3">
                        <a:lumMod val="50000"/>
                      </a:schemeClr>
                    </a:solidFill>
                  </a:tcPr>
                </a:tc>
              </a:tr>
              <a:tr h="1212935">
                <a:tc>
                  <a:txBody>
                    <a:bodyPr/>
                    <a:lstStyle/>
                    <a:p>
                      <a:pPr algn="ctr"/>
                      <a:r>
                        <a:rPr lang="tr-TR" sz="2400" b="1" dirty="0" smtClean="0">
                          <a:solidFill>
                            <a:schemeClr val="bg1"/>
                          </a:solidFill>
                          <a:latin typeface="Calibri" pitchFamily="34" charset="0"/>
                          <a:cs typeface="Calibri" pitchFamily="34" charset="0"/>
                        </a:rPr>
                        <a:t>25</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Katlanılamaz</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Belirlenen risk kabul edilebilir bir seviyeye düşürülünceye kadar iş başlatılmamalı, eğer devam eden bir faaliyet varsa derhal durdurulmalıdır. Gerçekleştirilen faaliyetlere rağmen risk düşürmek mümkün olmuyorsa, faaliyet engellenmelidir.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212935">
                <a:tc>
                  <a:txBody>
                    <a:bodyPr/>
                    <a:lstStyle/>
                    <a:p>
                      <a:pPr algn="ctr"/>
                      <a:r>
                        <a:rPr lang="tr-TR" sz="2400" b="1" dirty="0" smtClean="0">
                          <a:solidFill>
                            <a:schemeClr val="bg1"/>
                          </a:solidFill>
                          <a:latin typeface="Calibri" pitchFamily="34" charset="0"/>
                          <a:cs typeface="Calibri" pitchFamily="34" charset="0"/>
                        </a:rPr>
                        <a:t>15-16-20</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Önemli</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Belirtilen risk azaltılıncaya kadar iş başlatılmamalı, eğer devam eden bir faaliyet varsa derhal durdurulmalıdır. Risk işin devan etmesi ile ilgiliyse acil önlem alınmalı ve önlem sonucunda faaliyetin devamına karar verilmelidir.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612333">
                <a:tc>
                  <a:txBody>
                    <a:bodyPr/>
                    <a:lstStyle/>
                    <a:p>
                      <a:pPr algn="ctr"/>
                      <a:r>
                        <a:rPr lang="tr-TR" sz="2400" b="1" dirty="0" smtClean="0">
                          <a:solidFill>
                            <a:schemeClr val="bg1"/>
                          </a:solidFill>
                          <a:latin typeface="Calibri" pitchFamily="34" charset="0"/>
                          <a:cs typeface="Calibri" pitchFamily="34" charset="0"/>
                        </a:rPr>
                        <a:t>8-9-10-12</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 Düzeyde</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r>
                        <a:rPr lang="tr-TR" sz="1600" i="1" dirty="0" smtClean="0">
                          <a:latin typeface="Calibri" pitchFamily="34" charset="0"/>
                          <a:cs typeface="Calibri" pitchFamily="34" charset="0"/>
                        </a:rPr>
                        <a:t>Belirlenen riskleri düşürmek için faaliyetler başlatılmalıdır. Risk azaltma önlemleri zaman alabilir.</a:t>
                      </a:r>
                      <a:endParaRPr lang="tr-TR" sz="1600" i="1" dirty="0">
                        <a:latin typeface="Calibri" pitchFamily="34" charset="0"/>
                        <a:cs typeface="Calibri" pitchFamily="34" charset="0"/>
                      </a:endParaRPr>
                    </a:p>
                  </a:txBody>
                  <a:tcPr marL="9525" marR="9525" marT="9525" marB="0" anchor="ctr">
                    <a:solidFill>
                      <a:schemeClr val="bg1">
                        <a:lumMod val="85000"/>
                      </a:schemeClr>
                    </a:solidFill>
                  </a:tcPr>
                </a:tc>
              </a:tr>
              <a:tr h="912634">
                <a:tc>
                  <a:txBody>
                    <a:bodyPr/>
                    <a:lstStyle/>
                    <a:p>
                      <a:pPr algn="ctr"/>
                      <a:r>
                        <a:rPr lang="tr-TR" sz="2400" b="1" dirty="0" smtClean="0">
                          <a:solidFill>
                            <a:schemeClr val="bg1"/>
                          </a:solidFill>
                          <a:latin typeface="Calibri" pitchFamily="34" charset="0"/>
                          <a:cs typeface="Calibri" pitchFamily="34" charset="0"/>
                        </a:rPr>
                        <a:t>2-3-4-5-6</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Katlanılabilir</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Belirlenen riskleri ortadan kaldırmak için ilave kontrol proseslerine ihtiyaç olmayabilir. Ancak mevcut kontroller sürdürülmeli ve bu kontrollerin sürdürüldüğü denetlenmelidir.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912634">
                <a:tc>
                  <a:txBody>
                    <a:bodyPr/>
                    <a:lstStyle/>
                    <a:p>
                      <a:pPr algn="ctr"/>
                      <a:r>
                        <a:rPr lang="tr-TR" sz="2400" b="1" dirty="0" smtClean="0">
                          <a:solidFill>
                            <a:schemeClr val="bg1"/>
                          </a:solidFill>
                          <a:latin typeface="Calibri" pitchFamily="34" charset="0"/>
                          <a:cs typeface="Calibri" pitchFamily="34" charset="0"/>
                        </a:rPr>
                        <a:t>1</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Önemsiz</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Belirlenen riskleri ortadan kaldırmak için kontrol prosesleri planlamaya ve gerçekleştirecek faaliyetlerin kayıtlarını saklamaya gerek olmayabilir.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sp>
        <p:nvSpPr>
          <p:cNvPr id="4" name="Başlık 1"/>
          <p:cNvSpPr txBox="1">
            <a:spLocks/>
          </p:cNvSpPr>
          <p:nvPr/>
        </p:nvSpPr>
        <p:spPr>
          <a:xfrm>
            <a:off x="609600" y="215672"/>
            <a:ext cx="8153400" cy="1341120"/>
          </a:xfrm>
          <a:prstGeom prst="rect">
            <a:avLst/>
          </a:prstGeom>
        </p:spPr>
        <p:txBody>
          <a:bodyPr>
            <a:normAutofit/>
          </a:bodyPr>
          <a:lstStyle>
            <a:lvl1pPr algn="l" rtl="0" eaLnBrk="1" latinLnBrk="0" hangingPunct="1">
              <a:spcBef>
                <a:spcPct val="0"/>
              </a:spcBef>
              <a:buNone/>
              <a:defRPr kumimoji="0" lang="tr-TR" sz="4200" kern="1200">
                <a:solidFill>
                  <a:schemeClr val="tx2"/>
                </a:solidFill>
                <a:latin typeface="+mj-lt"/>
                <a:ea typeface="+mj-ea"/>
                <a:cs typeface="+mj-cs"/>
              </a:defRPr>
            </a:lvl1pPr>
          </a:lstStyle>
          <a:p>
            <a:r>
              <a:rPr lang="tr-TR" altLang="tr-TR" sz="4400" b="1" smtClean="0">
                <a:solidFill>
                  <a:srgbClr val="FF0000"/>
                </a:solidFill>
                <a:latin typeface="Calibri" pitchFamily="34" charset="0"/>
              </a:rPr>
              <a:t>6. Risk Analizi/Değerlendirmesi?</a:t>
            </a:r>
            <a:endParaRPr lang="tr-TR" dirty="0">
              <a:solidFill>
                <a:srgbClr val="FF0000"/>
              </a:solidFill>
            </a:endParaRPr>
          </a:p>
        </p:txBody>
      </p:sp>
    </p:spTree>
    <p:extLst>
      <p:ext uri="{BB962C8B-B14F-4D97-AF65-F5344CB8AC3E}">
        <p14:creationId xmlns:p14="http://schemas.microsoft.com/office/powerpoint/2010/main" val="406542111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normAutofit/>
          </a:bodyPr>
          <a:lstStyle/>
          <a:p>
            <a:r>
              <a:rPr lang="tr-TR" dirty="0" smtClean="0"/>
              <a:t>Kazasız günler dilekleriyle………..</a:t>
            </a:r>
            <a:endParaRPr lang="tr-TR" dirty="0"/>
          </a:p>
        </p:txBody>
      </p:sp>
      <p:pic>
        <p:nvPicPr>
          <p:cNvPr id="8" name="j0178459.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5" name="Rectangle 3"/>
          <p:cNvSpPr txBox="1">
            <a:spLocks/>
          </p:cNvSpPr>
          <p:nvPr/>
        </p:nvSpPr>
        <p:spPr>
          <a:xfrm>
            <a:off x="1619672" y="5891741"/>
            <a:ext cx="7315200" cy="609600"/>
          </a:xfrm>
          <a:prstGeom prst="rect">
            <a:avLst/>
          </a:prstGeom>
        </p:spPr>
        <p:txBody>
          <a:bodyPr vert="horz" anchor="ctr">
            <a:normAutofit fontScale="97500"/>
          </a:bodyPr>
          <a:lstStyle>
            <a:lvl1pPr algn="l" rtl="0" eaLnBrk="1" latinLnBrk="0" hangingPunct="1">
              <a:spcBef>
                <a:spcPct val="0"/>
              </a:spcBef>
              <a:buNone/>
              <a:defRPr kumimoji="0" lang="tr-TR" sz="2800" b="0" kern="1200">
                <a:solidFill>
                  <a:srgbClr val="FFFFFF"/>
                </a:solidFill>
                <a:latin typeface="+mj-lt"/>
                <a:ea typeface="+mj-ea"/>
                <a:cs typeface="+mj-cs"/>
              </a:defRPr>
            </a:lvl1pPr>
          </a:lstStyle>
          <a:p>
            <a:endParaRPr lang="tr-TR" dirty="0">
              <a:solidFill>
                <a:srgbClr val="FF0000"/>
              </a:solidFill>
            </a:endParaRPr>
          </a:p>
        </p:txBody>
      </p:sp>
    </p:spTree>
    <p:extLst>
      <p:ext uri="{BB962C8B-B14F-4D97-AF65-F5344CB8AC3E}">
        <p14:creationId xmlns:p14="http://schemas.microsoft.com/office/powerpoint/2010/main" val="539069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1803400"/>
            <a:ext cx="4754488" cy="4368800"/>
          </a:xfrm>
        </p:spPr>
        <p:txBody>
          <a:bodyPr>
            <a:normAutofit fontScale="70000" lnSpcReduction="20000"/>
          </a:bodyPr>
          <a:lstStyle/>
          <a:p>
            <a:pPr>
              <a:lnSpc>
                <a:spcPct val="90000"/>
              </a:lnSpc>
              <a:buNone/>
            </a:pPr>
            <a:endParaRPr lang="tr-TR" sz="1200" b="1" dirty="0">
              <a:latin typeface="Book Antiqua" pitchFamily="18" charset="0"/>
              <a:ea typeface="ＭＳ Ｐゴシック" pitchFamily="34" charset="-128"/>
            </a:endParaRPr>
          </a:p>
          <a:p>
            <a:pPr>
              <a:lnSpc>
                <a:spcPct val="90000"/>
              </a:lnSpc>
            </a:pPr>
            <a:r>
              <a:rPr lang="tr-TR" sz="3200" b="1" dirty="0">
                <a:latin typeface="Book Antiqua" pitchFamily="18" charset="0"/>
                <a:ea typeface="ＭＳ Ｐゴシック" pitchFamily="34" charset="-128"/>
              </a:rPr>
              <a:t>Olay:</a:t>
            </a:r>
            <a:r>
              <a:rPr lang="tr-TR" sz="3200" dirty="0">
                <a:latin typeface="Book Antiqua" pitchFamily="18" charset="0"/>
                <a:ea typeface="ＭＳ Ｐゴシック" pitchFamily="34" charset="-128"/>
              </a:rPr>
              <a:t> </a:t>
            </a:r>
            <a:r>
              <a:rPr lang="tr-TR" sz="3200" u="sng" dirty="0">
                <a:solidFill>
                  <a:schemeClr val="hlink"/>
                </a:solidFill>
                <a:latin typeface="Book Antiqua" pitchFamily="18" charset="0"/>
                <a:ea typeface="ＭＳ Ｐゴシック" pitchFamily="34" charset="-128"/>
              </a:rPr>
              <a:t>Yaralanmaya, sağlığın bozulmasına veya ölüme </a:t>
            </a:r>
            <a:r>
              <a:rPr lang="tr-TR" sz="3200" dirty="0">
                <a:solidFill>
                  <a:srgbClr val="008000"/>
                </a:solidFill>
                <a:latin typeface="Book Antiqua" pitchFamily="18" charset="0"/>
                <a:ea typeface="ＭＳ Ｐゴシック" pitchFamily="34" charset="-128"/>
              </a:rPr>
              <a:t>sebep olan </a:t>
            </a:r>
            <a:r>
              <a:rPr lang="tr-TR" sz="3200" dirty="0">
                <a:solidFill>
                  <a:schemeClr val="hlink"/>
                </a:solidFill>
                <a:latin typeface="Book Antiqua" pitchFamily="18" charset="0"/>
                <a:ea typeface="ＭＳ Ｐゴシック" pitchFamily="34" charset="-128"/>
              </a:rPr>
              <a:t>veya </a:t>
            </a:r>
            <a:r>
              <a:rPr lang="tr-TR" sz="3200" dirty="0">
                <a:solidFill>
                  <a:srgbClr val="008000"/>
                </a:solidFill>
                <a:latin typeface="Book Antiqua" pitchFamily="18" charset="0"/>
                <a:ea typeface="ＭＳ Ｐゴシック" pitchFamily="34" charset="-128"/>
              </a:rPr>
              <a:t>sebep olacak potansiyele sahip </a:t>
            </a:r>
            <a:r>
              <a:rPr lang="tr-TR" sz="3200" dirty="0">
                <a:solidFill>
                  <a:schemeClr val="hlink"/>
                </a:solidFill>
                <a:latin typeface="Book Antiqua" pitchFamily="18" charset="0"/>
                <a:ea typeface="ＭＳ Ｐゴシック" pitchFamily="34" charset="-128"/>
              </a:rPr>
              <a:t>olan işle ilgili olaylar.</a:t>
            </a:r>
          </a:p>
          <a:p>
            <a:pPr>
              <a:lnSpc>
                <a:spcPct val="90000"/>
              </a:lnSpc>
            </a:pPr>
            <a:endParaRPr lang="tr-TR" sz="800" dirty="0">
              <a:solidFill>
                <a:schemeClr val="hlink"/>
              </a:solidFill>
              <a:latin typeface="Book Antiqua" pitchFamily="18" charset="0"/>
              <a:ea typeface="ＭＳ Ｐゴシック" pitchFamily="34" charset="-128"/>
            </a:endParaRPr>
          </a:p>
          <a:p>
            <a:pPr>
              <a:lnSpc>
                <a:spcPct val="90000"/>
              </a:lnSpc>
              <a:buNone/>
            </a:pPr>
            <a:r>
              <a:rPr lang="tr-TR" sz="3200" dirty="0">
                <a:solidFill>
                  <a:schemeClr val="hlink"/>
                </a:solidFill>
                <a:latin typeface="Book Antiqua" pitchFamily="18" charset="0"/>
                <a:ea typeface="ＭＳ Ｐゴシック" pitchFamily="34" charset="-128"/>
              </a:rPr>
              <a:t>	Yaralanmaya, sağlığın bozulmasına veya ölüme sebep olmadan gerçekleşen olaylara “</a:t>
            </a:r>
            <a:r>
              <a:rPr lang="tr-TR" sz="3200" dirty="0">
                <a:solidFill>
                  <a:srgbClr val="008000"/>
                </a:solidFill>
                <a:latin typeface="Book Antiqua" pitchFamily="18" charset="0"/>
                <a:ea typeface="ＭＳ Ｐゴシック" pitchFamily="34" charset="-128"/>
              </a:rPr>
              <a:t>Hasarsız olay- Ramak kaldı</a:t>
            </a:r>
            <a:r>
              <a:rPr lang="tr-TR" sz="3200" dirty="0">
                <a:solidFill>
                  <a:schemeClr val="hlink"/>
                </a:solidFill>
                <a:latin typeface="Book Antiqua" pitchFamily="18" charset="0"/>
                <a:ea typeface="ＭＳ Ｐゴシック" pitchFamily="34" charset="-128"/>
              </a:rPr>
              <a:t>” denilmektedir.</a:t>
            </a:r>
          </a:p>
          <a:p>
            <a:pPr>
              <a:lnSpc>
                <a:spcPct val="90000"/>
              </a:lnSpc>
              <a:buNone/>
            </a:pPr>
            <a:endParaRPr lang="tr-TR" sz="3200" dirty="0">
              <a:solidFill>
                <a:schemeClr val="hlink"/>
              </a:solidFill>
              <a:latin typeface="Book Antiqua" pitchFamily="18" charset="0"/>
              <a:ea typeface="ＭＳ Ｐゴシック" pitchFamily="34" charset="-128"/>
            </a:endParaRPr>
          </a:p>
          <a:p>
            <a:pPr>
              <a:lnSpc>
                <a:spcPct val="90000"/>
              </a:lnSpc>
              <a:buNone/>
            </a:pPr>
            <a:endParaRPr lang="tr-TR" sz="800" b="1" dirty="0">
              <a:solidFill>
                <a:schemeClr val="hlink"/>
              </a:solidFill>
              <a:latin typeface="Book Antiqua" pitchFamily="18" charset="0"/>
              <a:ea typeface="ＭＳ Ｐゴシック" pitchFamily="34" charset="-128"/>
            </a:endParaRPr>
          </a:p>
          <a:p>
            <a:pPr>
              <a:lnSpc>
                <a:spcPct val="90000"/>
              </a:lnSpc>
            </a:pPr>
            <a:r>
              <a:rPr lang="tr-TR" sz="3200" b="1" dirty="0">
                <a:latin typeface="Book Antiqua" pitchFamily="18" charset="0"/>
                <a:ea typeface="ＭＳ Ｐゴシック" pitchFamily="34" charset="-128"/>
              </a:rPr>
              <a:t>Kaza:</a:t>
            </a:r>
            <a:r>
              <a:rPr lang="tr-TR" sz="3200" dirty="0">
                <a:latin typeface="Book Antiqua" pitchFamily="18" charset="0"/>
                <a:ea typeface="ＭＳ Ｐゴシック" pitchFamily="34" charset="-128"/>
              </a:rPr>
              <a:t> </a:t>
            </a:r>
            <a:r>
              <a:rPr lang="tr-TR" sz="3200" u="sng" dirty="0">
                <a:solidFill>
                  <a:schemeClr val="hlink"/>
                </a:solidFill>
                <a:latin typeface="Book Antiqua" pitchFamily="18" charset="0"/>
                <a:ea typeface="ＭＳ Ｐゴシック" pitchFamily="34" charset="-128"/>
              </a:rPr>
              <a:t>Yaralanmaya, sağlığın bozulmasına veya ölüme </a:t>
            </a:r>
            <a:r>
              <a:rPr lang="tr-TR" sz="3200" b="1" dirty="0">
                <a:solidFill>
                  <a:srgbClr val="00B050"/>
                </a:solidFill>
                <a:latin typeface="Book Antiqua" pitchFamily="18" charset="0"/>
                <a:ea typeface="ＭＳ Ｐゴシック" pitchFamily="34" charset="-128"/>
              </a:rPr>
              <a:t>sebep olan olaydır. </a:t>
            </a:r>
          </a:p>
          <a:p>
            <a:endParaRPr lang="tr-TR" dirty="0"/>
          </a:p>
        </p:txBody>
      </p:sp>
      <p:pic>
        <p:nvPicPr>
          <p:cNvPr id="4" name="Picture 2" descr="El nmero uno de su promocin en el  Master de riesgos laborab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6238" y="1908894"/>
            <a:ext cx="32067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YARALI SAK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238" y="4123456"/>
            <a:ext cx="3206750" cy="2401888"/>
          </a:xfrm>
          <a:prstGeom prst="rect">
            <a:avLst/>
          </a:prstGeom>
          <a:solidFill>
            <a:schemeClr val="tx1"/>
          </a:solidFill>
          <a:ln w="25400">
            <a:solidFill>
              <a:schemeClr val="tx1"/>
            </a:solidFill>
            <a:miter lim="800000"/>
            <a:headEnd/>
            <a:tailEnd/>
          </a:ln>
        </p:spPr>
      </p:pic>
      <p:sp>
        <p:nvSpPr>
          <p:cNvPr id="7" name="Başlık 1"/>
          <p:cNvSpPr>
            <a:spLocks noGrp="1"/>
          </p:cNvSpPr>
          <p:nvPr>
            <p:ph type="title"/>
          </p:nvPr>
        </p:nvSpPr>
        <p:spPr>
          <a:xfrm>
            <a:off x="609600" y="157480"/>
            <a:ext cx="8153400" cy="1341120"/>
          </a:xfrm>
        </p:spPr>
        <p:txBody>
          <a:bodyPr>
            <a:normAutofit/>
          </a:bodyPr>
          <a:lstStyle/>
          <a:p>
            <a:r>
              <a:rPr lang="tr-TR" altLang="tr-TR" sz="4400" b="1" dirty="0" smtClean="0">
                <a:latin typeface="Calibri" pitchFamily="34" charset="0"/>
              </a:rPr>
              <a:t>1. Temel </a:t>
            </a:r>
            <a:r>
              <a:rPr lang="tr-TR" altLang="tr-TR" sz="4400" b="1" dirty="0">
                <a:latin typeface="Calibri" pitchFamily="34" charset="0"/>
              </a:rPr>
              <a:t>Kavramlar ve </a:t>
            </a:r>
            <a:r>
              <a:rPr lang="tr-TR" altLang="tr-TR" sz="4400" b="1" dirty="0" smtClean="0">
                <a:latin typeface="Calibri" pitchFamily="34" charset="0"/>
              </a:rPr>
              <a:t>Tanımlar</a:t>
            </a:r>
            <a:endParaRPr lang="tr-TR" dirty="0"/>
          </a:p>
        </p:txBody>
      </p:sp>
    </p:spTree>
    <p:extLst>
      <p:ext uri="{BB962C8B-B14F-4D97-AF65-F5344CB8AC3E}">
        <p14:creationId xmlns:p14="http://schemas.microsoft.com/office/powerpoint/2010/main" val="2426403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1803400"/>
            <a:ext cx="4610472" cy="4368800"/>
          </a:xfrm>
        </p:spPr>
        <p:txBody>
          <a:bodyPr>
            <a:normAutofit fontScale="62500" lnSpcReduction="20000"/>
          </a:bodyPr>
          <a:lstStyle/>
          <a:p>
            <a:pPr>
              <a:lnSpc>
                <a:spcPct val="90000"/>
              </a:lnSpc>
            </a:pPr>
            <a:r>
              <a:rPr lang="tr-TR" sz="3200" b="1" dirty="0">
                <a:latin typeface="Book Antiqua" pitchFamily="18" charset="0"/>
                <a:ea typeface="ＭＳ Ｐゴシック" pitchFamily="34" charset="-128"/>
              </a:rPr>
              <a:t>Risk:</a:t>
            </a:r>
            <a:r>
              <a:rPr lang="tr-TR" sz="3200" dirty="0">
                <a:latin typeface="Book Antiqua" pitchFamily="18" charset="0"/>
                <a:ea typeface="ＭＳ Ｐゴシック" pitchFamily="34" charset="-128"/>
              </a:rPr>
              <a:t> </a:t>
            </a:r>
            <a:r>
              <a:rPr lang="tr-TR" sz="3200" dirty="0">
                <a:solidFill>
                  <a:schemeClr val="hlink"/>
                </a:solidFill>
                <a:latin typeface="Book Antiqua" pitchFamily="18" charset="0"/>
                <a:ea typeface="ＭＳ Ｐゴシック" pitchFamily="34" charset="-128"/>
              </a:rPr>
              <a:t>Tehlikeli bir olayın veya maruz kalma durumunun meydana gelme olasılığı ile olay veya maruz kalma durumunun yol açabileceği yaralanma veya sağlık bozulmasının ciddiyet derecesinin birleşimi.</a:t>
            </a:r>
          </a:p>
          <a:p>
            <a:pPr>
              <a:lnSpc>
                <a:spcPct val="90000"/>
              </a:lnSpc>
            </a:pPr>
            <a:endParaRPr lang="tr-TR" sz="3200" dirty="0">
              <a:solidFill>
                <a:schemeClr val="hlink"/>
              </a:solidFill>
              <a:latin typeface="Book Antiqua" pitchFamily="18" charset="0"/>
              <a:ea typeface="ＭＳ Ｐゴシック" pitchFamily="34" charset="-128"/>
            </a:endParaRPr>
          </a:p>
          <a:p>
            <a:pPr>
              <a:lnSpc>
                <a:spcPct val="90000"/>
              </a:lnSpc>
            </a:pPr>
            <a:endParaRPr lang="tr-TR" sz="3200" dirty="0" smtClean="0">
              <a:solidFill>
                <a:schemeClr val="hlink"/>
              </a:solidFill>
              <a:latin typeface="Book Antiqua" pitchFamily="18" charset="0"/>
              <a:ea typeface="ＭＳ Ｐゴシック" pitchFamily="34" charset="-128"/>
            </a:endParaRPr>
          </a:p>
          <a:p>
            <a:pPr>
              <a:lnSpc>
                <a:spcPct val="90000"/>
              </a:lnSpc>
            </a:pPr>
            <a:endParaRPr lang="tr-TR" sz="3200" dirty="0">
              <a:solidFill>
                <a:schemeClr val="hlink"/>
              </a:solidFill>
              <a:latin typeface="Book Antiqua" pitchFamily="18" charset="0"/>
              <a:ea typeface="ＭＳ Ｐゴシック" pitchFamily="34" charset="-128"/>
            </a:endParaRPr>
          </a:p>
          <a:p>
            <a:pPr>
              <a:lnSpc>
                <a:spcPct val="90000"/>
              </a:lnSpc>
              <a:buNone/>
            </a:pPr>
            <a:endParaRPr lang="tr-TR" sz="800" b="1" dirty="0">
              <a:solidFill>
                <a:schemeClr val="hlink"/>
              </a:solidFill>
              <a:latin typeface="Book Antiqua" pitchFamily="18" charset="0"/>
              <a:ea typeface="ＭＳ Ｐゴシック" pitchFamily="34" charset="-128"/>
            </a:endParaRPr>
          </a:p>
          <a:p>
            <a:pPr>
              <a:lnSpc>
                <a:spcPct val="90000"/>
              </a:lnSpc>
            </a:pPr>
            <a:r>
              <a:rPr lang="tr-TR" sz="3200" b="1" dirty="0">
                <a:latin typeface="Book Antiqua" pitchFamily="18" charset="0"/>
                <a:ea typeface="ＭＳ Ｐゴシック" pitchFamily="34" charset="-128"/>
              </a:rPr>
              <a:t>Risk Değerlendirmesi:</a:t>
            </a:r>
            <a:r>
              <a:rPr lang="tr-TR" sz="3200" dirty="0">
                <a:latin typeface="Book Antiqua" pitchFamily="18" charset="0"/>
                <a:ea typeface="ＭＳ Ｐゴシック" pitchFamily="34" charset="-128"/>
              </a:rPr>
              <a:t> </a:t>
            </a:r>
            <a:r>
              <a:rPr lang="tr-TR" sz="3200" dirty="0">
                <a:solidFill>
                  <a:schemeClr val="hlink"/>
                </a:solidFill>
                <a:latin typeface="Book Antiqua" pitchFamily="18" charset="0"/>
                <a:ea typeface="ＭＳ Ｐゴシック" pitchFamily="34" charset="-128"/>
              </a:rPr>
              <a:t>Tehlikelerden kaynaklanan riskin büyüklüğünü tahmin etmek ve mevcut kontrollerin yeterliliğini dikkate alarak </a:t>
            </a:r>
            <a:r>
              <a:rPr lang="tr-TR" sz="3200" b="1" dirty="0">
                <a:solidFill>
                  <a:srgbClr val="00B050"/>
                </a:solidFill>
                <a:latin typeface="Book Antiqua" pitchFamily="18" charset="0"/>
                <a:ea typeface="ＭＳ Ｐゴシック" pitchFamily="34" charset="-128"/>
              </a:rPr>
              <a:t>riskin kabul edilebilir olup olmadığına karar vermek için kullanılan proses</a:t>
            </a:r>
            <a:r>
              <a:rPr lang="tr-TR" sz="3200" dirty="0">
                <a:solidFill>
                  <a:schemeClr val="hlink"/>
                </a:solidFill>
                <a:latin typeface="Book Antiqua" pitchFamily="18" charset="0"/>
                <a:ea typeface="ＭＳ Ｐゴシック" pitchFamily="34" charset="-128"/>
              </a:rPr>
              <a:t>.</a:t>
            </a:r>
            <a:endParaRPr lang="tr-TR" sz="3200" b="1" dirty="0">
              <a:solidFill>
                <a:schemeClr val="hlink"/>
              </a:solidFill>
              <a:latin typeface="Book Antiqua" pitchFamily="18" charset="0"/>
              <a:ea typeface="ＭＳ Ｐゴシック" pitchFamily="34" charset="-128"/>
            </a:endParaRPr>
          </a:p>
          <a:p>
            <a:endParaRPr lang="tr-TR" dirty="0"/>
          </a:p>
        </p:txBody>
      </p:sp>
      <p:sp>
        <p:nvSpPr>
          <p:cNvPr id="4" name="AutoShape 3"/>
          <p:cNvSpPr>
            <a:spLocks noChangeAspect="1" noChangeArrowheads="1"/>
          </p:cNvSpPr>
          <p:nvPr/>
        </p:nvSpPr>
        <p:spPr bwMode="auto">
          <a:xfrm rot="-2294630">
            <a:off x="5985495" y="2844379"/>
            <a:ext cx="2308225" cy="927100"/>
          </a:xfrm>
          <a:prstGeom prst="notchedRightArrow">
            <a:avLst>
              <a:gd name="adj1" fmla="val 67343"/>
              <a:gd name="adj2" fmla="val 47674"/>
            </a:avLst>
          </a:prstGeom>
          <a:solidFill>
            <a:srgbClr val="0066FF"/>
          </a:solidFill>
          <a:ln w="9525">
            <a:solidFill>
              <a:schemeClr val="tx1"/>
            </a:solidFill>
            <a:miter lim="800000"/>
            <a:headEnd/>
            <a:tailEnd/>
          </a:ln>
        </p:spPr>
        <p:txBody>
          <a:bodyPr wrap="none" anchor="ctr"/>
          <a:lstStyle/>
          <a:p>
            <a:r>
              <a:rPr lang="tr-TR" sz="2800" b="1" dirty="0">
                <a:solidFill>
                  <a:srgbClr val="FF3300"/>
                </a:solidFill>
              </a:rPr>
              <a:t>RİSK</a:t>
            </a:r>
          </a:p>
        </p:txBody>
      </p:sp>
      <p:sp>
        <p:nvSpPr>
          <p:cNvPr id="5" name="Text Box 5"/>
          <p:cNvSpPr txBox="1">
            <a:spLocks noChangeAspect="1" noChangeArrowheads="1"/>
          </p:cNvSpPr>
          <p:nvPr/>
        </p:nvSpPr>
        <p:spPr bwMode="auto">
          <a:xfrm>
            <a:off x="5985495" y="4266779"/>
            <a:ext cx="2951163" cy="33655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tr-TR" sz="1600" b="1">
                <a:solidFill>
                  <a:schemeClr val="bg1"/>
                </a:solidFill>
                <a:ea typeface="ＭＳ Ｐゴシック" pitchFamily="34" charset="-128"/>
              </a:rPr>
              <a:t>  ŞİDDET(Yaralanma-Ölüm)</a:t>
            </a:r>
          </a:p>
        </p:txBody>
      </p:sp>
      <p:sp>
        <p:nvSpPr>
          <p:cNvPr id="6" name="Text Box 6"/>
          <p:cNvSpPr txBox="1">
            <a:spLocks noChangeAspect="1" noChangeArrowheads="1"/>
          </p:cNvSpPr>
          <p:nvPr/>
        </p:nvSpPr>
        <p:spPr bwMode="auto">
          <a:xfrm>
            <a:off x="5652120" y="1772816"/>
            <a:ext cx="381000" cy="2843213"/>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tr-TR" b="1">
                <a:solidFill>
                  <a:schemeClr val="bg1"/>
                </a:solidFill>
                <a:ea typeface="ＭＳ Ｐゴシック" pitchFamily="34" charset="-128"/>
              </a:rPr>
              <a:t>İ</a:t>
            </a:r>
          </a:p>
          <a:p>
            <a:pPr eaLnBrk="1" hangingPunct="1">
              <a:spcBef>
                <a:spcPct val="50000"/>
              </a:spcBef>
            </a:pPr>
            <a:r>
              <a:rPr lang="tr-TR" b="1">
                <a:solidFill>
                  <a:schemeClr val="bg1"/>
                </a:solidFill>
                <a:ea typeface="ＭＳ Ｐゴシック" pitchFamily="34" charset="-128"/>
              </a:rPr>
              <a:t>H</a:t>
            </a:r>
          </a:p>
          <a:p>
            <a:pPr eaLnBrk="1" hangingPunct="1">
              <a:spcBef>
                <a:spcPct val="50000"/>
              </a:spcBef>
            </a:pPr>
            <a:r>
              <a:rPr lang="tr-TR" b="1">
                <a:solidFill>
                  <a:schemeClr val="bg1"/>
                </a:solidFill>
                <a:ea typeface="ＭＳ Ｐゴシック" pitchFamily="34" charset="-128"/>
              </a:rPr>
              <a:t>T</a:t>
            </a:r>
          </a:p>
          <a:p>
            <a:pPr eaLnBrk="1" hangingPunct="1">
              <a:spcBef>
                <a:spcPct val="50000"/>
              </a:spcBef>
            </a:pPr>
            <a:r>
              <a:rPr lang="tr-TR" b="1">
                <a:solidFill>
                  <a:schemeClr val="bg1"/>
                </a:solidFill>
                <a:ea typeface="ＭＳ Ｐゴシック" pitchFamily="34" charset="-128"/>
              </a:rPr>
              <a:t>İ</a:t>
            </a:r>
          </a:p>
          <a:p>
            <a:pPr eaLnBrk="1" hangingPunct="1">
              <a:spcBef>
                <a:spcPct val="50000"/>
              </a:spcBef>
            </a:pPr>
            <a:r>
              <a:rPr lang="tr-TR" b="1">
                <a:solidFill>
                  <a:schemeClr val="bg1"/>
                </a:solidFill>
                <a:ea typeface="ＭＳ Ｐゴシック" pitchFamily="34" charset="-128"/>
              </a:rPr>
              <a:t>M</a:t>
            </a:r>
          </a:p>
          <a:p>
            <a:pPr eaLnBrk="1" hangingPunct="1">
              <a:spcBef>
                <a:spcPct val="50000"/>
              </a:spcBef>
            </a:pPr>
            <a:r>
              <a:rPr lang="tr-TR" b="1">
                <a:solidFill>
                  <a:schemeClr val="bg1"/>
                </a:solidFill>
                <a:ea typeface="ＭＳ Ｐゴシック" pitchFamily="34" charset="-128"/>
              </a:rPr>
              <a:t>A</a:t>
            </a:r>
          </a:p>
          <a:p>
            <a:pPr eaLnBrk="1" hangingPunct="1">
              <a:spcBef>
                <a:spcPct val="50000"/>
              </a:spcBef>
            </a:pPr>
            <a:r>
              <a:rPr lang="tr-TR" b="1">
                <a:solidFill>
                  <a:schemeClr val="bg1"/>
                </a:solidFill>
                <a:ea typeface="ＭＳ Ｐゴシック" pitchFamily="34" charset="-128"/>
              </a:rPr>
              <a:t>L</a:t>
            </a:r>
          </a:p>
        </p:txBody>
      </p:sp>
      <p:sp>
        <p:nvSpPr>
          <p:cNvPr id="7" name="Rectangle 7"/>
          <p:cNvSpPr>
            <a:spLocks noChangeAspect="1" noChangeArrowheads="1"/>
          </p:cNvSpPr>
          <p:nvPr/>
        </p:nvSpPr>
        <p:spPr bwMode="auto">
          <a:xfrm>
            <a:off x="6220991" y="1836550"/>
            <a:ext cx="19240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1500" b="1" dirty="0">
                <a:solidFill>
                  <a:srgbClr val="0066FF"/>
                </a:solidFill>
              </a:rPr>
              <a:t>Risk  =  İ  x  Ş </a:t>
            </a:r>
          </a:p>
          <a:p>
            <a:r>
              <a:rPr lang="tr-TR" sz="1500" b="1" dirty="0">
                <a:solidFill>
                  <a:srgbClr val="0066FF"/>
                </a:solidFill>
              </a:rPr>
              <a:t>İ: </a:t>
            </a:r>
            <a:r>
              <a:rPr lang="tr-TR" sz="1500" b="1" dirty="0" smtClean="0">
                <a:solidFill>
                  <a:srgbClr val="0066FF"/>
                </a:solidFill>
              </a:rPr>
              <a:t>İhtimal</a:t>
            </a:r>
          </a:p>
          <a:p>
            <a:r>
              <a:rPr lang="tr-TR" sz="1500" b="1" dirty="0" smtClean="0">
                <a:solidFill>
                  <a:srgbClr val="0066FF"/>
                </a:solidFill>
              </a:rPr>
              <a:t>Ş: </a:t>
            </a:r>
            <a:r>
              <a:rPr lang="tr-TR" sz="1500" b="1" dirty="0">
                <a:solidFill>
                  <a:srgbClr val="0066FF"/>
                </a:solidFill>
              </a:rPr>
              <a:t>Şiddet</a:t>
            </a: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0795" y="4386401"/>
            <a:ext cx="1960562"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Başlık 1"/>
          <p:cNvSpPr>
            <a:spLocks noGrp="1"/>
          </p:cNvSpPr>
          <p:nvPr>
            <p:ph type="title"/>
          </p:nvPr>
        </p:nvSpPr>
        <p:spPr>
          <a:xfrm>
            <a:off x="609600" y="157480"/>
            <a:ext cx="8153400" cy="1341120"/>
          </a:xfrm>
        </p:spPr>
        <p:txBody>
          <a:bodyPr>
            <a:normAutofit/>
          </a:bodyPr>
          <a:lstStyle/>
          <a:p>
            <a:r>
              <a:rPr lang="tr-TR" altLang="tr-TR" sz="4400" b="1" dirty="0" smtClean="0">
                <a:latin typeface="Calibri" pitchFamily="34" charset="0"/>
              </a:rPr>
              <a:t>1. Temel </a:t>
            </a:r>
            <a:r>
              <a:rPr lang="tr-TR" altLang="tr-TR" sz="4400" b="1" dirty="0">
                <a:latin typeface="Calibri" pitchFamily="34" charset="0"/>
              </a:rPr>
              <a:t>Kavramlar ve </a:t>
            </a:r>
            <a:r>
              <a:rPr lang="tr-TR" altLang="tr-TR" sz="4400" b="1" dirty="0" smtClean="0">
                <a:latin typeface="Calibri" pitchFamily="34" charset="0"/>
              </a:rPr>
              <a:t>Tanımlar</a:t>
            </a:r>
            <a:endParaRPr lang="tr-TR" dirty="0"/>
          </a:p>
        </p:txBody>
      </p:sp>
    </p:spTree>
    <p:extLst>
      <p:ext uri="{BB962C8B-B14F-4D97-AF65-F5344CB8AC3E}">
        <p14:creationId xmlns:p14="http://schemas.microsoft.com/office/powerpoint/2010/main" val="489474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39552" y="1844824"/>
            <a:ext cx="5602413" cy="1438702"/>
          </a:xfrm>
        </p:spPr>
        <p:txBody>
          <a:bodyPr>
            <a:normAutofit/>
          </a:bodyPr>
          <a:lstStyle/>
          <a:p>
            <a:pPr>
              <a:lnSpc>
                <a:spcPct val="90000"/>
              </a:lnSpc>
            </a:pPr>
            <a:r>
              <a:rPr lang="tr-TR" sz="2200" b="1" dirty="0">
                <a:latin typeface="Book Antiqua" pitchFamily="18" charset="0"/>
                <a:ea typeface="ＭＳ Ｐゴシック" pitchFamily="34" charset="-128"/>
              </a:rPr>
              <a:t>Kabul Edilebilir Risk:</a:t>
            </a:r>
            <a:r>
              <a:rPr lang="tr-TR" sz="2200" dirty="0">
                <a:solidFill>
                  <a:schemeClr val="hlink"/>
                </a:solidFill>
                <a:latin typeface="Book Antiqua" pitchFamily="18" charset="0"/>
                <a:ea typeface="ＭＳ Ｐゴシック" pitchFamily="34" charset="-128"/>
              </a:rPr>
              <a:t> Kuruluşun Yasal zorunluluklara ve kendi İSG politikasına göre, </a:t>
            </a:r>
            <a:r>
              <a:rPr lang="tr-TR" sz="2200" b="1" dirty="0">
                <a:solidFill>
                  <a:srgbClr val="00B050"/>
                </a:solidFill>
                <a:latin typeface="Book Antiqua" pitchFamily="18" charset="0"/>
                <a:ea typeface="ＭＳ Ｐゴシック" pitchFamily="34" charset="-128"/>
              </a:rPr>
              <a:t>tahammül edebileceği düzeye indirilmiş risk</a:t>
            </a:r>
            <a:r>
              <a:rPr lang="tr-TR" sz="2200" dirty="0">
                <a:solidFill>
                  <a:schemeClr val="hlink"/>
                </a:solidFill>
                <a:latin typeface="Book Antiqua" pitchFamily="18" charset="0"/>
                <a:ea typeface="ＭＳ Ｐゴシック" pitchFamily="34" charset="-128"/>
              </a:rPr>
              <a:t>.</a:t>
            </a:r>
          </a:p>
          <a:p>
            <a:pPr marL="0" indent="0">
              <a:lnSpc>
                <a:spcPct val="90000"/>
              </a:lnSpc>
              <a:buNone/>
            </a:pPr>
            <a:endParaRPr lang="tr-TR" sz="2200" dirty="0">
              <a:solidFill>
                <a:schemeClr val="hlink"/>
              </a:solidFill>
              <a:latin typeface="Book Antiqua" pitchFamily="18" charset="0"/>
              <a:ea typeface="ＭＳ Ｐゴシック" pitchFamily="34" charset="-128"/>
            </a:endParaRPr>
          </a:p>
          <a:p>
            <a:pPr>
              <a:lnSpc>
                <a:spcPct val="90000"/>
              </a:lnSpc>
            </a:pPr>
            <a:endParaRPr lang="tr-TR" sz="2200" dirty="0">
              <a:solidFill>
                <a:schemeClr val="hlink"/>
              </a:solidFill>
              <a:latin typeface="Book Antiqua" pitchFamily="18" charset="0"/>
              <a:ea typeface="ＭＳ Ｐゴシック" pitchFamily="34" charset="-128"/>
            </a:endParaRPr>
          </a:p>
          <a:p>
            <a:pPr>
              <a:lnSpc>
                <a:spcPct val="90000"/>
              </a:lnSpc>
            </a:pPr>
            <a:endParaRPr lang="tr-TR" sz="2200" dirty="0">
              <a:solidFill>
                <a:schemeClr val="hlink"/>
              </a:solidFill>
              <a:latin typeface="Book Antiqua" pitchFamily="18" charset="0"/>
              <a:ea typeface="ＭＳ Ｐゴシック" pitchFamily="34" charset="-128"/>
            </a:endParaRPr>
          </a:p>
          <a:p>
            <a:endParaRPr lang="tr-TR" sz="2200" dirty="0"/>
          </a:p>
        </p:txBody>
      </p:sp>
      <p:pic>
        <p:nvPicPr>
          <p:cNvPr id="4" name="Picture 2" descr="SafetyOfficer0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6401" y="1844824"/>
            <a:ext cx="3005138"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aşlık 1"/>
          <p:cNvSpPr>
            <a:spLocks noGrp="1"/>
          </p:cNvSpPr>
          <p:nvPr>
            <p:ph type="title"/>
          </p:nvPr>
        </p:nvSpPr>
        <p:spPr>
          <a:xfrm>
            <a:off x="609600" y="157480"/>
            <a:ext cx="8153400" cy="1341120"/>
          </a:xfrm>
        </p:spPr>
        <p:txBody>
          <a:bodyPr>
            <a:normAutofit/>
          </a:bodyPr>
          <a:lstStyle/>
          <a:p>
            <a:r>
              <a:rPr lang="tr-TR" altLang="tr-TR" sz="4400" b="1" dirty="0" smtClean="0">
                <a:latin typeface="Calibri" pitchFamily="34" charset="0"/>
              </a:rPr>
              <a:t>1. Temel </a:t>
            </a:r>
            <a:r>
              <a:rPr lang="tr-TR" altLang="tr-TR" sz="4400" b="1" dirty="0">
                <a:latin typeface="Calibri" pitchFamily="34" charset="0"/>
              </a:rPr>
              <a:t>Kavramlar ve </a:t>
            </a:r>
            <a:r>
              <a:rPr lang="tr-TR" altLang="tr-TR" sz="4400" b="1" dirty="0" smtClean="0">
                <a:latin typeface="Calibri" pitchFamily="34" charset="0"/>
              </a:rPr>
              <a:t>Tanımlar</a:t>
            </a:r>
            <a:endParaRPr lang="tr-TR"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61" t="44887" r="31173" b="21627"/>
          <a:stretch/>
        </p:blipFill>
        <p:spPr bwMode="auto">
          <a:xfrm>
            <a:off x="971600" y="3212976"/>
            <a:ext cx="4731658" cy="2449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1833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1803400"/>
            <a:ext cx="8138864" cy="977528"/>
          </a:xfrm>
        </p:spPr>
        <p:txBody>
          <a:bodyPr>
            <a:normAutofit fontScale="77500" lnSpcReduction="20000"/>
          </a:bodyPr>
          <a:lstStyle/>
          <a:p>
            <a:r>
              <a:rPr lang="tr-TR" sz="2800" dirty="0">
                <a:solidFill>
                  <a:schemeClr val="hlink"/>
                </a:solidFill>
                <a:latin typeface="Book Antiqua" pitchFamily="18" charset="0"/>
                <a:ea typeface="ＭＳ Ｐゴシック" pitchFamily="34" charset="-128"/>
              </a:rPr>
              <a:t> </a:t>
            </a:r>
            <a:r>
              <a:rPr lang="tr-TR" sz="2800" b="1" dirty="0">
                <a:latin typeface="Book Antiqua" pitchFamily="18" charset="0"/>
                <a:ea typeface="ＭＳ Ｐゴシック" pitchFamily="34" charset="-128"/>
              </a:rPr>
              <a:t>İSG Yönetim Sistemi:</a:t>
            </a:r>
            <a:r>
              <a:rPr lang="tr-TR" sz="2800" dirty="0">
                <a:solidFill>
                  <a:schemeClr val="hlink"/>
                </a:solidFill>
                <a:latin typeface="Book Antiqua" pitchFamily="18" charset="0"/>
                <a:ea typeface="ＭＳ Ｐゴシック" pitchFamily="34" charset="-128"/>
              </a:rPr>
              <a:t> Kuruluşun İSG Politikasını geliştirmek ve uygulamak ve İSG risklerini yönetmek için kullanılan tüm kuruluşun yönetim sisteminin bir parçası. </a:t>
            </a:r>
          </a:p>
          <a:p>
            <a:endParaRPr lang="tr-TR" dirty="0"/>
          </a:p>
        </p:txBody>
      </p:sp>
      <p:graphicFrame>
        <p:nvGraphicFramePr>
          <p:cNvPr id="4" name="Nesne 3"/>
          <p:cNvGraphicFramePr>
            <a:graphicFrameLocks noChangeAspect="1"/>
          </p:cNvGraphicFramePr>
          <p:nvPr>
            <p:extLst>
              <p:ext uri="{D42A27DB-BD31-4B8C-83A1-F6EECF244321}">
                <p14:modId xmlns:p14="http://schemas.microsoft.com/office/powerpoint/2010/main" val="376422390"/>
              </p:ext>
            </p:extLst>
          </p:nvPr>
        </p:nvGraphicFramePr>
        <p:xfrm>
          <a:off x="1043608" y="2924944"/>
          <a:ext cx="3205621" cy="3717032"/>
        </p:xfrm>
        <a:graphic>
          <a:graphicData uri="http://schemas.openxmlformats.org/presentationml/2006/ole">
            <mc:AlternateContent xmlns:mc="http://schemas.openxmlformats.org/markup-compatibility/2006">
              <mc:Choice xmlns:v="urn:schemas-microsoft-com:vml" Requires="v">
                <p:oleObj spid="_x0000_s1049" name="Photo Editor Photo" r:id="rId3" imgW="2619048" imgH="3038095" progId="MSPhotoEd.3">
                  <p:embed/>
                </p:oleObj>
              </mc:Choice>
              <mc:Fallback>
                <p:oleObj name="Photo Editor Photo" r:id="rId3" imgW="2619048" imgH="3038095" progId="MSPhotoEd.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924944"/>
                        <a:ext cx="3205621" cy="3717032"/>
                      </a:xfrm>
                      <a:prstGeom prst="rect">
                        <a:avLst/>
                      </a:prstGeom>
                      <a:noFill/>
                      <a:ln>
                        <a:noFill/>
                      </a:ln>
                      <a:effectLst/>
                    </p:spPr>
                  </p:pic>
                </p:oleObj>
              </mc:Fallback>
            </mc:AlternateContent>
          </a:graphicData>
        </a:graphic>
      </p:graphicFrame>
      <p:pic>
        <p:nvPicPr>
          <p:cNvPr id="5" name="Picture 2" descr="19"/>
          <p:cNvPicPr>
            <a:picLocks noChangeAspect="1" noChangeArrowheads="1"/>
          </p:cNvPicPr>
          <p:nvPr/>
        </p:nvPicPr>
        <p:blipFill rotWithShape="1">
          <a:blip r:embed="rId5">
            <a:extLst>
              <a:ext uri="{28A0092B-C50C-407E-A947-70E740481C1C}">
                <a14:useLocalDpi xmlns:a14="http://schemas.microsoft.com/office/drawing/2010/main" val="0"/>
              </a:ext>
            </a:extLst>
          </a:blip>
          <a:srcRect l="8394" t="6669" r="18320"/>
          <a:stretch/>
        </p:blipFill>
        <p:spPr bwMode="auto">
          <a:xfrm>
            <a:off x="4644008" y="2924944"/>
            <a:ext cx="385506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aşlık 1"/>
          <p:cNvSpPr>
            <a:spLocks noGrp="1"/>
          </p:cNvSpPr>
          <p:nvPr>
            <p:ph type="title"/>
          </p:nvPr>
        </p:nvSpPr>
        <p:spPr>
          <a:xfrm>
            <a:off x="609600" y="157480"/>
            <a:ext cx="8153400" cy="1341120"/>
          </a:xfrm>
        </p:spPr>
        <p:txBody>
          <a:bodyPr>
            <a:normAutofit/>
          </a:bodyPr>
          <a:lstStyle/>
          <a:p>
            <a:r>
              <a:rPr lang="tr-TR" altLang="tr-TR" sz="4400" b="1" dirty="0" smtClean="0">
                <a:latin typeface="Calibri" pitchFamily="34" charset="0"/>
              </a:rPr>
              <a:t>1. Temel </a:t>
            </a:r>
            <a:r>
              <a:rPr lang="tr-TR" altLang="tr-TR" sz="4400" b="1" dirty="0">
                <a:latin typeface="Calibri" pitchFamily="34" charset="0"/>
              </a:rPr>
              <a:t>Kavramlar ve </a:t>
            </a:r>
            <a:r>
              <a:rPr lang="tr-TR" altLang="tr-TR" sz="4400" b="1" dirty="0" smtClean="0">
                <a:latin typeface="Calibri" pitchFamily="34" charset="0"/>
              </a:rPr>
              <a:t>Tanımlar</a:t>
            </a:r>
            <a:endParaRPr lang="tr-TR" dirty="0"/>
          </a:p>
        </p:txBody>
      </p:sp>
    </p:spTree>
    <p:extLst>
      <p:ext uri="{BB962C8B-B14F-4D97-AF65-F5344CB8AC3E}">
        <p14:creationId xmlns:p14="http://schemas.microsoft.com/office/powerpoint/2010/main" val="1296062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4000" b="1" dirty="0">
                <a:latin typeface="Calibri" pitchFamily="34" charset="0"/>
              </a:rPr>
              <a:t>1. Temel Kavramlar ve Tanımlar</a:t>
            </a:r>
            <a:endParaRPr lang="tr-TR" dirty="0"/>
          </a:p>
        </p:txBody>
      </p:sp>
      <p:sp>
        <p:nvSpPr>
          <p:cNvPr id="5" name="Line 11"/>
          <p:cNvSpPr>
            <a:spLocks noChangeShapeType="1"/>
          </p:cNvSpPr>
          <p:nvPr/>
        </p:nvSpPr>
        <p:spPr bwMode="auto">
          <a:xfrm>
            <a:off x="1543500" y="2082037"/>
            <a:ext cx="0" cy="3790950"/>
          </a:xfrm>
          <a:prstGeom prst="line">
            <a:avLst/>
          </a:prstGeom>
          <a:noFill/>
          <a:ln w="53975">
            <a:solidFill>
              <a:sysClr val="window" lastClr="FFFFFF">
                <a:lumMod val="50000"/>
              </a:sysClr>
            </a:solidFill>
            <a:round/>
            <a:headEnd type="stealth"/>
            <a:tailEnd type="none"/>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tr-TR" i="1" kern="0" smtClean="0">
              <a:solidFill>
                <a:prstClr val="black"/>
              </a:solidFill>
              <a:latin typeface="Arial" pitchFamily="34" charset="0"/>
              <a:ea typeface="MS PGothic" pitchFamily="34" charset="-128"/>
              <a:cs typeface="Arial" pitchFamily="34" charset="0"/>
            </a:endParaRPr>
          </a:p>
        </p:txBody>
      </p:sp>
      <p:sp>
        <p:nvSpPr>
          <p:cNvPr id="6" name="Line 12"/>
          <p:cNvSpPr>
            <a:spLocks noChangeShapeType="1"/>
          </p:cNvSpPr>
          <p:nvPr/>
        </p:nvSpPr>
        <p:spPr bwMode="auto">
          <a:xfrm>
            <a:off x="1530799" y="5841237"/>
            <a:ext cx="6588000" cy="0"/>
          </a:xfrm>
          <a:prstGeom prst="line">
            <a:avLst/>
          </a:prstGeom>
          <a:noFill/>
          <a:ln w="53975">
            <a:solidFill>
              <a:sysClr val="window" lastClr="FFFFFF">
                <a:lumMod val="50000"/>
              </a:sysClr>
            </a:solidFill>
            <a:round/>
            <a:headEnd/>
            <a:tailEnd type="stealth"/>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tr-TR" i="1" kern="0" smtClean="0">
              <a:solidFill>
                <a:prstClr val="black"/>
              </a:solidFill>
              <a:latin typeface="Arial" pitchFamily="34" charset="0"/>
              <a:ea typeface="MS PGothic" pitchFamily="34" charset="-128"/>
              <a:cs typeface="Arial" pitchFamily="34" charset="0"/>
            </a:endParaRPr>
          </a:p>
        </p:txBody>
      </p:sp>
      <p:sp>
        <p:nvSpPr>
          <p:cNvPr id="7" name="Rectangle 13"/>
          <p:cNvSpPr>
            <a:spLocks noChangeArrowheads="1"/>
          </p:cNvSpPr>
          <p:nvPr/>
        </p:nvSpPr>
        <p:spPr bwMode="auto">
          <a:xfrm>
            <a:off x="8087794" y="5633274"/>
            <a:ext cx="913328" cy="397545"/>
          </a:xfrm>
          <a:prstGeom prst="rect">
            <a:avLst/>
          </a:prstGeom>
          <a:noFill/>
          <a:ln w="12700">
            <a:noFill/>
            <a:miter lim="800000"/>
            <a:headEnd/>
            <a:tailEnd/>
          </a:ln>
          <a:effectLst/>
        </p:spPr>
        <p:txBody>
          <a:bodyPr wrap="none" lIns="90488" tIns="44450" rIns="90488" bIns="44450">
            <a:spAutoFit/>
          </a:bodyPr>
          <a:lstStyle/>
          <a:p>
            <a:pPr>
              <a:defRPr/>
            </a:pPr>
            <a:r>
              <a:rPr lang="tr-TR" sz="2000" b="1" i="1" dirty="0">
                <a:solidFill>
                  <a:prstClr val="black"/>
                </a:solidFill>
                <a:latin typeface="Calibri" pitchFamily="34" charset="0"/>
                <a:ea typeface="MS PGothic" pitchFamily="34" charset="-128"/>
                <a:cs typeface="Calibri" pitchFamily="34" charset="0"/>
              </a:rPr>
              <a:t>Zaman</a:t>
            </a:r>
            <a:endParaRPr lang="en-US" sz="2000" b="1" i="1" dirty="0">
              <a:solidFill>
                <a:prstClr val="black"/>
              </a:solidFill>
              <a:latin typeface="Calibri" pitchFamily="34" charset="0"/>
              <a:ea typeface="MS PGothic" pitchFamily="34" charset="-128"/>
              <a:cs typeface="Calibri" pitchFamily="34" charset="0"/>
            </a:endParaRPr>
          </a:p>
        </p:txBody>
      </p:sp>
      <p:sp>
        <p:nvSpPr>
          <p:cNvPr id="8" name="Rectangle 14"/>
          <p:cNvSpPr>
            <a:spLocks noChangeArrowheads="1"/>
          </p:cNvSpPr>
          <p:nvPr/>
        </p:nvSpPr>
        <p:spPr bwMode="auto">
          <a:xfrm>
            <a:off x="273137" y="1732117"/>
            <a:ext cx="3277585" cy="397545"/>
          </a:xfrm>
          <a:prstGeom prst="rect">
            <a:avLst/>
          </a:prstGeom>
          <a:noFill/>
          <a:ln w="12700">
            <a:noFill/>
            <a:miter lim="800000"/>
            <a:headEnd/>
            <a:tailEnd/>
          </a:ln>
          <a:effectLst/>
        </p:spPr>
        <p:txBody>
          <a:bodyPr wrap="square" lIns="90488" tIns="44450" rIns="90488" bIns="44450">
            <a:spAutoFit/>
          </a:bodyPr>
          <a:lstStyle/>
          <a:p>
            <a:pPr algn="ctr">
              <a:defRPr/>
            </a:pPr>
            <a:r>
              <a:rPr lang="en-US" sz="2000" b="1" i="1" dirty="0">
                <a:solidFill>
                  <a:prstClr val="black"/>
                </a:solidFill>
                <a:latin typeface="Calibri" pitchFamily="34" charset="0"/>
                <a:ea typeface="MS PGothic" pitchFamily="34" charset="-128"/>
                <a:cs typeface="Calibri" pitchFamily="34" charset="0"/>
              </a:rPr>
              <a:t>Risk</a:t>
            </a:r>
            <a:r>
              <a:rPr lang="tr-TR" sz="2000" b="1" i="1" dirty="0">
                <a:solidFill>
                  <a:prstClr val="black"/>
                </a:solidFill>
                <a:latin typeface="Calibri" pitchFamily="34" charset="0"/>
                <a:ea typeface="MS PGothic" pitchFamily="34" charset="-128"/>
                <a:cs typeface="Calibri" pitchFamily="34" charset="0"/>
              </a:rPr>
              <a:t> </a:t>
            </a:r>
            <a:r>
              <a:rPr lang="tr-TR" sz="2000" b="1" i="1" dirty="0" smtClean="0">
                <a:solidFill>
                  <a:prstClr val="black"/>
                </a:solidFill>
                <a:latin typeface="Calibri" pitchFamily="34" charset="0"/>
                <a:ea typeface="MS PGothic" pitchFamily="34" charset="-128"/>
                <a:cs typeface="Calibri" pitchFamily="34" charset="0"/>
              </a:rPr>
              <a:t>Algılama (Önem) Düzeyi </a:t>
            </a:r>
            <a:endParaRPr lang="en-US" sz="2000" b="1" i="1" dirty="0">
              <a:solidFill>
                <a:prstClr val="black"/>
              </a:solidFill>
              <a:latin typeface="Calibri" pitchFamily="34" charset="0"/>
              <a:ea typeface="MS PGothic" pitchFamily="34" charset="-128"/>
              <a:cs typeface="Calibri" pitchFamily="34" charset="0"/>
            </a:endParaRPr>
          </a:p>
        </p:txBody>
      </p:sp>
      <p:sp>
        <p:nvSpPr>
          <p:cNvPr id="9" name="Arc 15"/>
          <p:cNvSpPr>
            <a:spLocks/>
          </p:cNvSpPr>
          <p:nvPr/>
        </p:nvSpPr>
        <p:spPr bwMode="auto">
          <a:xfrm rot="10800000">
            <a:off x="1553275" y="4777612"/>
            <a:ext cx="2081213" cy="581025"/>
          </a:xfrm>
          <a:custGeom>
            <a:avLst/>
            <a:gdLst>
              <a:gd name="T0" fmla="*/ 0 w 21600"/>
              <a:gd name="T1" fmla="*/ 0 h 21600"/>
              <a:gd name="T2" fmla="*/ 200529979 w 21600"/>
              <a:gd name="T3" fmla="*/ 15629169 h 21600"/>
              <a:gd name="T4" fmla="*/ 0 w 21600"/>
              <a:gd name="T5" fmla="*/ 1562916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tr-TR" i="1">
              <a:solidFill>
                <a:prstClr val="black"/>
              </a:solidFill>
              <a:latin typeface="Arial" pitchFamily="34" charset="0"/>
              <a:ea typeface="MS PGothic" pitchFamily="34" charset="-128"/>
              <a:cs typeface="Arial" pitchFamily="34" charset="0"/>
            </a:endParaRPr>
          </a:p>
        </p:txBody>
      </p:sp>
      <p:sp>
        <p:nvSpPr>
          <p:cNvPr id="10" name="Line 12"/>
          <p:cNvSpPr>
            <a:spLocks noChangeShapeType="1"/>
          </p:cNvSpPr>
          <p:nvPr/>
        </p:nvSpPr>
        <p:spPr bwMode="auto">
          <a:xfrm flipV="1">
            <a:off x="3613342" y="2675762"/>
            <a:ext cx="0" cy="270819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tr-TR" i="1">
              <a:solidFill>
                <a:prstClr val="black"/>
              </a:solidFill>
              <a:latin typeface="Arial" pitchFamily="34" charset="0"/>
              <a:ea typeface="MS PGothic" pitchFamily="34" charset="-128"/>
              <a:cs typeface="Arial" pitchFamily="34" charset="0"/>
            </a:endParaRPr>
          </a:p>
        </p:txBody>
      </p:sp>
      <p:sp>
        <p:nvSpPr>
          <p:cNvPr id="11" name="Arc 13"/>
          <p:cNvSpPr>
            <a:spLocks/>
          </p:cNvSpPr>
          <p:nvPr/>
        </p:nvSpPr>
        <p:spPr bwMode="auto">
          <a:xfrm rot="10800000">
            <a:off x="3615486" y="2692032"/>
            <a:ext cx="3452764" cy="2757093"/>
          </a:xfrm>
          <a:custGeom>
            <a:avLst/>
            <a:gdLst>
              <a:gd name="T0" fmla="*/ 0 w 21600"/>
              <a:gd name="T1" fmla="*/ 0 h 21600"/>
              <a:gd name="T2" fmla="*/ 253 w 21600"/>
              <a:gd name="T3" fmla="*/ 124 h 21600"/>
              <a:gd name="T4" fmla="*/ 0 w 21600"/>
              <a:gd name="T5" fmla="*/ 12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i="1">
              <a:solidFill>
                <a:prstClr val="black"/>
              </a:solidFill>
              <a:latin typeface="Arial" pitchFamily="34" charset="0"/>
              <a:ea typeface="MS PGothic" pitchFamily="34" charset="-128"/>
              <a:cs typeface="Arial" pitchFamily="34" charset="0"/>
            </a:endParaRPr>
          </a:p>
        </p:txBody>
      </p:sp>
      <p:sp>
        <p:nvSpPr>
          <p:cNvPr id="12" name="Rectangle 11"/>
          <p:cNvSpPr>
            <a:spLocks noChangeArrowheads="1"/>
          </p:cNvSpPr>
          <p:nvPr/>
        </p:nvSpPr>
        <p:spPr bwMode="auto">
          <a:xfrm>
            <a:off x="2911332" y="2340737"/>
            <a:ext cx="1410543" cy="397545"/>
          </a:xfrm>
          <a:prstGeom prst="rect">
            <a:avLst/>
          </a:prstGeom>
          <a:noFill/>
          <a:ln w="12700">
            <a:noFill/>
            <a:miter lim="800000"/>
            <a:headEnd/>
            <a:tailEnd/>
          </a:ln>
          <a:effectLst/>
        </p:spPr>
        <p:txBody>
          <a:bodyPr wrap="square" lIns="90488" tIns="44450" rIns="90488" bIns="44450">
            <a:spAutoFit/>
          </a:bodyPr>
          <a:lstStyle/>
          <a:p>
            <a:pPr algn="r"/>
            <a:r>
              <a:rPr lang="tr-TR" sz="2000" b="1" i="1" dirty="0">
                <a:solidFill>
                  <a:srgbClr val="C00000"/>
                </a:solidFill>
                <a:latin typeface="Calibri" pitchFamily="34" charset="0"/>
                <a:ea typeface="MS PGothic" pitchFamily="34" charset="-128"/>
                <a:cs typeface="Calibri" pitchFamily="34" charset="0"/>
              </a:rPr>
              <a:t>Ciddi </a:t>
            </a:r>
            <a:r>
              <a:rPr lang="tr-TR" sz="2000" b="1" i="1" dirty="0" smtClean="0">
                <a:solidFill>
                  <a:srgbClr val="C00000"/>
                </a:solidFill>
                <a:latin typeface="Calibri" pitchFamily="34" charset="0"/>
                <a:ea typeface="MS PGothic" pitchFamily="34" charset="-128"/>
                <a:cs typeface="Calibri" pitchFamily="34" charset="0"/>
              </a:rPr>
              <a:t>Kaza</a:t>
            </a:r>
          </a:p>
        </p:txBody>
      </p:sp>
      <p:sp>
        <p:nvSpPr>
          <p:cNvPr id="13" name="Oval 12"/>
          <p:cNvSpPr>
            <a:spLocks noChangeAspect="1"/>
          </p:cNvSpPr>
          <p:nvPr/>
        </p:nvSpPr>
        <p:spPr bwMode="auto">
          <a:xfrm>
            <a:off x="1344674" y="4622559"/>
            <a:ext cx="396000" cy="396000"/>
          </a:xfrm>
          <a:prstGeom prst="ellipse">
            <a:avLst/>
          </a:prstGeom>
          <a:solidFill>
            <a:schemeClr val="bg2">
              <a:lumMod val="40000"/>
              <a:lumOff val="60000"/>
            </a:schemeClr>
          </a:solidFill>
          <a:ln w="285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sp>
        <p:nvSpPr>
          <p:cNvPr id="14" name="Dikdörtgen 13"/>
          <p:cNvSpPr/>
          <p:nvPr/>
        </p:nvSpPr>
        <p:spPr>
          <a:xfrm>
            <a:off x="329106" y="4438024"/>
            <a:ext cx="1208290" cy="738664"/>
          </a:xfrm>
          <a:prstGeom prst="rect">
            <a:avLst/>
          </a:prstGeom>
        </p:spPr>
        <p:txBody>
          <a:bodyPr wrap="square">
            <a:spAutoFit/>
          </a:bodyPr>
          <a:lstStyle/>
          <a:p>
            <a:pPr algn="ctr"/>
            <a:r>
              <a:rPr lang="tr-TR" sz="1400" i="1" dirty="0">
                <a:solidFill>
                  <a:srgbClr val="000000"/>
                </a:solidFill>
                <a:latin typeface="Calibri" pitchFamily="34" charset="0"/>
                <a:cs typeface="Calibri" pitchFamily="34" charset="0"/>
              </a:rPr>
              <a:t>İlk </a:t>
            </a:r>
            <a:r>
              <a:rPr lang="tr-TR" sz="1400" i="1" dirty="0" smtClean="0">
                <a:solidFill>
                  <a:srgbClr val="000000"/>
                </a:solidFill>
                <a:latin typeface="Calibri" pitchFamily="34" charset="0"/>
                <a:cs typeface="Calibri" pitchFamily="34" charset="0"/>
              </a:rPr>
              <a:t>Risk </a:t>
            </a:r>
          </a:p>
          <a:p>
            <a:pPr algn="ctr"/>
            <a:r>
              <a:rPr lang="tr-TR" sz="1400" i="1" dirty="0" smtClean="0">
                <a:solidFill>
                  <a:srgbClr val="000000"/>
                </a:solidFill>
                <a:latin typeface="Calibri" pitchFamily="34" charset="0"/>
                <a:cs typeface="Calibri" pitchFamily="34" charset="0"/>
              </a:rPr>
              <a:t>Belirleme Noktası</a:t>
            </a:r>
            <a:endParaRPr lang="tr-TR" sz="1400" i="1" dirty="0">
              <a:solidFill>
                <a:srgbClr val="000000"/>
              </a:solidFill>
              <a:latin typeface="Calibri" pitchFamily="34" charset="0"/>
              <a:cs typeface="Calibri" pitchFamily="34" charset="0"/>
            </a:endParaRPr>
          </a:p>
        </p:txBody>
      </p:sp>
      <p:sp>
        <p:nvSpPr>
          <p:cNvPr id="15" name="Rectangle 11"/>
          <p:cNvSpPr>
            <a:spLocks noChangeArrowheads="1"/>
          </p:cNvSpPr>
          <p:nvPr/>
        </p:nvSpPr>
        <p:spPr bwMode="auto">
          <a:xfrm>
            <a:off x="4232193" y="2403280"/>
            <a:ext cx="4768928" cy="307777"/>
          </a:xfrm>
          <a:prstGeom prst="rect">
            <a:avLst/>
          </a:prstGeom>
        </p:spPr>
        <p:txBody>
          <a:bodyPr wrap="square">
            <a:spAutoFit/>
          </a:bodyPr>
          <a:lstStyle/>
          <a:p>
            <a:r>
              <a:rPr lang="tr-TR" sz="1400" i="1" dirty="0" smtClean="0">
                <a:solidFill>
                  <a:srgbClr val="000000"/>
                </a:solidFill>
                <a:latin typeface="Calibri" pitchFamily="34" charset="0"/>
                <a:cs typeface="Calibri" pitchFamily="34" charset="0"/>
              </a:rPr>
              <a:t>(Risk </a:t>
            </a:r>
            <a:r>
              <a:rPr lang="tr-TR" sz="1400" i="1" dirty="0">
                <a:solidFill>
                  <a:srgbClr val="000000"/>
                </a:solidFill>
                <a:latin typeface="Calibri" pitchFamily="34" charset="0"/>
                <a:cs typeface="Calibri" pitchFamily="34" charset="0"/>
              </a:rPr>
              <a:t>Algılama Seviyesinde </a:t>
            </a:r>
            <a:r>
              <a:rPr lang="tr-TR" sz="1400" i="1" dirty="0" smtClean="0">
                <a:solidFill>
                  <a:srgbClr val="000000"/>
                </a:solidFill>
                <a:latin typeface="Calibri" pitchFamily="34" charset="0"/>
                <a:cs typeface="Calibri" pitchFamily="34" charset="0"/>
              </a:rPr>
              <a:t>Artış/Kazanın ciddiyetiyle orantılı)</a:t>
            </a:r>
          </a:p>
        </p:txBody>
      </p:sp>
      <p:sp>
        <p:nvSpPr>
          <p:cNvPr id="16" name="Dikdörtgen 15"/>
          <p:cNvSpPr/>
          <p:nvPr/>
        </p:nvSpPr>
        <p:spPr>
          <a:xfrm>
            <a:off x="6852025" y="5259191"/>
            <a:ext cx="1683497" cy="307777"/>
          </a:xfrm>
          <a:prstGeom prst="rect">
            <a:avLst/>
          </a:prstGeom>
        </p:spPr>
        <p:txBody>
          <a:bodyPr wrap="square">
            <a:spAutoFit/>
          </a:bodyPr>
          <a:lstStyle/>
          <a:p>
            <a:pPr algn="ctr"/>
            <a:r>
              <a:rPr lang="tr-TR" sz="1400" i="1" dirty="0" smtClean="0">
                <a:solidFill>
                  <a:srgbClr val="000000"/>
                </a:solidFill>
                <a:latin typeface="Calibri" pitchFamily="34" charset="0"/>
                <a:cs typeface="Calibri" pitchFamily="34" charset="0"/>
              </a:rPr>
              <a:t>Zamanla Düşüş</a:t>
            </a:r>
            <a:endParaRPr lang="tr-TR" sz="1400" i="1" dirty="0">
              <a:solidFill>
                <a:srgbClr val="000000"/>
              </a:solidFill>
              <a:latin typeface="Calibri" pitchFamily="34" charset="0"/>
              <a:cs typeface="Calibri" pitchFamily="34" charset="0"/>
            </a:endParaRPr>
          </a:p>
        </p:txBody>
      </p:sp>
      <p:sp>
        <p:nvSpPr>
          <p:cNvPr id="17" name="Dikdörtgen 16"/>
          <p:cNvSpPr/>
          <p:nvPr/>
        </p:nvSpPr>
        <p:spPr>
          <a:xfrm>
            <a:off x="1818035" y="5335595"/>
            <a:ext cx="3334989" cy="523220"/>
          </a:xfrm>
          <a:prstGeom prst="rect">
            <a:avLst/>
          </a:prstGeom>
        </p:spPr>
        <p:txBody>
          <a:bodyPr wrap="square">
            <a:spAutoFit/>
          </a:bodyPr>
          <a:lstStyle/>
          <a:p>
            <a:pPr algn="ctr"/>
            <a:r>
              <a:rPr lang="tr-TR" sz="1400" b="1" i="1" dirty="0" smtClean="0">
                <a:solidFill>
                  <a:srgbClr val="000000"/>
                </a:solidFill>
                <a:latin typeface="Calibri" pitchFamily="34" charset="0"/>
                <a:cs typeface="Calibri" pitchFamily="34" charset="0"/>
              </a:rPr>
              <a:t>Tehlikenin Kanıksanmasına </a:t>
            </a:r>
          </a:p>
          <a:p>
            <a:pPr algn="ctr"/>
            <a:r>
              <a:rPr lang="tr-TR" sz="1400" i="1" dirty="0" smtClean="0">
                <a:solidFill>
                  <a:srgbClr val="000000"/>
                </a:solidFill>
                <a:latin typeface="Calibri" pitchFamily="34" charset="0"/>
                <a:cs typeface="Calibri" pitchFamily="34" charset="0"/>
              </a:rPr>
              <a:t>(Sistem Körlüğüne) Bağlı Zamanla Düşüş</a:t>
            </a:r>
            <a:r>
              <a:rPr lang="tr-TR" sz="1400" i="1" dirty="0">
                <a:solidFill>
                  <a:srgbClr val="000000"/>
                </a:solidFill>
                <a:latin typeface="Calibri" pitchFamily="34" charset="0"/>
                <a:cs typeface="Calibri" pitchFamily="34" charset="0"/>
              </a:rPr>
              <a:t>)</a:t>
            </a:r>
          </a:p>
        </p:txBody>
      </p:sp>
      <p:sp>
        <p:nvSpPr>
          <p:cNvPr id="18" name="Dikdörtgen 17"/>
          <p:cNvSpPr/>
          <p:nvPr/>
        </p:nvSpPr>
        <p:spPr>
          <a:xfrm>
            <a:off x="1471648" y="3520141"/>
            <a:ext cx="1422142" cy="307777"/>
          </a:xfrm>
          <a:prstGeom prst="rect">
            <a:avLst/>
          </a:prstGeom>
        </p:spPr>
        <p:txBody>
          <a:bodyPr wrap="square">
            <a:spAutoFit/>
          </a:bodyPr>
          <a:lstStyle/>
          <a:p>
            <a:pPr algn="r"/>
            <a:r>
              <a:rPr lang="tr-TR" sz="1400" b="1" i="1" dirty="0" smtClean="0">
                <a:solidFill>
                  <a:srgbClr val="000000"/>
                </a:solidFill>
                <a:latin typeface="Calibri" pitchFamily="34" charset="0"/>
                <a:cs typeface="Calibri" pitchFamily="34" charset="0"/>
              </a:rPr>
              <a:t>Sürekli Eğitim</a:t>
            </a:r>
            <a:endParaRPr lang="tr-TR" sz="1400" b="1" i="1" dirty="0">
              <a:solidFill>
                <a:srgbClr val="000000"/>
              </a:solidFill>
              <a:latin typeface="Calibri" pitchFamily="34" charset="0"/>
              <a:cs typeface="Calibri" pitchFamily="34" charset="0"/>
            </a:endParaRPr>
          </a:p>
        </p:txBody>
      </p:sp>
      <p:sp>
        <p:nvSpPr>
          <p:cNvPr id="19" name="Oval 18"/>
          <p:cNvSpPr>
            <a:spLocks noChangeAspect="1"/>
          </p:cNvSpPr>
          <p:nvPr/>
        </p:nvSpPr>
        <p:spPr bwMode="auto">
          <a:xfrm>
            <a:off x="1339396" y="3454906"/>
            <a:ext cx="396000" cy="396000"/>
          </a:xfrm>
          <a:prstGeom prst="ellipse">
            <a:avLst/>
          </a:prstGeom>
          <a:solidFill>
            <a:schemeClr val="bg2">
              <a:lumMod val="40000"/>
              <a:lumOff val="60000"/>
            </a:schemeClr>
          </a:solidFill>
          <a:ln w="285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spTree>
    <p:extLst>
      <p:ext uri="{BB962C8B-B14F-4D97-AF65-F5344CB8AC3E}">
        <p14:creationId xmlns:p14="http://schemas.microsoft.com/office/powerpoint/2010/main" val="85910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heel(1)">
                                      <p:cBhvr>
                                        <p:cTn id="47" dur="500"/>
                                        <p:tgtEl>
                                          <p:spTgt spid="19"/>
                                        </p:tgtEl>
                                      </p:cBhvr>
                                    </p:animEffect>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animBg="1"/>
      <p:bldP spid="14" grpId="0"/>
      <p:bldP spid="15" grpId="0"/>
      <p:bldP spid="16" grpId="0"/>
      <p:bldP spid="17" grpId="0"/>
      <p:bldP spid="18"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4000" b="1" dirty="0">
                <a:latin typeface="Calibri" pitchFamily="34" charset="0"/>
              </a:rPr>
              <a:t>1. Temel Kavramlar ve Tanımlar</a:t>
            </a:r>
            <a:endParaRPr lang="tr-TR" dirty="0"/>
          </a:p>
        </p:txBody>
      </p:sp>
      <p:sp>
        <p:nvSpPr>
          <p:cNvPr id="4" name="Text Box 15"/>
          <p:cNvSpPr txBox="1">
            <a:spLocks noChangeArrowheads="1"/>
          </p:cNvSpPr>
          <p:nvPr/>
        </p:nvSpPr>
        <p:spPr bwMode="auto">
          <a:xfrm>
            <a:off x="3311525" y="2951163"/>
            <a:ext cx="48609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r>
              <a:rPr lang="tr-TR" altLang="tr-TR" sz="2400" b="1">
                <a:solidFill>
                  <a:schemeClr val="accent2"/>
                </a:solidFill>
                <a:latin typeface="Arial" charset="0"/>
                <a:cs typeface="Arial" charset="0"/>
              </a:rPr>
              <a:t>1       </a:t>
            </a:r>
            <a:r>
              <a:rPr lang="tr-TR" altLang="tr-TR" sz="2000" b="1">
                <a:solidFill>
                  <a:schemeClr val="accent2"/>
                </a:solidFill>
                <a:latin typeface="Arial" charset="0"/>
                <a:cs typeface="Arial" charset="0"/>
              </a:rPr>
              <a:t>Ölüm / Kalıcı Sakatlık</a:t>
            </a:r>
          </a:p>
        </p:txBody>
      </p:sp>
      <p:sp>
        <p:nvSpPr>
          <p:cNvPr id="5" name="Text Box 16"/>
          <p:cNvSpPr txBox="1">
            <a:spLocks noChangeArrowheads="1"/>
          </p:cNvSpPr>
          <p:nvPr/>
        </p:nvSpPr>
        <p:spPr bwMode="auto">
          <a:xfrm>
            <a:off x="3278188" y="3738563"/>
            <a:ext cx="4924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r>
              <a:rPr lang="tr-TR" altLang="tr-TR" sz="2000" b="1">
                <a:solidFill>
                  <a:schemeClr val="accent2"/>
                </a:solidFill>
                <a:latin typeface="Arial" charset="0"/>
                <a:cs typeface="Arial" charset="0"/>
              </a:rPr>
              <a:t>10               Kişisel Yaralanma</a:t>
            </a:r>
          </a:p>
        </p:txBody>
      </p:sp>
      <p:grpSp>
        <p:nvGrpSpPr>
          <p:cNvPr id="6" name="Group 18"/>
          <p:cNvGrpSpPr>
            <a:grpSpLocks/>
          </p:cNvGrpSpPr>
          <p:nvPr/>
        </p:nvGrpSpPr>
        <p:grpSpPr bwMode="auto">
          <a:xfrm>
            <a:off x="1028700" y="2595563"/>
            <a:ext cx="6248400" cy="3962400"/>
            <a:chOff x="960" y="1008"/>
            <a:chExt cx="3936" cy="2496"/>
          </a:xfrm>
        </p:grpSpPr>
        <p:sp>
          <p:nvSpPr>
            <p:cNvPr id="7" name="AutoShape 3"/>
            <p:cNvSpPr>
              <a:spLocks noChangeArrowheads="1"/>
            </p:cNvSpPr>
            <p:nvPr/>
          </p:nvSpPr>
          <p:spPr bwMode="auto">
            <a:xfrm>
              <a:off x="960" y="1008"/>
              <a:ext cx="3936" cy="2496"/>
            </a:xfrm>
            <a:prstGeom prst="triangle">
              <a:avLst>
                <a:gd name="adj" fmla="val 50000"/>
              </a:avLst>
            </a:prstGeom>
            <a:solidFill>
              <a:srgbClr val="33CCCC">
                <a:alpha val="27843"/>
              </a:srgbClr>
            </a:solidFill>
            <a:ln w="9525">
              <a:solidFill>
                <a:schemeClr val="tx1"/>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pPr>
              <a:endParaRPr lang="en-GB" altLang="tr-TR" sz="1300" b="1">
                <a:solidFill>
                  <a:srgbClr val="000099"/>
                </a:solidFill>
              </a:endParaRPr>
            </a:p>
          </p:txBody>
        </p:sp>
        <p:sp>
          <p:nvSpPr>
            <p:cNvPr id="8" name="Line 9"/>
            <p:cNvSpPr>
              <a:spLocks noChangeShapeType="1"/>
            </p:cNvSpPr>
            <p:nvPr/>
          </p:nvSpPr>
          <p:spPr bwMode="auto">
            <a:xfrm>
              <a:off x="2112" y="2064"/>
              <a:ext cx="16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 name="Line 10"/>
            <p:cNvSpPr>
              <a:spLocks noChangeShapeType="1"/>
            </p:cNvSpPr>
            <p:nvPr/>
          </p:nvSpPr>
          <p:spPr bwMode="auto">
            <a:xfrm>
              <a:off x="1584" y="2736"/>
              <a:ext cx="2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 name="Text Box 11"/>
            <p:cNvSpPr txBox="1">
              <a:spLocks noChangeArrowheads="1"/>
            </p:cNvSpPr>
            <p:nvPr/>
          </p:nvSpPr>
          <p:spPr bwMode="auto">
            <a:xfrm>
              <a:off x="2832" y="1361"/>
              <a:ext cx="384"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endParaRPr lang="en-GB" altLang="tr-TR" sz="2400" b="1">
                <a:solidFill>
                  <a:schemeClr val="accent2"/>
                </a:solidFill>
                <a:latin typeface="Arial" charset="0"/>
                <a:cs typeface="Arial" charset="0"/>
              </a:endParaRPr>
            </a:p>
          </p:txBody>
        </p:sp>
        <p:sp>
          <p:nvSpPr>
            <p:cNvPr id="11" name="Text Box 12"/>
            <p:cNvSpPr txBox="1">
              <a:spLocks noChangeArrowheads="1"/>
            </p:cNvSpPr>
            <p:nvPr/>
          </p:nvSpPr>
          <p:spPr bwMode="auto">
            <a:xfrm>
              <a:off x="2736" y="1680"/>
              <a:ext cx="96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endParaRPr lang="en-GB" altLang="tr-TR" sz="2400" b="1">
                <a:solidFill>
                  <a:srgbClr val="990000"/>
                </a:solidFill>
                <a:latin typeface="Arial" charset="0"/>
                <a:cs typeface="Arial" charset="0"/>
              </a:endParaRPr>
            </a:p>
          </p:txBody>
        </p:sp>
        <p:sp>
          <p:nvSpPr>
            <p:cNvPr id="12" name="Text Box 13"/>
            <p:cNvSpPr txBox="1">
              <a:spLocks noChangeArrowheads="1"/>
            </p:cNvSpPr>
            <p:nvPr/>
          </p:nvSpPr>
          <p:spPr bwMode="auto">
            <a:xfrm>
              <a:off x="2736" y="2256"/>
              <a:ext cx="1248"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endParaRPr lang="en-GB" altLang="tr-TR" sz="2400" b="1">
                <a:solidFill>
                  <a:srgbClr val="990000"/>
                </a:solidFill>
                <a:latin typeface="Arial" charset="0"/>
                <a:cs typeface="Arial" charset="0"/>
              </a:endParaRPr>
            </a:p>
          </p:txBody>
        </p:sp>
        <p:sp>
          <p:nvSpPr>
            <p:cNvPr id="13" name="Text Box 14"/>
            <p:cNvSpPr txBox="1">
              <a:spLocks noChangeArrowheads="1"/>
            </p:cNvSpPr>
            <p:nvPr/>
          </p:nvSpPr>
          <p:spPr bwMode="auto">
            <a:xfrm>
              <a:off x="2688" y="2976"/>
              <a:ext cx="6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endParaRPr lang="en-GB" altLang="tr-TR" sz="2400" b="1">
                <a:solidFill>
                  <a:srgbClr val="990000"/>
                </a:solidFill>
                <a:latin typeface="Arial" charset="0"/>
                <a:cs typeface="Arial" charset="0"/>
              </a:endParaRPr>
            </a:p>
          </p:txBody>
        </p:sp>
        <p:sp>
          <p:nvSpPr>
            <p:cNvPr id="14" name="Line 17"/>
            <p:cNvSpPr>
              <a:spLocks noChangeShapeType="1"/>
            </p:cNvSpPr>
            <p:nvPr/>
          </p:nvSpPr>
          <p:spPr bwMode="auto">
            <a:xfrm>
              <a:off x="2496" y="1584"/>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15" name="Text Box 19"/>
          <p:cNvSpPr txBox="1">
            <a:spLocks noChangeArrowheads="1"/>
          </p:cNvSpPr>
          <p:nvPr/>
        </p:nvSpPr>
        <p:spPr bwMode="auto">
          <a:xfrm>
            <a:off x="3349625" y="4576763"/>
            <a:ext cx="4711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r>
              <a:rPr lang="tr-TR" altLang="tr-TR" sz="2000" b="1">
                <a:solidFill>
                  <a:schemeClr val="accent2"/>
                </a:solidFill>
                <a:latin typeface="Arial" charset="0"/>
                <a:cs typeface="Arial" charset="0"/>
              </a:rPr>
              <a:t>30                        Maddi Hasar </a:t>
            </a:r>
          </a:p>
        </p:txBody>
      </p:sp>
      <p:sp>
        <p:nvSpPr>
          <p:cNvPr id="16" name="Text Box 20"/>
          <p:cNvSpPr txBox="1">
            <a:spLocks noChangeArrowheads="1"/>
          </p:cNvSpPr>
          <p:nvPr/>
        </p:nvSpPr>
        <p:spPr bwMode="auto">
          <a:xfrm>
            <a:off x="3489325" y="5643563"/>
            <a:ext cx="42910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r>
              <a:rPr lang="tr-TR" altLang="tr-TR" sz="2000" b="1">
                <a:solidFill>
                  <a:schemeClr val="accent2"/>
                </a:solidFill>
                <a:latin typeface="Arial" charset="0"/>
                <a:cs typeface="Arial" charset="0"/>
              </a:rPr>
              <a:t>600                                     Olay</a:t>
            </a:r>
          </a:p>
        </p:txBody>
      </p:sp>
      <p:sp>
        <p:nvSpPr>
          <p:cNvPr id="17" name="Başlık 1"/>
          <p:cNvSpPr txBox="1">
            <a:spLocks/>
          </p:cNvSpPr>
          <p:nvPr/>
        </p:nvSpPr>
        <p:spPr bwMode="auto">
          <a:xfrm>
            <a:off x="684213" y="1715914"/>
            <a:ext cx="8229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tr-TR" altLang="tr-TR" sz="2400" b="1" dirty="0">
                <a:latin typeface="Calibri" pitchFamily="34" charset="0"/>
              </a:rPr>
              <a:t>Yaralanma </a:t>
            </a:r>
            <a:r>
              <a:rPr lang="tr-TR" altLang="tr-TR" sz="2400" b="1" dirty="0" err="1" smtClean="0">
                <a:latin typeface="Calibri" pitchFamily="34" charset="0"/>
              </a:rPr>
              <a:t>Piramiti</a:t>
            </a:r>
            <a:endParaRPr lang="tr-TR" altLang="tr-TR" sz="2400" b="1" dirty="0">
              <a:latin typeface="Calibri" pitchFamily="34" charset="0"/>
            </a:endParaRPr>
          </a:p>
        </p:txBody>
      </p:sp>
    </p:spTree>
    <p:extLst>
      <p:ext uri="{BB962C8B-B14F-4D97-AF65-F5344CB8AC3E}">
        <p14:creationId xmlns:p14="http://schemas.microsoft.com/office/powerpoint/2010/main" val="31187760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niş Ekran Sunu">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316</TotalTime>
  <Words>2449</Words>
  <Application>Microsoft Office PowerPoint</Application>
  <PresentationFormat>Ekran Gösterisi (4:3)</PresentationFormat>
  <Paragraphs>402</Paragraphs>
  <Slides>35</Slides>
  <Notes>4</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35</vt:i4>
      </vt:variant>
    </vt:vector>
  </HeadingPairs>
  <TitlesOfParts>
    <vt:vector size="37" baseType="lpstr">
      <vt:lpstr>Geniş Ekran Sunu</vt:lpstr>
      <vt:lpstr>Photo Editor Photo</vt:lpstr>
      <vt:lpstr>İŞ SAĞLIĞI VE GÜVENLİĞİNDE RİSK YÖNETİMİ VE DEĞERLENDİRMESİ</vt:lpstr>
      <vt:lpstr>Konu Başlıkları</vt:lpstr>
      <vt:lpstr>1. Temel Kavramlar ve Tanımlar</vt:lpstr>
      <vt:lpstr>1. Temel Kavramlar ve Tanımlar</vt:lpstr>
      <vt:lpstr>1. Temel Kavramlar ve Tanımlar</vt:lpstr>
      <vt:lpstr>1. Temel Kavramlar ve Tanımlar</vt:lpstr>
      <vt:lpstr>1. Temel Kavramlar ve Tanımlar</vt:lpstr>
      <vt:lpstr>1. Temel Kavramlar ve Tanımlar</vt:lpstr>
      <vt:lpstr>1. Temel Kavramlar ve Tanımlar</vt:lpstr>
      <vt:lpstr>2. İlgili Mevzuat</vt:lpstr>
      <vt:lpstr>2. İlgili Mevzuat</vt:lpstr>
      <vt:lpstr>2. İlgili Mevzuat</vt:lpstr>
      <vt:lpstr>2. İlgili Mevzuat</vt:lpstr>
      <vt:lpstr>2. İlgili Mevzuat</vt:lpstr>
      <vt:lpstr>2. İlgili Mevzuat</vt:lpstr>
      <vt:lpstr>2. İlgili Mevzuat</vt:lpstr>
      <vt:lpstr>PowerPoint Sunusu</vt:lpstr>
      <vt:lpstr>2. İlgili Mevzuat</vt:lpstr>
      <vt:lpstr>2. İlgili Mevzuat</vt:lpstr>
      <vt:lpstr>3. Risk Kontrol Yöntemleri</vt:lpstr>
      <vt:lpstr>3. Risklerden Kontrol Yöntemleri</vt:lpstr>
      <vt:lpstr>4. Risk Analizi/Değerlendirmesi Ne zaman Yenilenir?</vt:lpstr>
      <vt:lpstr>5. Tehlike Kaynakları ve Oluşturdukları Riskler</vt:lpstr>
      <vt:lpstr>5. Tehlike Kaynakları ve Oluşturdukları Riskler</vt:lpstr>
      <vt:lpstr>5. Tehlike Kaynakları ve Oluşturdukları Riskler</vt:lpstr>
      <vt:lpstr>5. Tehlike Kaynakları ve Oluşturdukları Riskler</vt:lpstr>
      <vt:lpstr>5. Tehlike Kaynakları ve Oluşturdukları Riskler</vt:lpstr>
      <vt:lpstr>5. Tehlike Kaynakları ve Oluşturdukları Riskler</vt:lpstr>
      <vt:lpstr>6. Risk Analizi/Değerlendirmesi?</vt:lpstr>
      <vt:lpstr>6. Risk Analizi/Değerlendirmesi?</vt:lpstr>
      <vt:lpstr>6. Risk Analizi/Değerlendirmesi?</vt:lpstr>
      <vt:lpstr>6. Risk Analizi/Değerlendirmesi?</vt:lpstr>
      <vt:lpstr>PowerPoint Sunusu</vt:lpstr>
      <vt:lpstr>PowerPoint Sunusu</vt:lpstr>
      <vt:lpstr>Kazasız günler dilekleriyle………..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SAĞLIĞI VE GÜVENLİĞİNDE RİSK YÖNETİMİ VE DEĞERLENDİRMESİ</dc:title>
  <dc:creator>laptop</dc:creator>
  <cp:lastModifiedBy>Aysun</cp:lastModifiedBy>
  <cp:revision>29</cp:revision>
  <dcterms:created xsi:type="dcterms:W3CDTF">2014-10-25T08:44:49Z</dcterms:created>
  <dcterms:modified xsi:type="dcterms:W3CDTF">2016-02-29T08:11:41Z</dcterms:modified>
</cp:coreProperties>
</file>