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58" r:id="rId4"/>
    <p:sldId id="261" r:id="rId5"/>
    <p:sldId id="259" r:id="rId6"/>
    <p:sldId id="260" r:id="rId7"/>
    <p:sldId id="265" r:id="rId8"/>
    <p:sldId id="266" r:id="rId9"/>
    <p:sldId id="267" r:id="rId10"/>
    <p:sldId id="268" r:id="rId11"/>
    <p:sldId id="282" r:id="rId12"/>
    <p:sldId id="262" r:id="rId13"/>
    <p:sldId id="263" r:id="rId14"/>
    <p:sldId id="270" r:id="rId15"/>
    <p:sldId id="271" r:id="rId16"/>
    <p:sldId id="272" r:id="rId17"/>
    <p:sldId id="273" r:id="rId18"/>
    <p:sldId id="274" r:id="rId19"/>
    <p:sldId id="276" r:id="rId20"/>
    <p:sldId id="275" r:id="rId21"/>
    <p:sldId id="277" r:id="rId22"/>
    <p:sldId id="278" r:id="rId23"/>
    <p:sldId id="279" r:id="rId24"/>
    <p:sldId id="280" r:id="rId25"/>
    <p:sldId id="281" r:id="rId26"/>
    <p:sldId id="283" r:id="rId27"/>
    <p:sldId id="284" r:id="rId28"/>
    <p:sldId id="285" r:id="rId29"/>
    <p:sldId id="286" r:id="rId30"/>
    <p:sldId id="287" r:id="rId31"/>
    <p:sldId id="288" r:id="rId32"/>
    <p:sldId id="289" r:id="rId33"/>
    <p:sldId id="290" r:id="rId34"/>
    <p:sldId id="291" r:id="rId3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8A3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6" d="100"/>
          <a:sy n="76" d="100"/>
        </p:scale>
        <p:origin x="-984" y="-66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F20E29-D09B-46BE-9345-C79308EF63FB}" type="datetimeFigureOut">
              <a:rPr lang="tr-TR" smtClean="0"/>
              <a:pPr/>
              <a:t>30.11.2015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9D338C-E493-47E8-91CC-AEE546E38866}" type="slidenum">
              <a:rPr lang="tr-TR" smtClean="0"/>
              <a:pPr/>
              <a:t>‹#›</a:t>
            </a:fld>
            <a:endParaRPr lang="tr-TR"/>
          </a:p>
        </p:txBody>
      </p:sp>
    </p:spTree>
    <p:extLst>
      <p:ext uri="{BB962C8B-B14F-4D97-AF65-F5344CB8AC3E}">
        <p14:creationId xmlns:p14="http://schemas.microsoft.com/office/powerpoint/2010/main" xmlns="" val="265454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4515" name="2 Not Yer Tutucusu"/>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7108"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816B3A-AEEB-493B-9A45-1622916A4D80}" type="slidenum">
              <a:rPr lang="tr-TR" smtClean="0"/>
              <a:pPr fontAlgn="base">
                <a:spcBef>
                  <a:spcPct val="0"/>
                </a:spcBef>
                <a:spcAft>
                  <a:spcPct val="0"/>
                </a:spcAft>
                <a:defRPr/>
              </a:pPr>
              <a:t>2</a:t>
            </a:fld>
            <a:endParaRPr 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7587" name="2 Not Yer Tutucusu"/>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67588" name="3 Slayt Numarası Yer Tutucusu"/>
          <p:cNvSpPr txBox="1">
            <a:spLocks noGrp="1"/>
          </p:cNvSpPr>
          <p:nvPr/>
        </p:nvSpPr>
        <p:spPr bwMode="auto">
          <a:xfrm>
            <a:off x="3883852" y="8684826"/>
            <a:ext cx="2972547" cy="457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AD3E769E-C84A-40BB-9D6F-2A03504DA670}" type="slidenum">
              <a:rPr lang="fi-FI" altLang="tr-TR" sz="1200">
                <a:ea typeface="MS PGothic" pitchFamily="34" charset="-128"/>
              </a:rPr>
              <a:pPr algn="r" eaLnBrk="1" hangingPunct="1"/>
              <a:t>3</a:t>
            </a:fld>
            <a:endParaRPr lang="fi-FI" altLang="tr-TR" sz="1200">
              <a:ea typeface="MS PGothic"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0659" name="2 Not Yer Tutucusu"/>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tr-TR" smtClean="0"/>
              <a:t>Kamu veya özel sektör ayrımı yapılmaksızın çırak ve stajyerler dahil olmak üzere tüm istihdam edilenler Kanun kapsamına alınmıştır. Böylece statülerine bakılmaksızın tüm istihdam edilenler iş sağlığı ve güvenliği ile ilgili uygulamalardan faydalanacak ve bütün işyerlerinde sağlıklı ve güvenli çalışma ortamı oluşturulacaktır. Kanun’un istisnaları arasında sayılan bazı çalışanlar (ev hizmetleri ve bağımsız çalışanlar gibi) uygulama gerekleri ölçüsünde sınırlı tutulmuştur</a:t>
            </a:r>
          </a:p>
          <a:p>
            <a:pPr eaLnBrk="1" hangingPunct="1">
              <a:spcBef>
                <a:spcPct val="0"/>
              </a:spcBef>
            </a:pPr>
            <a:endParaRPr lang="tr-TR" altLang="tr-TR" smtClean="0"/>
          </a:p>
        </p:txBody>
      </p:sp>
      <p:sp>
        <p:nvSpPr>
          <p:cNvPr id="51204"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E10F78-0C7F-48F1-930E-77DA4CB559D5}" type="slidenum">
              <a:rPr lang="tr-TR" smtClean="0"/>
              <a:pPr fontAlgn="base">
                <a:spcBef>
                  <a:spcPct val="0"/>
                </a:spcBef>
                <a:spcAft>
                  <a:spcPct val="0"/>
                </a:spcAft>
                <a:defRPr/>
              </a:pPr>
              <a:t>4</a:t>
            </a:fld>
            <a:endParaRPr lang="tr-T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8611" name="2 Not Yer Tutucusu"/>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tr-TR" smtClean="0"/>
              <a:t>6331 sayılı İş Sağlığı ve Güvenliği Kanunu’nun yürürlüğe girmesi ile mevzuattaki dağınıklığın giderilmesi, kapsamının genişletilmesi ve konulara bütüncül yaklaşım sergileyen bir yapıya kavuşturulması amaçlanmıştır. </a:t>
            </a:r>
          </a:p>
          <a:p>
            <a:pPr eaLnBrk="1" hangingPunct="1">
              <a:spcBef>
                <a:spcPct val="0"/>
              </a:spcBef>
            </a:pPr>
            <a:r>
              <a:rPr lang="tr-TR" altLang="tr-TR" smtClean="0"/>
              <a:t>İş sağlığı ve güvenliği ile ilgili hükümler 2003 yılı Haziran ayında yürürlüğe giren 4857 sayılı İş Kanunu’nun toplam 13 maddesinde düzenlenmiş idi.</a:t>
            </a:r>
          </a:p>
          <a:p>
            <a:pPr eaLnBrk="1" hangingPunct="1">
              <a:spcBef>
                <a:spcPct val="0"/>
              </a:spcBef>
            </a:pPr>
            <a:r>
              <a:rPr lang="tr-TR" altLang="tr-TR" smtClean="0"/>
              <a:t>İş Sağlığı ve Güvenliği Kanunu, esasen 4857 sayılı İş Kanunu'nda yer alan düzenlemeleri biraz daha açan, yönetmeliklerle yapılmış veya yapılabilecek düzenlemelerin bir bölümünü yasaya taşıyan bir anlayışla yapılmıştır.</a:t>
            </a:r>
          </a:p>
          <a:p>
            <a:pPr eaLnBrk="1" hangingPunct="1">
              <a:spcBef>
                <a:spcPct val="0"/>
              </a:spcBef>
            </a:pPr>
            <a:r>
              <a:rPr lang="tr-TR" altLang="tr-TR" smtClean="0"/>
              <a:t>6331 sayılı Kanunda yer alan işyerlerini tehlike sınıflarına ayırma, işverenlerin mesleki risk analizi yapma ve gereken önlemleri alma, uygulamayı denetleme yükümlülükleri ile çalışanların iş sağlığı ve güvenliği açısından eğitilmeleri,  işyeri hekimi ve iş güvenliği uzmanlarının çalıştırılma yükümlülükleri, bunların görevleri,  eğitimleri ve hatta işçi temsilciliği vb. pek çok konu zaten 4857 sayılı İş Kanununda ve ilgili yönetmeliklerinde vardı.</a:t>
            </a:r>
          </a:p>
          <a:p>
            <a:pPr eaLnBrk="1" hangingPunct="1">
              <a:spcBef>
                <a:spcPct val="0"/>
              </a:spcBef>
            </a:pPr>
            <a:endParaRPr lang="tr-TR" altLang="tr-TR" smtClean="0"/>
          </a:p>
          <a:p>
            <a:pPr eaLnBrk="1" hangingPunct="1">
              <a:spcBef>
                <a:spcPct val="0"/>
              </a:spcBef>
            </a:pPr>
            <a:endParaRPr lang="tr-TR" altLang="tr-TR" smtClean="0"/>
          </a:p>
        </p:txBody>
      </p:sp>
      <p:sp>
        <p:nvSpPr>
          <p:cNvPr id="49156"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9587FA4-C5FF-40C2-83BF-DB797ED6F34C}" type="slidenum">
              <a:rPr lang="tr-TR" smtClean="0"/>
              <a:pPr fontAlgn="base">
                <a:spcBef>
                  <a:spcPct val="0"/>
                </a:spcBef>
                <a:spcAft>
                  <a:spcPct val="0"/>
                </a:spcAft>
                <a:defRPr/>
              </a:pPr>
              <a:t>5</a:t>
            </a:fld>
            <a:endParaRPr 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17783635-80E5-4DD4-AC95-B2EDEE84DE3F}" type="datetime1">
              <a:rPr lang="tr-TR" smtClean="0"/>
              <a:pPr/>
              <a:t>30.11.2015</a:t>
            </a:fld>
            <a:endParaRPr lang="tr-TR"/>
          </a:p>
        </p:txBody>
      </p:sp>
      <p:sp>
        <p:nvSpPr>
          <p:cNvPr id="5" name="Altbilgi Yer Tutucusu 4"/>
          <p:cNvSpPr>
            <a:spLocks noGrp="1"/>
          </p:cNvSpPr>
          <p:nvPr>
            <p:ph type="ftr" sz="quarter" idx="11"/>
          </p:nvPr>
        </p:nvSpPr>
        <p:spPr/>
        <p:txBody>
          <a:bodyPr/>
          <a:lstStyle/>
          <a:p>
            <a:r>
              <a:rPr lang="tr-TR" smtClean="0"/>
              <a:t>Gaziemir İSG</a:t>
            </a:r>
            <a:endParaRPr lang="tr-TR"/>
          </a:p>
        </p:txBody>
      </p:sp>
      <p:sp>
        <p:nvSpPr>
          <p:cNvPr id="6" name="Slayt Numarası Yer Tutucusu 5"/>
          <p:cNvSpPr>
            <a:spLocks noGrp="1"/>
          </p:cNvSpPr>
          <p:nvPr>
            <p:ph type="sldNum" sz="quarter" idx="12"/>
          </p:nvPr>
        </p:nvSpPr>
        <p:spPr/>
        <p:txBody>
          <a:bodyPr/>
          <a:lstStyle/>
          <a:p>
            <a:fld id="{2DF9AE19-0AB3-4D9B-947A-7248E68DE8E7}" type="slidenum">
              <a:rPr lang="tr-TR" smtClean="0"/>
              <a:pPr/>
              <a:t>‹#›</a:t>
            </a:fld>
            <a:endParaRPr lang="tr-TR"/>
          </a:p>
        </p:txBody>
      </p:sp>
    </p:spTree>
    <p:extLst>
      <p:ext uri="{BB962C8B-B14F-4D97-AF65-F5344CB8AC3E}">
        <p14:creationId xmlns:p14="http://schemas.microsoft.com/office/powerpoint/2010/main" xmlns="" val="2354789650"/>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76D4DF4-B128-4527-AEDF-357359E7188B}" type="datetime1">
              <a:rPr lang="tr-TR" smtClean="0"/>
              <a:pPr/>
              <a:t>30.11.2015</a:t>
            </a:fld>
            <a:endParaRPr lang="tr-TR"/>
          </a:p>
        </p:txBody>
      </p:sp>
      <p:sp>
        <p:nvSpPr>
          <p:cNvPr id="5" name="Altbilgi Yer Tutucusu 4"/>
          <p:cNvSpPr>
            <a:spLocks noGrp="1"/>
          </p:cNvSpPr>
          <p:nvPr>
            <p:ph type="ftr" sz="quarter" idx="11"/>
          </p:nvPr>
        </p:nvSpPr>
        <p:spPr/>
        <p:txBody>
          <a:bodyPr/>
          <a:lstStyle/>
          <a:p>
            <a:r>
              <a:rPr lang="tr-TR" smtClean="0"/>
              <a:t>Gaziemir İSG</a:t>
            </a:r>
            <a:endParaRPr lang="tr-TR"/>
          </a:p>
        </p:txBody>
      </p:sp>
      <p:sp>
        <p:nvSpPr>
          <p:cNvPr id="6" name="Slayt Numarası Yer Tutucusu 5"/>
          <p:cNvSpPr>
            <a:spLocks noGrp="1"/>
          </p:cNvSpPr>
          <p:nvPr>
            <p:ph type="sldNum" sz="quarter" idx="12"/>
          </p:nvPr>
        </p:nvSpPr>
        <p:spPr/>
        <p:txBody>
          <a:bodyPr/>
          <a:lstStyle/>
          <a:p>
            <a:fld id="{2DF9AE19-0AB3-4D9B-947A-7248E68DE8E7}" type="slidenum">
              <a:rPr lang="tr-TR" smtClean="0"/>
              <a:pPr/>
              <a:t>‹#›</a:t>
            </a:fld>
            <a:endParaRPr lang="tr-TR"/>
          </a:p>
        </p:txBody>
      </p:sp>
    </p:spTree>
    <p:extLst>
      <p:ext uri="{BB962C8B-B14F-4D97-AF65-F5344CB8AC3E}">
        <p14:creationId xmlns:p14="http://schemas.microsoft.com/office/powerpoint/2010/main" xmlns="" val="3955047005"/>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F102C34-8BEE-4C84-BD84-468BF8AA926F}" type="datetime1">
              <a:rPr lang="tr-TR" smtClean="0"/>
              <a:pPr/>
              <a:t>30.11.2015</a:t>
            </a:fld>
            <a:endParaRPr lang="tr-TR"/>
          </a:p>
        </p:txBody>
      </p:sp>
      <p:sp>
        <p:nvSpPr>
          <p:cNvPr id="5" name="Altbilgi Yer Tutucusu 4"/>
          <p:cNvSpPr>
            <a:spLocks noGrp="1"/>
          </p:cNvSpPr>
          <p:nvPr>
            <p:ph type="ftr" sz="quarter" idx="11"/>
          </p:nvPr>
        </p:nvSpPr>
        <p:spPr/>
        <p:txBody>
          <a:bodyPr/>
          <a:lstStyle/>
          <a:p>
            <a:r>
              <a:rPr lang="tr-TR" smtClean="0"/>
              <a:t>Gaziemir İSG</a:t>
            </a:r>
            <a:endParaRPr lang="tr-TR"/>
          </a:p>
        </p:txBody>
      </p:sp>
      <p:sp>
        <p:nvSpPr>
          <p:cNvPr id="6" name="Slayt Numarası Yer Tutucusu 5"/>
          <p:cNvSpPr>
            <a:spLocks noGrp="1"/>
          </p:cNvSpPr>
          <p:nvPr>
            <p:ph type="sldNum" sz="quarter" idx="12"/>
          </p:nvPr>
        </p:nvSpPr>
        <p:spPr/>
        <p:txBody>
          <a:bodyPr/>
          <a:lstStyle/>
          <a:p>
            <a:fld id="{2DF9AE19-0AB3-4D9B-947A-7248E68DE8E7}" type="slidenum">
              <a:rPr lang="tr-TR" smtClean="0"/>
              <a:pPr/>
              <a:t>‹#›</a:t>
            </a:fld>
            <a:endParaRPr lang="tr-TR"/>
          </a:p>
        </p:txBody>
      </p:sp>
    </p:spTree>
    <p:extLst>
      <p:ext uri="{BB962C8B-B14F-4D97-AF65-F5344CB8AC3E}">
        <p14:creationId xmlns:p14="http://schemas.microsoft.com/office/powerpoint/2010/main" xmlns="" val="337892051"/>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8F13899-1BA4-4179-AEBB-E5EF877FB6CB}" type="datetime1">
              <a:rPr lang="tr-TR" smtClean="0"/>
              <a:pPr/>
              <a:t>30.11.2015</a:t>
            </a:fld>
            <a:endParaRPr lang="tr-TR"/>
          </a:p>
        </p:txBody>
      </p:sp>
      <p:sp>
        <p:nvSpPr>
          <p:cNvPr id="5" name="Altbilgi Yer Tutucusu 4"/>
          <p:cNvSpPr>
            <a:spLocks noGrp="1"/>
          </p:cNvSpPr>
          <p:nvPr>
            <p:ph type="ftr" sz="quarter" idx="11"/>
          </p:nvPr>
        </p:nvSpPr>
        <p:spPr/>
        <p:txBody>
          <a:bodyPr/>
          <a:lstStyle/>
          <a:p>
            <a:r>
              <a:rPr lang="tr-TR" smtClean="0"/>
              <a:t>Gaziemir İSG</a:t>
            </a:r>
            <a:endParaRPr lang="tr-TR"/>
          </a:p>
        </p:txBody>
      </p:sp>
      <p:sp>
        <p:nvSpPr>
          <p:cNvPr id="6" name="Slayt Numarası Yer Tutucusu 5"/>
          <p:cNvSpPr>
            <a:spLocks noGrp="1"/>
          </p:cNvSpPr>
          <p:nvPr>
            <p:ph type="sldNum" sz="quarter" idx="12"/>
          </p:nvPr>
        </p:nvSpPr>
        <p:spPr/>
        <p:txBody>
          <a:bodyPr/>
          <a:lstStyle/>
          <a:p>
            <a:fld id="{2DF9AE19-0AB3-4D9B-947A-7248E68DE8E7}" type="slidenum">
              <a:rPr lang="tr-TR" smtClean="0"/>
              <a:pPr/>
              <a:t>‹#›</a:t>
            </a:fld>
            <a:endParaRPr lang="tr-TR"/>
          </a:p>
        </p:txBody>
      </p:sp>
    </p:spTree>
    <p:extLst>
      <p:ext uri="{BB962C8B-B14F-4D97-AF65-F5344CB8AC3E}">
        <p14:creationId xmlns:p14="http://schemas.microsoft.com/office/powerpoint/2010/main" xmlns="" val="1588763447"/>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AFEA131D-0971-4A83-A44A-AD1D6D718C84}" type="datetime1">
              <a:rPr lang="tr-TR" smtClean="0"/>
              <a:pPr/>
              <a:t>30.11.2015</a:t>
            </a:fld>
            <a:endParaRPr lang="tr-TR"/>
          </a:p>
        </p:txBody>
      </p:sp>
      <p:sp>
        <p:nvSpPr>
          <p:cNvPr id="5" name="Altbilgi Yer Tutucusu 4"/>
          <p:cNvSpPr>
            <a:spLocks noGrp="1"/>
          </p:cNvSpPr>
          <p:nvPr>
            <p:ph type="ftr" sz="quarter" idx="11"/>
          </p:nvPr>
        </p:nvSpPr>
        <p:spPr/>
        <p:txBody>
          <a:bodyPr/>
          <a:lstStyle/>
          <a:p>
            <a:r>
              <a:rPr lang="tr-TR" smtClean="0"/>
              <a:t>Gaziemir İSG</a:t>
            </a:r>
            <a:endParaRPr lang="tr-TR"/>
          </a:p>
        </p:txBody>
      </p:sp>
      <p:sp>
        <p:nvSpPr>
          <p:cNvPr id="6" name="Slayt Numarası Yer Tutucusu 5"/>
          <p:cNvSpPr>
            <a:spLocks noGrp="1"/>
          </p:cNvSpPr>
          <p:nvPr>
            <p:ph type="sldNum" sz="quarter" idx="12"/>
          </p:nvPr>
        </p:nvSpPr>
        <p:spPr/>
        <p:txBody>
          <a:bodyPr/>
          <a:lstStyle/>
          <a:p>
            <a:fld id="{2DF9AE19-0AB3-4D9B-947A-7248E68DE8E7}" type="slidenum">
              <a:rPr lang="tr-TR" smtClean="0"/>
              <a:pPr/>
              <a:t>‹#›</a:t>
            </a:fld>
            <a:endParaRPr lang="tr-TR"/>
          </a:p>
        </p:txBody>
      </p:sp>
    </p:spTree>
    <p:extLst>
      <p:ext uri="{BB962C8B-B14F-4D97-AF65-F5344CB8AC3E}">
        <p14:creationId xmlns:p14="http://schemas.microsoft.com/office/powerpoint/2010/main" xmlns="" val="1144855033"/>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9FFFF005-81AD-41C8-9B3A-12590649A38C}" type="datetime1">
              <a:rPr lang="tr-TR" smtClean="0"/>
              <a:pPr/>
              <a:t>30.11.2015</a:t>
            </a:fld>
            <a:endParaRPr lang="tr-TR"/>
          </a:p>
        </p:txBody>
      </p:sp>
      <p:sp>
        <p:nvSpPr>
          <p:cNvPr id="6" name="Altbilgi Yer Tutucusu 5"/>
          <p:cNvSpPr>
            <a:spLocks noGrp="1"/>
          </p:cNvSpPr>
          <p:nvPr>
            <p:ph type="ftr" sz="quarter" idx="11"/>
          </p:nvPr>
        </p:nvSpPr>
        <p:spPr/>
        <p:txBody>
          <a:bodyPr/>
          <a:lstStyle/>
          <a:p>
            <a:r>
              <a:rPr lang="tr-TR" smtClean="0"/>
              <a:t>Gaziemir İSG</a:t>
            </a:r>
            <a:endParaRPr lang="tr-TR"/>
          </a:p>
        </p:txBody>
      </p:sp>
      <p:sp>
        <p:nvSpPr>
          <p:cNvPr id="7" name="Slayt Numarası Yer Tutucusu 6"/>
          <p:cNvSpPr>
            <a:spLocks noGrp="1"/>
          </p:cNvSpPr>
          <p:nvPr>
            <p:ph type="sldNum" sz="quarter" idx="12"/>
          </p:nvPr>
        </p:nvSpPr>
        <p:spPr/>
        <p:txBody>
          <a:bodyPr/>
          <a:lstStyle/>
          <a:p>
            <a:fld id="{2DF9AE19-0AB3-4D9B-947A-7248E68DE8E7}" type="slidenum">
              <a:rPr lang="tr-TR" smtClean="0"/>
              <a:pPr/>
              <a:t>‹#›</a:t>
            </a:fld>
            <a:endParaRPr lang="tr-TR"/>
          </a:p>
        </p:txBody>
      </p:sp>
    </p:spTree>
    <p:extLst>
      <p:ext uri="{BB962C8B-B14F-4D97-AF65-F5344CB8AC3E}">
        <p14:creationId xmlns:p14="http://schemas.microsoft.com/office/powerpoint/2010/main" xmlns="" val="1153945514"/>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65392F8C-DB94-404A-B547-A9D3BF1E16B3}" type="datetime1">
              <a:rPr lang="tr-TR" smtClean="0"/>
              <a:pPr/>
              <a:t>30.11.2015</a:t>
            </a:fld>
            <a:endParaRPr lang="tr-TR"/>
          </a:p>
        </p:txBody>
      </p:sp>
      <p:sp>
        <p:nvSpPr>
          <p:cNvPr id="8" name="Altbilgi Yer Tutucusu 7"/>
          <p:cNvSpPr>
            <a:spLocks noGrp="1"/>
          </p:cNvSpPr>
          <p:nvPr>
            <p:ph type="ftr" sz="quarter" idx="11"/>
          </p:nvPr>
        </p:nvSpPr>
        <p:spPr/>
        <p:txBody>
          <a:bodyPr/>
          <a:lstStyle/>
          <a:p>
            <a:r>
              <a:rPr lang="tr-TR" smtClean="0"/>
              <a:t>Gaziemir İSG</a:t>
            </a:r>
            <a:endParaRPr lang="tr-TR"/>
          </a:p>
        </p:txBody>
      </p:sp>
      <p:sp>
        <p:nvSpPr>
          <p:cNvPr id="9" name="Slayt Numarası Yer Tutucusu 8"/>
          <p:cNvSpPr>
            <a:spLocks noGrp="1"/>
          </p:cNvSpPr>
          <p:nvPr>
            <p:ph type="sldNum" sz="quarter" idx="12"/>
          </p:nvPr>
        </p:nvSpPr>
        <p:spPr/>
        <p:txBody>
          <a:bodyPr/>
          <a:lstStyle/>
          <a:p>
            <a:fld id="{2DF9AE19-0AB3-4D9B-947A-7248E68DE8E7}" type="slidenum">
              <a:rPr lang="tr-TR" smtClean="0"/>
              <a:pPr/>
              <a:t>‹#›</a:t>
            </a:fld>
            <a:endParaRPr lang="tr-TR"/>
          </a:p>
        </p:txBody>
      </p:sp>
    </p:spTree>
    <p:extLst>
      <p:ext uri="{BB962C8B-B14F-4D97-AF65-F5344CB8AC3E}">
        <p14:creationId xmlns:p14="http://schemas.microsoft.com/office/powerpoint/2010/main" xmlns="" val="3475344393"/>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8EF693CB-0B31-4186-97A5-CC48CE1E6E8B}" type="datetime1">
              <a:rPr lang="tr-TR" smtClean="0"/>
              <a:pPr/>
              <a:t>30.11.2015</a:t>
            </a:fld>
            <a:endParaRPr lang="tr-TR"/>
          </a:p>
        </p:txBody>
      </p:sp>
      <p:sp>
        <p:nvSpPr>
          <p:cNvPr id="4" name="Altbilgi Yer Tutucusu 3"/>
          <p:cNvSpPr>
            <a:spLocks noGrp="1"/>
          </p:cNvSpPr>
          <p:nvPr>
            <p:ph type="ftr" sz="quarter" idx="11"/>
          </p:nvPr>
        </p:nvSpPr>
        <p:spPr/>
        <p:txBody>
          <a:bodyPr/>
          <a:lstStyle/>
          <a:p>
            <a:r>
              <a:rPr lang="tr-TR" smtClean="0"/>
              <a:t>Gaziemir İSG</a:t>
            </a:r>
            <a:endParaRPr lang="tr-TR"/>
          </a:p>
        </p:txBody>
      </p:sp>
      <p:sp>
        <p:nvSpPr>
          <p:cNvPr id="5" name="Slayt Numarası Yer Tutucusu 4"/>
          <p:cNvSpPr>
            <a:spLocks noGrp="1"/>
          </p:cNvSpPr>
          <p:nvPr>
            <p:ph type="sldNum" sz="quarter" idx="12"/>
          </p:nvPr>
        </p:nvSpPr>
        <p:spPr/>
        <p:txBody>
          <a:bodyPr/>
          <a:lstStyle/>
          <a:p>
            <a:fld id="{2DF9AE19-0AB3-4D9B-947A-7248E68DE8E7}" type="slidenum">
              <a:rPr lang="tr-TR" smtClean="0"/>
              <a:pPr/>
              <a:t>‹#›</a:t>
            </a:fld>
            <a:endParaRPr lang="tr-TR"/>
          </a:p>
        </p:txBody>
      </p:sp>
    </p:spTree>
    <p:extLst>
      <p:ext uri="{BB962C8B-B14F-4D97-AF65-F5344CB8AC3E}">
        <p14:creationId xmlns:p14="http://schemas.microsoft.com/office/powerpoint/2010/main" xmlns="" val="2114850885"/>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5A8235F-E19A-473B-A6D4-3E58192315A6}" type="datetime1">
              <a:rPr lang="tr-TR" smtClean="0"/>
              <a:pPr/>
              <a:t>30.11.2015</a:t>
            </a:fld>
            <a:endParaRPr lang="tr-TR"/>
          </a:p>
        </p:txBody>
      </p:sp>
      <p:sp>
        <p:nvSpPr>
          <p:cNvPr id="3" name="Altbilgi Yer Tutucusu 2"/>
          <p:cNvSpPr>
            <a:spLocks noGrp="1"/>
          </p:cNvSpPr>
          <p:nvPr>
            <p:ph type="ftr" sz="quarter" idx="11"/>
          </p:nvPr>
        </p:nvSpPr>
        <p:spPr/>
        <p:txBody>
          <a:bodyPr/>
          <a:lstStyle/>
          <a:p>
            <a:r>
              <a:rPr lang="tr-TR" smtClean="0"/>
              <a:t>Gaziemir İSG</a:t>
            </a:r>
            <a:endParaRPr lang="tr-TR"/>
          </a:p>
        </p:txBody>
      </p:sp>
      <p:sp>
        <p:nvSpPr>
          <p:cNvPr id="4" name="Slayt Numarası Yer Tutucusu 3"/>
          <p:cNvSpPr>
            <a:spLocks noGrp="1"/>
          </p:cNvSpPr>
          <p:nvPr>
            <p:ph type="sldNum" sz="quarter" idx="12"/>
          </p:nvPr>
        </p:nvSpPr>
        <p:spPr/>
        <p:txBody>
          <a:bodyPr/>
          <a:lstStyle/>
          <a:p>
            <a:fld id="{2DF9AE19-0AB3-4D9B-947A-7248E68DE8E7}" type="slidenum">
              <a:rPr lang="tr-TR" smtClean="0"/>
              <a:pPr/>
              <a:t>‹#›</a:t>
            </a:fld>
            <a:endParaRPr lang="tr-TR"/>
          </a:p>
        </p:txBody>
      </p:sp>
    </p:spTree>
    <p:extLst>
      <p:ext uri="{BB962C8B-B14F-4D97-AF65-F5344CB8AC3E}">
        <p14:creationId xmlns:p14="http://schemas.microsoft.com/office/powerpoint/2010/main" xmlns="" val="4077995557"/>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2C95AFA2-5616-435B-9F97-E40790BB8074}" type="datetime1">
              <a:rPr lang="tr-TR" smtClean="0"/>
              <a:pPr/>
              <a:t>30.11.2015</a:t>
            </a:fld>
            <a:endParaRPr lang="tr-TR"/>
          </a:p>
        </p:txBody>
      </p:sp>
      <p:sp>
        <p:nvSpPr>
          <p:cNvPr id="6" name="Altbilgi Yer Tutucusu 5"/>
          <p:cNvSpPr>
            <a:spLocks noGrp="1"/>
          </p:cNvSpPr>
          <p:nvPr>
            <p:ph type="ftr" sz="quarter" idx="11"/>
          </p:nvPr>
        </p:nvSpPr>
        <p:spPr/>
        <p:txBody>
          <a:bodyPr/>
          <a:lstStyle/>
          <a:p>
            <a:r>
              <a:rPr lang="tr-TR" smtClean="0"/>
              <a:t>Gaziemir İSG</a:t>
            </a:r>
            <a:endParaRPr lang="tr-TR"/>
          </a:p>
        </p:txBody>
      </p:sp>
      <p:sp>
        <p:nvSpPr>
          <p:cNvPr id="7" name="Slayt Numarası Yer Tutucusu 6"/>
          <p:cNvSpPr>
            <a:spLocks noGrp="1"/>
          </p:cNvSpPr>
          <p:nvPr>
            <p:ph type="sldNum" sz="quarter" idx="12"/>
          </p:nvPr>
        </p:nvSpPr>
        <p:spPr/>
        <p:txBody>
          <a:bodyPr/>
          <a:lstStyle/>
          <a:p>
            <a:fld id="{2DF9AE19-0AB3-4D9B-947A-7248E68DE8E7}" type="slidenum">
              <a:rPr lang="tr-TR" smtClean="0"/>
              <a:pPr/>
              <a:t>‹#›</a:t>
            </a:fld>
            <a:endParaRPr lang="tr-TR"/>
          </a:p>
        </p:txBody>
      </p:sp>
    </p:spTree>
    <p:extLst>
      <p:ext uri="{BB962C8B-B14F-4D97-AF65-F5344CB8AC3E}">
        <p14:creationId xmlns:p14="http://schemas.microsoft.com/office/powerpoint/2010/main" xmlns="" val="411729693"/>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9B4F3B63-4DA4-4146-90A2-95BACD1BF061}" type="datetime1">
              <a:rPr lang="tr-TR" smtClean="0"/>
              <a:pPr/>
              <a:t>30.11.2015</a:t>
            </a:fld>
            <a:endParaRPr lang="tr-TR"/>
          </a:p>
        </p:txBody>
      </p:sp>
      <p:sp>
        <p:nvSpPr>
          <p:cNvPr id="6" name="Altbilgi Yer Tutucusu 5"/>
          <p:cNvSpPr>
            <a:spLocks noGrp="1"/>
          </p:cNvSpPr>
          <p:nvPr>
            <p:ph type="ftr" sz="quarter" idx="11"/>
          </p:nvPr>
        </p:nvSpPr>
        <p:spPr/>
        <p:txBody>
          <a:bodyPr/>
          <a:lstStyle/>
          <a:p>
            <a:r>
              <a:rPr lang="tr-TR" smtClean="0"/>
              <a:t>Gaziemir İSG</a:t>
            </a:r>
            <a:endParaRPr lang="tr-TR"/>
          </a:p>
        </p:txBody>
      </p:sp>
      <p:sp>
        <p:nvSpPr>
          <p:cNvPr id="7" name="Slayt Numarası Yer Tutucusu 6"/>
          <p:cNvSpPr>
            <a:spLocks noGrp="1"/>
          </p:cNvSpPr>
          <p:nvPr>
            <p:ph type="sldNum" sz="quarter" idx="12"/>
          </p:nvPr>
        </p:nvSpPr>
        <p:spPr/>
        <p:txBody>
          <a:bodyPr/>
          <a:lstStyle/>
          <a:p>
            <a:fld id="{2DF9AE19-0AB3-4D9B-947A-7248E68DE8E7}" type="slidenum">
              <a:rPr lang="tr-TR" smtClean="0"/>
              <a:pPr/>
              <a:t>‹#›</a:t>
            </a:fld>
            <a:endParaRPr lang="tr-TR"/>
          </a:p>
        </p:txBody>
      </p:sp>
    </p:spTree>
    <p:extLst>
      <p:ext uri="{BB962C8B-B14F-4D97-AF65-F5344CB8AC3E}">
        <p14:creationId xmlns:p14="http://schemas.microsoft.com/office/powerpoint/2010/main" xmlns="" val="3445187923"/>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l="5000" r="5000"/>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7B49CD-0CA1-407B-8E7A-B580B9155721}" type="datetime1">
              <a:rPr lang="tr-TR" smtClean="0"/>
              <a:pPr/>
              <a:t>30.11.2015</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smtClean="0"/>
              <a:t>Gaziemir İSG</a:t>
            </a:r>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F9AE19-0AB3-4D9B-947A-7248E68DE8E7}" type="slidenum">
              <a:rPr lang="tr-TR" smtClean="0"/>
              <a:pPr/>
              <a:t>‹#›</a:t>
            </a:fld>
            <a:endParaRPr lang="tr-TR"/>
          </a:p>
        </p:txBody>
      </p:sp>
    </p:spTree>
    <p:extLst>
      <p:ext uri="{BB962C8B-B14F-4D97-AF65-F5344CB8AC3E}">
        <p14:creationId xmlns:p14="http://schemas.microsoft.com/office/powerpoint/2010/main" xmlns="" val="12693437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DESTEK%20ELEMANI.docx"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OKUL%20KONTROL%20L&#304;STELER&#304;.xl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hyperlink" Target="KARABA&#286;LAR%20&#304;L&#199;E%20MEM%20R&#304;SK%20ANAL&#304;Z&#304;%20&#214;RNEK%20&#199;ALI&#350;MA%20DEVAM%20ED&#304;YOR.xl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KARABA&#286;LAR%20&#304;L&#199;E%20MEM%20&#304;&#199;%20Y&#214;NETGES&#304;.docx"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O&#304;SGK.xls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l="5000" r="5000"/>
          </a:stretch>
        </a:blip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755576" y="2420888"/>
            <a:ext cx="7772400" cy="1470025"/>
          </a:xfrm>
        </p:spPr>
        <p:txBody>
          <a:bodyPr>
            <a:noAutofit/>
          </a:bodyPr>
          <a:lstStyle/>
          <a:p>
            <a:r>
              <a:rPr lang="tr-TR" sz="5400" b="1" dirty="0" smtClean="0">
                <a:solidFill>
                  <a:srgbClr val="002060"/>
                </a:solidFill>
                <a:effectLst>
                  <a:outerShdw blurRad="38100" dist="38100" dir="2700000" algn="tl">
                    <a:srgbClr val="000000">
                      <a:alpha val="43137"/>
                    </a:srgbClr>
                  </a:outerShdw>
                </a:effectLst>
              </a:rPr>
              <a:t>KARŞIYAKA</a:t>
            </a:r>
            <a:r>
              <a:rPr lang="tr-TR" sz="5400" b="1" dirty="0" smtClean="0">
                <a:solidFill>
                  <a:srgbClr val="002060"/>
                </a:solidFill>
                <a:effectLst>
                  <a:outerShdw blurRad="38100" dist="38100" dir="2700000" algn="tl">
                    <a:srgbClr val="000000">
                      <a:alpha val="43137"/>
                    </a:srgbClr>
                  </a:outerShdw>
                </a:effectLst>
              </a:rPr>
              <a:t/>
            </a:r>
            <a:br>
              <a:rPr lang="tr-TR" sz="5400" b="1" dirty="0" smtClean="0">
                <a:solidFill>
                  <a:srgbClr val="002060"/>
                </a:solidFill>
                <a:effectLst>
                  <a:outerShdw blurRad="38100" dist="38100" dir="2700000" algn="tl">
                    <a:srgbClr val="000000">
                      <a:alpha val="43137"/>
                    </a:srgbClr>
                  </a:outerShdw>
                </a:effectLst>
              </a:rPr>
            </a:br>
            <a:r>
              <a:rPr lang="tr-TR" sz="5400" b="1" dirty="0" smtClean="0">
                <a:solidFill>
                  <a:srgbClr val="002060"/>
                </a:solidFill>
                <a:effectLst>
                  <a:outerShdw blurRad="38100" dist="38100" dir="2700000" algn="tl">
                    <a:srgbClr val="000000">
                      <a:alpha val="43137"/>
                    </a:srgbClr>
                  </a:outerShdw>
                </a:effectLst>
              </a:rPr>
              <a:t>İLÇE MİLLİ EĞİTİM MÜDÜRLÜĞÜ</a:t>
            </a:r>
            <a:br>
              <a:rPr lang="tr-TR" sz="5400" b="1" dirty="0" smtClean="0">
                <a:solidFill>
                  <a:srgbClr val="002060"/>
                </a:solidFill>
                <a:effectLst>
                  <a:outerShdw blurRad="38100" dist="38100" dir="2700000" algn="tl">
                    <a:srgbClr val="000000">
                      <a:alpha val="43137"/>
                    </a:srgbClr>
                  </a:outerShdw>
                </a:effectLst>
              </a:rPr>
            </a:br>
            <a:r>
              <a:rPr lang="tr-TR" sz="5400" b="1" dirty="0" smtClean="0">
                <a:solidFill>
                  <a:srgbClr val="002060"/>
                </a:solidFill>
                <a:effectLst>
                  <a:outerShdw blurRad="38100" dist="38100" dir="2700000" algn="tl">
                    <a:srgbClr val="000000">
                      <a:alpha val="43137"/>
                    </a:srgbClr>
                  </a:outerShdw>
                </a:effectLst>
              </a:rPr>
              <a:t>İSG BİRİMİ</a:t>
            </a:r>
            <a:endParaRPr lang="tr-TR" sz="5400" b="1" dirty="0">
              <a:solidFill>
                <a:srgbClr val="002060"/>
              </a:solidFill>
              <a:effectLst>
                <a:outerShdw blurRad="38100" dist="38100" dir="2700000" algn="tl">
                  <a:srgbClr val="000000">
                    <a:alpha val="43137"/>
                  </a:srgbClr>
                </a:outerShdw>
              </a:effectLst>
            </a:endParaRPr>
          </a:p>
        </p:txBody>
      </p:sp>
      <p:sp>
        <p:nvSpPr>
          <p:cNvPr id="5" name="Altbilgi Yer Tutucusu 4"/>
          <p:cNvSpPr>
            <a:spLocks noGrp="1"/>
          </p:cNvSpPr>
          <p:nvPr>
            <p:ph type="ftr" sz="quarter" idx="11"/>
          </p:nvPr>
        </p:nvSpPr>
        <p:spPr/>
        <p:txBody>
          <a:bodyPr/>
          <a:lstStyle/>
          <a:p>
            <a:r>
              <a:rPr lang="tr-TR" dirty="0" smtClean="0"/>
              <a:t>Karşıyaka İSG</a:t>
            </a:r>
            <a:endParaRPr lang="tr-TR" dirty="0"/>
          </a:p>
        </p:txBody>
      </p:sp>
      <p:sp>
        <p:nvSpPr>
          <p:cNvPr id="6" name="Slayt Numarası Yer Tutucusu 5"/>
          <p:cNvSpPr>
            <a:spLocks noGrp="1"/>
          </p:cNvSpPr>
          <p:nvPr>
            <p:ph type="sldNum" sz="quarter" idx="12"/>
          </p:nvPr>
        </p:nvSpPr>
        <p:spPr/>
        <p:txBody>
          <a:bodyPr/>
          <a:lstStyle/>
          <a:p>
            <a:fld id="{2DF9AE19-0AB3-4D9B-947A-7248E68DE8E7}" type="slidenum">
              <a:rPr lang="tr-TR" smtClean="0"/>
              <a:pPr/>
              <a:t>1</a:t>
            </a:fld>
            <a:endParaRPr lang="tr-TR"/>
          </a:p>
        </p:txBody>
      </p:sp>
    </p:spTree>
    <p:extLst>
      <p:ext uri="{BB962C8B-B14F-4D97-AF65-F5344CB8AC3E}">
        <p14:creationId xmlns:p14="http://schemas.microsoft.com/office/powerpoint/2010/main" xmlns="" val="355829074"/>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5 Dikdörtgen"/>
          <p:cNvSpPr>
            <a:spLocks noChangeArrowheads="1"/>
          </p:cNvSpPr>
          <p:nvPr/>
        </p:nvSpPr>
        <p:spPr bwMode="auto">
          <a:xfrm>
            <a:off x="269875" y="1556792"/>
            <a:ext cx="8694613" cy="4893647"/>
          </a:xfrm>
          <a:prstGeom prst="rect">
            <a:avLst/>
          </a:prstGeom>
          <a:noFill/>
          <a:ln w="9525">
            <a:noFill/>
            <a:miter lim="800000"/>
            <a:headEnd/>
            <a:tailEnd/>
          </a:ln>
        </p:spPr>
        <p:txBody>
          <a:bodyPr wrap="square">
            <a:spAutoFit/>
          </a:bodyPr>
          <a:lstStyle/>
          <a:p>
            <a:pPr algn="just">
              <a:defRPr/>
            </a:pPr>
            <a:r>
              <a:rPr lang="tr-TR" sz="2400" dirty="0"/>
              <a:t>f) </a:t>
            </a:r>
            <a:r>
              <a:rPr lang="tr-TR" sz="2400" dirty="0">
                <a:solidFill>
                  <a:srgbClr val="FF0000"/>
                </a:solidFill>
              </a:rPr>
              <a:t>İşyerinde </a:t>
            </a:r>
            <a:r>
              <a:rPr lang="tr-TR" sz="2400" b="1" dirty="0">
                <a:solidFill>
                  <a:srgbClr val="FF0000"/>
                </a:solidFill>
              </a:rPr>
              <a:t>yangın, doğal afet, sabotaj ve benzeri tehlikeler </a:t>
            </a:r>
            <a:r>
              <a:rPr lang="tr-TR" sz="2400" dirty="0">
                <a:solidFill>
                  <a:srgbClr val="FF0000"/>
                </a:solidFill>
              </a:rPr>
              <a:t>için alınan tedbirlerin yeterliliğini ve ekiplerin çalışmalarını izlemek</a:t>
            </a:r>
            <a:r>
              <a:rPr lang="tr-TR" sz="2400" dirty="0"/>
              <a:t>,</a:t>
            </a:r>
          </a:p>
          <a:p>
            <a:pPr algn="just">
              <a:defRPr/>
            </a:pPr>
            <a:r>
              <a:rPr lang="tr-TR" sz="2400" dirty="0"/>
              <a:t>g) </a:t>
            </a:r>
            <a:r>
              <a:rPr lang="tr-TR" sz="2400" dirty="0">
                <a:solidFill>
                  <a:srgbClr val="FF0000"/>
                </a:solidFill>
              </a:rPr>
              <a:t>İşyerinin iş sağlığı ve güvenliği durumuyla ilgili </a:t>
            </a:r>
            <a:r>
              <a:rPr lang="tr-TR" sz="2400" b="1" dirty="0">
                <a:solidFill>
                  <a:srgbClr val="FF0000"/>
                </a:solidFill>
              </a:rPr>
              <a:t>yıllık bir rapor </a:t>
            </a:r>
            <a:r>
              <a:rPr lang="tr-TR" sz="2400" dirty="0">
                <a:solidFill>
                  <a:srgbClr val="FF0000"/>
                </a:solidFill>
              </a:rPr>
              <a:t>hazırlamak</a:t>
            </a:r>
            <a:r>
              <a:rPr lang="tr-TR" sz="2400" dirty="0"/>
              <a:t>, o yılki çalışmaları değerlendirmek, elde edilen tecrübeye göre ertesi yılın çalışma programında yer alacak hususları değerlendirerek belirlemek ve işverene teklifte bulunmak,</a:t>
            </a:r>
          </a:p>
          <a:p>
            <a:pPr algn="just">
              <a:defRPr/>
            </a:pPr>
            <a:r>
              <a:rPr lang="tr-TR" sz="2400" dirty="0"/>
              <a:t>ğ) </a:t>
            </a:r>
            <a:r>
              <a:rPr lang="tr-TR" sz="2400" dirty="0">
                <a:solidFill>
                  <a:srgbClr val="FF0000"/>
                </a:solidFill>
              </a:rPr>
              <a:t>6331 sayılı İş Sağlığı ve Güvenliği Kanununun 13 üncü maddesinde belirtilen </a:t>
            </a:r>
            <a:r>
              <a:rPr lang="tr-TR" sz="2400" b="1" dirty="0">
                <a:solidFill>
                  <a:srgbClr val="FF0000"/>
                </a:solidFill>
              </a:rPr>
              <a:t>çalışmaktan kaçınma hakkı </a:t>
            </a:r>
            <a:r>
              <a:rPr lang="tr-TR" sz="2400" dirty="0">
                <a:solidFill>
                  <a:srgbClr val="FF0000"/>
                </a:solidFill>
              </a:rPr>
              <a:t>talepleri ile ilgili acilen toplanarak karar vermek</a:t>
            </a:r>
            <a:r>
              <a:rPr lang="tr-TR" sz="2400" dirty="0"/>
              <a:t>,</a:t>
            </a:r>
          </a:p>
          <a:p>
            <a:pPr algn="just">
              <a:defRPr/>
            </a:pPr>
            <a:r>
              <a:rPr lang="tr-TR" sz="2400" dirty="0"/>
              <a:t>h) İşyerinde teknoloji, iş organizasyonu, çalışma şartları, sosyal ilişkiler ve çalışma ortamı ile ilgili faktörlerin etkilerini kapsayan tutarlı ve </a:t>
            </a:r>
            <a:r>
              <a:rPr lang="tr-TR" sz="2400" b="1" dirty="0">
                <a:solidFill>
                  <a:srgbClr val="FF0000"/>
                </a:solidFill>
              </a:rPr>
              <a:t>genel bir önleme politikası geliştirmeye yönelik çalışmalar </a:t>
            </a:r>
            <a:r>
              <a:rPr lang="tr-TR" sz="2400" dirty="0"/>
              <a:t>yapmak</a:t>
            </a:r>
            <a:r>
              <a:rPr lang="tr-TR" sz="2400" dirty="0" smtClean="0"/>
              <a:t>.</a:t>
            </a:r>
            <a:endParaRPr lang="tr-TR" sz="2400" dirty="0"/>
          </a:p>
        </p:txBody>
      </p:sp>
      <p:sp>
        <p:nvSpPr>
          <p:cNvPr id="7" name="1 Başlık"/>
          <p:cNvSpPr txBox="1">
            <a:spLocks/>
          </p:cNvSpPr>
          <p:nvPr/>
        </p:nvSpPr>
        <p:spPr>
          <a:xfrm>
            <a:off x="0" y="285750"/>
            <a:ext cx="9429750" cy="1143000"/>
          </a:xfrm>
          <a:prstGeom prst="rect">
            <a:avLst/>
          </a:prstGeom>
        </p:spPr>
        <p:txBody>
          <a:bodyPr anchor="ctr">
            <a:normAutofit/>
          </a:bodyPr>
          <a:lstStyle/>
          <a:p>
            <a:pPr algn="ctr" fontAlgn="auto">
              <a:spcAft>
                <a:spcPts val="0"/>
              </a:spcAft>
              <a:defRPr/>
            </a:pPr>
            <a:r>
              <a:rPr lang="tr-TR" sz="4400" b="1" dirty="0">
                <a:solidFill>
                  <a:srgbClr val="FF0000"/>
                </a:solidFill>
                <a:latin typeface="+mj-lt"/>
                <a:ea typeface="+mj-ea"/>
                <a:cs typeface="+mj-cs"/>
              </a:rPr>
              <a:t>İŞ SAĞLIĞI VE GÜVENLİĞİ KURULLARI </a:t>
            </a:r>
          </a:p>
        </p:txBody>
      </p:sp>
      <p:sp>
        <p:nvSpPr>
          <p:cNvPr id="2" name="Altbilgi Yer Tutucusu 1"/>
          <p:cNvSpPr>
            <a:spLocks noGrp="1"/>
          </p:cNvSpPr>
          <p:nvPr>
            <p:ph type="ftr" sz="quarter" idx="11"/>
          </p:nvPr>
        </p:nvSpPr>
        <p:spPr/>
        <p:txBody>
          <a:bodyPr/>
          <a:lstStyle/>
          <a:p>
            <a:r>
              <a:rPr lang="tr-TR" dirty="0" smtClean="0"/>
              <a:t>Karşıyaka </a:t>
            </a:r>
            <a:r>
              <a:rPr lang="tr-TR" dirty="0" smtClean="0"/>
              <a:t>İSG</a:t>
            </a:r>
            <a:endParaRPr lang="tr-TR" dirty="0"/>
          </a:p>
        </p:txBody>
      </p:sp>
      <p:sp>
        <p:nvSpPr>
          <p:cNvPr id="3" name="Slayt Numarası Yer Tutucusu 2"/>
          <p:cNvSpPr>
            <a:spLocks noGrp="1"/>
          </p:cNvSpPr>
          <p:nvPr>
            <p:ph type="sldNum" sz="quarter" idx="12"/>
          </p:nvPr>
        </p:nvSpPr>
        <p:spPr/>
        <p:txBody>
          <a:bodyPr/>
          <a:lstStyle/>
          <a:p>
            <a:fld id="{2DF9AE19-0AB3-4D9B-947A-7248E68DE8E7}" type="slidenum">
              <a:rPr lang="tr-TR" smtClean="0"/>
              <a:pPr/>
              <a:t>10</a:t>
            </a:fld>
            <a:endParaRPr lang="tr-TR"/>
          </a:p>
        </p:txBody>
      </p:sp>
    </p:spTree>
    <p:extLst>
      <p:ext uri="{BB962C8B-B14F-4D97-AF65-F5344CB8AC3E}">
        <p14:creationId xmlns:p14="http://schemas.microsoft.com/office/powerpoint/2010/main" xmlns="" val="2788328233"/>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5 Dikdörtgen"/>
          <p:cNvSpPr>
            <a:spLocks noChangeArrowheads="1"/>
          </p:cNvSpPr>
          <p:nvPr/>
        </p:nvSpPr>
        <p:spPr bwMode="auto">
          <a:xfrm>
            <a:off x="269875" y="1556792"/>
            <a:ext cx="8694613" cy="4893647"/>
          </a:xfrm>
          <a:prstGeom prst="rect">
            <a:avLst/>
          </a:prstGeom>
          <a:noFill/>
          <a:ln w="9525">
            <a:noFill/>
            <a:miter lim="800000"/>
            <a:headEnd/>
            <a:tailEnd/>
          </a:ln>
        </p:spPr>
        <p:txBody>
          <a:bodyPr wrap="square">
            <a:spAutoFit/>
          </a:bodyPr>
          <a:lstStyle/>
          <a:p>
            <a:pPr algn="ctr"/>
            <a:r>
              <a:rPr lang="tr-TR" sz="2400" b="1" dirty="0" smtClean="0">
                <a:solidFill>
                  <a:srgbClr val="00B0F0"/>
                </a:solidFill>
              </a:rPr>
              <a:t>KURULUN ÇALIŞMA USÜLLERİ</a:t>
            </a:r>
          </a:p>
          <a:p>
            <a:pPr marL="457200" indent="-457200" algn="just">
              <a:buAutoNum type="alphaLcParenR"/>
            </a:pPr>
            <a:r>
              <a:rPr lang="tr-TR" sz="2400" b="1" dirty="0" smtClean="0">
                <a:solidFill>
                  <a:srgbClr val="FF0000"/>
                </a:solidFill>
              </a:rPr>
              <a:t>Kurul </a:t>
            </a:r>
            <a:r>
              <a:rPr lang="tr-TR" sz="2400" b="1" dirty="0">
                <a:solidFill>
                  <a:srgbClr val="FF0000"/>
                </a:solidFill>
              </a:rPr>
              <a:t>ayda en az bir kez toplanır</a:t>
            </a:r>
            <a:r>
              <a:rPr lang="tr-TR" sz="2400" b="1" dirty="0">
                <a:solidFill>
                  <a:prstClr val="black"/>
                </a:solidFill>
              </a:rPr>
              <a:t>. </a:t>
            </a:r>
          </a:p>
          <a:p>
            <a:pPr algn="just"/>
            <a:r>
              <a:rPr lang="tr-TR" sz="2400" b="1" dirty="0">
                <a:solidFill>
                  <a:prstClr val="black"/>
                </a:solidFill>
              </a:rPr>
              <a:t>Ancak: Kurul Kararı ile </a:t>
            </a:r>
          </a:p>
          <a:p>
            <a:pPr marL="342900" indent="-342900" algn="just">
              <a:buFont typeface="Arial" charset="0"/>
              <a:buChar char="•"/>
            </a:pPr>
            <a:r>
              <a:rPr lang="tr-TR" sz="2400" b="1" dirty="0">
                <a:solidFill>
                  <a:srgbClr val="FF0000"/>
                </a:solidFill>
              </a:rPr>
              <a:t>tehlike</a:t>
            </a:r>
            <a:r>
              <a:rPr lang="tr-TR" sz="2400" b="1" dirty="0">
                <a:solidFill>
                  <a:prstClr val="black"/>
                </a:solidFill>
              </a:rPr>
              <a:t> sınıfında iki ayda bir,</a:t>
            </a:r>
          </a:p>
          <a:p>
            <a:pPr marL="342900" indent="-342900" algn="just">
              <a:buFont typeface="Arial" charset="0"/>
              <a:buChar char="•"/>
            </a:pPr>
            <a:r>
              <a:rPr lang="tr-TR" sz="2400" b="1" dirty="0">
                <a:solidFill>
                  <a:srgbClr val="FF0000"/>
                </a:solidFill>
              </a:rPr>
              <a:t>az tehlikeli </a:t>
            </a:r>
            <a:r>
              <a:rPr lang="tr-TR" sz="2400" b="1" dirty="0">
                <a:solidFill>
                  <a:prstClr val="black"/>
                </a:solidFill>
              </a:rPr>
              <a:t>sınıfında üç ayda bir toplanabilir</a:t>
            </a:r>
            <a:r>
              <a:rPr lang="tr-TR" sz="2400" b="1" dirty="0" smtClean="0">
                <a:solidFill>
                  <a:prstClr val="black"/>
                </a:solidFill>
              </a:rPr>
              <a:t>.</a:t>
            </a:r>
            <a:endParaRPr lang="tr-TR" sz="2400" b="1" dirty="0">
              <a:solidFill>
                <a:prstClr val="black"/>
              </a:solidFill>
            </a:endParaRPr>
          </a:p>
          <a:p>
            <a:pPr algn="just"/>
            <a:r>
              <a:rPr lang="tr-TR" sz="2400" b="1" dirty="0">
                <a:solidFill>
                  <a:srgbClr val="FF0000"/>
                </a:solidFill>
              </a:rPr>
              <a:t>b)</a:t>
            </a:r>
            <a:r>
              <a:rPr lang="tr-TR" sz="2400" b="1" dirty="0">
                <a:solidFill>
                  <a:prstClr val="black"/>
                </a:solidFill>
              </a:rPr>
              <a:t> Toplantı gündemi Kurul üyelerine 48 saat önce duyurlur. Bir iş kazası durumunda kurul olağanüstü toplantıya çağırılır</a:t>
            </a:r>
            <a:r>
              <a:rPr lang="tr-TR" sz="2400" b="1" dirty="0" smtClean="0">
                <a:solidFill>
                  <a:prstClr val="black"/>
                </a:solidFill>
              </a:rPr>
              <a:t>.</a:t>
            </a:r>
          </a:p>
          <a:p>
            <a:pPr algn="just"/>
            <a:r>
              <a:rPr lang="tr-TR" sz="2400" b="1" dirty="0">
                <a:solidFill>
                  <a:srgbClr val="FF0000"/>
                </a:solidFill>
              </a:rPr>
              <a:t>c) </a:t>
            </a:r>
            <a:r>
              <a:rPr lang="tr-TR" sz="2400" b="1" dirty="0"/>
              <a:t>Kurul, salt çoğunluk ile Müdür başkanlığında toplanır. Çoğunluk sağlanaması durumunda tutanak düzenlenir</a:t>
            </a:r>
            <a:r>
              <a:rPr lang="tr-TR" sz="2400" b="1" dirty="0" smtClean="0"/>
              <a:t>.</a:t>
            </a:r>
            <a:endParaRPr lang="tr-TR" sz="2400" b="1" dirty="0"/>
          </a:p>
          <a:p>
            <a:pPr algn="just"/>
            <a:r>
              <a:rPr lang="tr-TR" sz="2400" b="1" dirty="0">
                <a:solidFill>
                  <a:srgbClr val="FF0000"/>
                </a:solidFill>
              </a:rPr>
              <a:t>d) </a:t>
            </a:r>
            <a:r>
              <a:rPr lang="tr-TR" sz="2400" b="1" dirty="0"/>
              <a:t>Toplantıda alınan karalar imza altına alınır. Alınan kararlar işverene bildirilmiş sayılır. </a:t>
            </a:r>
          </a:p>
          <a:p>
            <a:pPr algn="just"/>
            <a:r>
              <a:rPr lang="tr-TR" sz="2400" b="1" dirty="0">
                <a:solidFill>
                  <a:srgbClr val="FF0000"/>
                </a:solidFill>
              </a:rPr>
              <a:t>e) </a:t>
            </a:r>
            <a:r>
              <a:rPr lang="tr-TR" sz="2400" b="1" dirty="0"/>
              <a:t>Toplantıda alınan kararların gereği yapılır. Çalışanlara ilan edilir.</a:t>
            </a:r>
          </a:p>
          <a:p>
            <a:pPr algn="just"/>
            <a:endParaRPr lang="tr-TR" sz="2400" dirty="0"/>
          </a:p>
        </p:txBody>
      </p:sp>
      <p:sp>
        <p:nvSpPr>
          <p:cNvPr id="7" name="1 Başlık"/>
          <p:cNvSpPr txBox="1">
            <a:spLocks/>
          </p:cNvSpPr>
          <p:nvPr/>
        </p:nvSpPr>
        <p:spPr>
          <a:xfrm>
            <a:off x="0" y="285750"/>
            <a:ext cx="9429750" cy="1143000"/>
          </a:xfrm>
          <a:prstGeom prst="rect">
            <a:avLst/>
          </a:prstGeom>
        </p:spPr>
        <p:txBody>
          <a:bodyPr anchor="ctr">
            <a:normAutofit/>
          </a:bodyPr>
          <a:lstStyle/>
          <a:p>
            <a:pPr algn="ctr" fontAlgn="auto">
              <a:spcAft>
                <a:spcPts val="0"/>
              </a:spcAft>
              <a:defRPr/>
            </a:pPr>
            <a:r>
              <a:rPr lang="tr-TR" sz="4400" b="1" dirty="0">
                <a:solidFill>
                  <a:srgbClr val="FF0000"/>
                </a:solidFill>
                <a:latin typeface="+mj-lt"/>
                <a:ea typeface="+mj-ea"/>
                <a:cs typeface="+mj-cs"/>
              </a:rPr>
              <a:t>İŞ SAĞLIĞI VE GÜVENLİĞİ KURULLARI </a:t>
            </a:r>
          </a:p>
        </p:txBody>
      </p:sp>
      <p:sp>
        <p:nvSpPr>
          <p:cNvPr id="2" name="Altbilgi Yer Tutucusu 1"/>
          <p:cNvSpPr>
            <a:spLocks noGrp="1"/>
          </p:cNvSpPr>
          <p:nvPr>
            <p:ph type="ftr" sz="quarter" idx="11"/>
          </p:nvPr>
        </p:nvSpPr>
        <p:spPr/>
        <p:txBody>
          <a:bodyPr/>
          <a:lstStyle/>
          <a:p>
            <a:r>
              <a:rPr lang="tr-TR" dirty="0" smtClean="0"/>
              <a:t>Karşıyaka </a:t>
            </a:r>
            <a:r>
              <a:rPr lang="tr-TR" dirty="0" smtClean="0"/>
              <a:t>İSG</a:t>
            </a:r>
            <a:endParaRPr lang="tr-TR" dirty="0"/>
          </a:p>
        </p:txBody>
      </p:sp>
      <p:sp>
        <p:nvSpPr>
          <p:cNvPr id="3" name="Slayt Numarası Yer Tutucusu 2"/>
          <p:cNvSpPr>
            <a:spLocks noGrp="1"/>
          </p:cNvSpPr>
          <p:nvPr>
            <p:ph type="sldNum" sz="quarter" idx="12"/>
          </p:nvPr>
        </p:nvSpPr>
        <p:spPr/>
        <p:txBody>
          <a:bodyPr/>
          <a:lstStyle/>
          <a:p>
            <a:fld id="{2DF9AE19-0AB3-4D9B-947A-7248E68DE8E7}" type="slidenum">
              <a:rPr lang="tr-TR" smtClean="0"/>
              <a:pPr/>
              <a:t>11</a:t>
            </a:fld>
            <a:endParaRPr lang="tr-TR"/>
          </a:p>
        </p:txBody>
      </p:sp>
    </p:spTree>
    <p:extLst>
      <p:ext uri="{BB962C8B-B14F-4D97-AF65-F5344CB8AC3E}">
        <p14:creationId xmlns:p14="http://schemas.microsoft.com/office/powerpoint/2010/main" xmlns="" val="125393640"/>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5 Dikdörtgen"/>
          <p:cNvSpPr>
            <a:spLocks noChangeArrowheads="1"/>
          </p:cNvSpPr>
          <p:nvPr/>
        </p:nvSpPr>
        <p:spPr bwMode="auto">
          <a:xfrm>
            <a:off x="254000" y="1989138"/>
            <a:ext cx="8710488" cy="4376737"/>
          </a:xfrm>
          <a:prstGeom prst="rect">
            <a:avLst/>
          </a:prstGeom>
          <a:noFill/>
          <a:ln w="9525">
            <a:noFill/>
            <a:miter lim="800000"/>
            <a:headEnd/>
            <a:tailEnd/>
          </a:ln>
        </p:spPr>
        <p:txBody>
          <a:bodyPr wrap="square">
            <a:spAutoFit/>
          </a:bodyPr>
          <a:lstStyle/>
          <a:p>
            <a:pPr marL="514350" indent="-514350" algn="just">
              <a:spcBef>
                <a:spcPct val="20000"/>
              </a:spcBef>
              <a:defRPr/>
            </a:pPr>
            <a:r>
              <a:rPr lang="tr-TR" sz="2000" dirty="0"/>
              <a:t>		</a:t>
            </a:r>
            <a:r>
              <a:rPr lang="tr-TR" sz="2400" dirty="0"/>
              <a:t>Risk değerlendirmesi ekibi aşağıdakilerden oluşur.</a:t>
            </a:r>
          </a:p>
          <a:p>
            <a:pPr marL="514350" indent="-514350" algn="just">
              <a:spcBef>
                <a:spcPct val="20000"/>
              </a:spcBef>
              <a:defRPr/>
            </a:pPr>
            <a:r>
              <a:rPr lang="tr-TR" sz="2400" dirty="0"/>
              <a:t>         </a:t>
            </a:r>
            <a:r>
              <a:rPr lang="tr-TR" sz="2400" dirty="0">
                <a:solidFill>
                  <a:srgbClr val="FF0000"/>
                </a:solidFill>
              </a:rPr>
              <a:t>1-  </a:t>
            </a:r>
            <a:r>
              <a:rPr lang="tr-TR" sz="2400" b="1" dirty="0">
                <a:solidFill>
                  <a:srgbClr val="FF0000"/>
                </a:solidFill>
              </a:rPr>
              <a:t>İşveren</a:t>
            </a:r>
            <a:r>
              <a:rPr lang="tr-TR" sz="2400" dirty="0">
                <a:solidFill>
                  <a:srgbClr val="FF0000"/>
                </a:solidFill>
              </a:rPr>
              <a:t> </a:t>
            </a:r>
            <a:r>
              <a:rPr lang="tr-TR" sz="2400" dirty="0"/>
              <a:t>veya işveren vekili.</a:t>
            </a:r>
          </a:p>
          <a:p>
            <a:pPr algn="just">
              <a:defRPr/>
            </a:pPr>
            <a:r>
              <a:rPr lang="tr-TR" sz="2400" dirty="0"/>
              <a:t>         2- İşyerinde sağlık ve güvenlik hizmetini yürüten</a:t>
            </a:r>
            <a:r>
              <a:rPr lang="tr-TR" sz="2400" dirty="0">
                <a:solidFill>
                  <a:schemeClr val="accent2">
                    <a:lumMod val="75000"/>
                  </a:schemeClr>
                </a:solidFill>
              </a:rPr>
              <a:t> </a:t>
            </a:r>
            <a:r>
              <a:rPr lang="tr-TR" sz="2400" b="1" dirty="0">
                <a:solidFill>
                  <a:srgbClr val="FF0000"/>
                </a:solidFill>
              </a:rPr>
              <a:t>iş güvenliği uzmanları ile işyeri hekimleri.</a:t>
            </a:r>
          </a:p>
          <a:p>
            <a:pPr algn="just">
              <a:defRPr/>
            </a:pPr>
            <a:r>
              <a:rPr lang="tr-TR" sz="2400" dirty="0"/>
              <a:t>          3-İşyerindeki </a:t>
            </a:r>
            <a:r>
              <a:rPr lang="tr-TR" sz="2400" b="1" dirty="0">
                <a:solidFill>
                  <a:srgbClr val="FF0000"/>
                </a:solidFill>
              </a:rPr>
              <a:t>çalışan temsilcileri</a:t>
            </a:r>
            <a:r>
              <a:rPr lang="tr-TR" sz="2400" dirty="0"/>
              <a:t>.</a:t>
            </a:r>
          </a:p>
          <a:p>
            <a:pPr algn="just">
              <a:defRPr/>
            </a:pPr>
            <a:r>
              <a:rPr lang="tr-TR" sz="2400" dirty="0"/>
              <a:t>          4-İşyerindeki </a:t>
            </a:r>
            <a:r>
              <a:rPr lang="tr-TR" sz="2400" b="1" dirty="0">
                <a:solidFill>
                  <a:srgbClr val="FF0000"/>
                </a:solidFill>
                <a:hlinkClick r:id="rId2" action="ppaction://hlinkfile"/>
              </a:rPr>
              <a:t>destek elemanları</a:t>
            </a:r>
            <a:r>
              <a:rPr lang="tr-TR" sz="2400" dirty="0"/>
              <a:t>.</a:t>
            </a:r>
          </a:p>
          <a:p>
            <a:pPr algn="just">
              <a:defRPr/>
            </a:pPr>
            <a:r>
              <a:rPr lang="tr-TR" sz="2400" dirty="0"/>
              <a:t>          5-İşyerindeki bütün birimleri temsil edecek şekilde belirlenen ve işyerinde yürütülen çalışmalar, mevcut veya muhtemel tehlike kaynakları ile riskler konusunda </a:t>
            </a:r>
            <a:r>
              <a:rPr lang="tr-TR" sz="2400" b="1" dirty="0">
                <a:solidFill>
                  <a:srgbClr val="FF0000"/>
                </a:solidFill>
              </a:rPr>
              <a:t>bilgi sahibi çalışanlar.</a:t>
            </a:r>
          </a:p>
          <a:p>
            <a:pPr marL="514350" indent="-514350" algn="just">
              <a:spcBef>
                <a:spcPct val="20000"/>
              </a:spcBef>
              <a:defRPr/>
            </a:pPr>
            <a:endParaRPr lang="tr-TR" sz="2400" dirty="0"/>
          </a:p>
          <a:p>
            <a:pPr marL="514350" indent="-514350" algn="just">
              <a:spcBef>
                <a:spcPct val="20000"/>
              </a:spcBef>
              <a:defRPr/>
            </a:pPr>
            <a:endParaRPr lang="tr-TR" sz="2400" dirty="0"/>
          </a:p>
        </p:txBody>
      </p:sp>
      <p:sp>
        <p:nvSpPr>
          <p:cNvPr id="7" name="1 Başlık"/>
          <p:cNvSpPr txBox="1">
            <a:spLocks/>
          </p:cNvSpPr>
          <p:nvPr/>
        </p:nvSpPr>
        <p:spPr>
          <a:xfrm>
            <a:off x="0" y="285750"/>
            <a:ext cx="9429750" cy="1143000"/>
          </a:xfrm>
          <a:prstGeom prst="rect">
            <a:avLst/>
          </a:prstGeom>
        </p:spPr>
        <p:txBody>
          <a:bodyPr anchor="ctr">
            <a:normAutofit/>
          </a:bodyPr>
          <a:lstStyle/>
          <a:p>
            <a:pPr algn="ctr" fontAlgn="auto">
              <a:spcAft>
                <a:spcPts val="0"/>
              </a:spcAft>
              <a:defRPr/>
            </a:pPr>
            <a:r>
              <a:rPr lang="tr-TR" sz="4400" b="1" dirty="0">
                <a:solidFill>
                  <a:srgbClr val="FF0000"/>
                </a:solidFill>
                <a:latin typeface="+mj-lt"/>
                <a:ea typeface="+mj-ea"/>
                <a:cs typeface="+mj-cs"/>
              </a:rPr>
              <a:t>RİSK ANALİZİNİ KİMLER YAPAR</a:t>
            </a:r>
          </a:p>
        </p:txBody>
      </p:sp>
      <p:sp>
        <p:nvSpPr>
          <p:cNvPr id="2" name="Altbilgi Yer Tutucusu 1"/>
          <p:cNvSpPr>
            <a:spLocks noGrp="1"/>
          </p:cNvSpPr>
          <p:nvPr>
            <p:ph type="ftr" sz="quarter" idx="11"/>
          </p:nvPr>
        </p:nvSpPr>
        <p:spPr/>
        <p:txBody>
          <a:bodyPr/>
          <a:lstStyle/>
          <a:p>
            <a:r>
              <a:rPr lang="tr-TR" dirty="0" smtClean="0"/>
              <a:t>Karşıyaka </a:t>
            </a:r>
            <a:r>
              <a:rPr lang="tr-TR" dirty="0" smtClean="0"/>
              <a:t>İSG</a:t>
            </a:r>
            <a:endParaRPr lang="tr-TR" dirty="0"/>
          </a:p>
        </p:txBody>
      </p:sp>
      <p:sp>
        <p:nvSpPr>
          <p:cNvPr id="3" name="Slayt Numarası Yer Tutucusu 2"/>
          <p:cNvSpPr>
            <a:spLocks noGrp="1"/>
          </p:cNvSpPr>
          <p:nvPr>
            <p:ph type="sldNum" sz="quarter" idx="12"/>
          </p:nvPr>
        </p:nvSpPr>
        <p:spPr/>
        <p:txBody>
          <a:bodyPr/>
          <a:lstStyle/>
          <a:p>
            <a:fld id="{2DF9AE19-0AB3-4D9B-947A-7248E68DE8E7}" type="slidenum">
              <a:rPr lang="tr-TR" smtClean="0"/>
              <a:pPr/>
              <a:t>12</a:t>
            </a:fld>
            <a:endParaRPr lang="tr-TR"/>
          </a:p>
        </p:txBody>
      </p:sp>
    </p:spTree>
    <p:extLst>
      <p:ext uri="{BB962C8B-B14F-4D97-AF65-F5344CB8AC3E}">
        <p14:creationId xmlns:p14="http://schemas.microsoft.com/office/powerpoint/2010/main" xmlns="" val="1697298109"/>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5 Dikdörtgen"/>
          <p:cNvSpPr>
            <a:spLocks noChangeArrowheads="1"/>
          </p:cNvSpPr>
          <p:nvPr/>
        </p:nvSpPr>
        <p:spPr bwMode="auto">
          <a:xfrm>
            <a:off x="242703" y="1700808"/>
            <a:ext cx="8566472" cy="5336846"/>
          </a:xfrm>
          <a:prstGeom prst="rect">
            <a:avLst/>
          </a:prstGeom>
          <a:noFill/>
          <a:ln w="9525">
            <a:noFill/>
            <a:miter lim="800000"/>
            <a:headEnd/>
            <a:tailEnd/>
          </a:ln>
        </p:spPr>
        <p:txBody>
          <a:bodyPr wrap="square">
            <a:spAutoFit/>
          </a:bodyPr>
          <a:lstStyle/>
          <a:p>
            <a:pPr algn="ctr">
              <a:defRPr/>
            </a:pPr>
            <a:r>
              <a:rPr lang="tr-TR" sz="2000" dirty="0"/>
              <a:t> </a:t>
            </a:r>
            <a:r>
              <a:rPr lang="tr-TR" sz="2000" dirty="0" smtClean="0"/>
              <a:t>  </a:t>
            </a:r>
            <a:r>
              <a:rPr lang="tr-TR" sz="2400" b="1" dirty="0" smtClean="0">
                <a:solidFill>
                  <a:srgbClr val="0070C0"/>
                </a:solidFill>
              </a:rPr>
              <a:t>İŞ </a:t>
            </a:r>
            <a:r>
              <a:rPr lang="tr-TR" sz="2400" b="1" dirty="0">
                <a:solidFill>
                  <a:srgbClr val="0070C0"/>
                </a:solidFill>
              </a:rPr>
              <a:t>SAĞLIĞI VE GÜVENLİĞİ </a:t>
            </a:r>
            <a:endParaRPr lang="tr-TR" sz="2400" b="1" dirty="0" smtClean="0">
              <a:solidFill>
                <a:srgbClr val="0070C0"/>
              </a:solidFill>
            </a:endParaRPr>
          </a:p>
          <a:p>
            <a:pPr algn="ctr">
              <a:defRPr/>
            </a:pPr>
            <a:r>
              <a:rPr lang="tr-TR" sz="2400" b="1" dirty="0" smtClean="0">
                <a:solidFill>
                  <a:srgbClr val="0070C0"/>
                </a:solidFill>
              </a:rPr>
              <a:t>RİSK </a:t>
            </a:r>
            <a:r>
              <a:rPr lang="tr-TR" sz="2400" b="1" dirty="0">
                <a:solidFill>
                  <a:srgbClr val="0070C0"/>
                </a:solidFill>
              </a:rPr>
              <a:t>DEĞERLENDİRMESİ </a:t>
            </a:r>
            <a:r>
              <a:rPr lang="tr-TR" sz="2400" b="1" dirty="0" smtClean="0">
                <a:solidFill>
                  <a:srgbClr val="0070C0"/>
                </a:solidFill>
              </a:rPr>
              <a:t>YÖNETMELİĞİ</a:t>
            </a:r>
          </a:p>
          <a:p>
            <a:pPr algn="just">
              <a:defRPr/>
            </a:pPr>
            <a:endParaRPr lang="tr-TR" sz="2400" dirty="0"/>
          </a:p>
          <a:p>
            <a:pPr algn="just">
              <a:defRPr/>
            </a:pPr>
            <a:r>
              <a:rPr lang="tr-TR" sz="2400" dirty="0"/>
              <a:t>Resmi Gazete Tarihi:29.12.2012 Resmi Gazete Sayısı: 28512</a:t>
            </a:r>
          </a:p>
          <a:p>
            <a:pPr algn="just">
              <a:defRPr/>
            </a:pPr>
            <a:r>
              <a:rPr lang="tr-TR" sz="2400" dirty="0"/>
              <a:t>a)</a:t>
            </a:r>
            <a:r>
              <a:rPr lang="tr-TR" sz="2400" dirty="0">
                <a:solidFill>
                  <a:srgbClr val="FF0000"/>
                </a:solidFill>
              </a:rPr>
              <a:t> Planlama</a:t>
            </a:r>
          </a:p>
          <a:p>
            <a:pPr algn="just">
              <a:defRPr/>
            </a:pPr>
            <a:r>
              <a:rPr lang="tr-TR" sz="2400" dirty="0"/>
              <a:t>b) </a:t>
            </a:r>
            <a:r>
              <a:rPr lang="tr-TR" sz="2400" dirty="0">
                <a:solidFill>
                  <a:srgbClr val="FF0000"/>
                </a:solidFill>
              </a:rPr>
              <a:t>Risk kontrol tedbirlerinin </a:t>
            </a:r>
            <a:r>
              <a:rPr lang="tr-TR" sz="2400" dirty="0"/>
              <a:t>kararlaştırılması</a:t>
            </a:r>
          </a:p>
          <a:p>
            <a:pPr algn="just">
              <a:defRPr/>
            </a:pPr>
            <a:r>
              <a:rPr lang="tr-TR" sz="2400" dirty="0" smtClean="0"/>
              <a:t>	1</a:t>
            </a:r>
            <a:r>
              <a:rPr lang="tr-TR" sz="2400" dirty="0"/>
              <a:t>) </a:t>
            </a:r>
            <a:r>
              <a:rPr lang="tr-TR" sz="2400" dirty="0">
                <a:solidFill>
                  <a:srgbClr val="FF0000"/>
                </a:solidFill>
              </a:rPr>
              <a:t>Tehlike veya tehlike kaynaklarının </a:t>
            </a:r>
            <a:r>
              <a:rPr lang="tr-TR" sz="2400" dirty="0"/>
              <a:t>ortadan kaldırılması.</a:t>
            </a:r>
          </a:p>
          <a:p>
            <a:pPr algn="just">
              <a:defRPr/>
            </a:pPr>
            <a:r>
              <a:rPr lang="tr-TR" sz="2400" dirty="0" smtClean="0"/>
              <a:t>	2</a:t>
            </a:r>
            <a:r>
              <a:rPr lang="tr-TR" sz="2400" dirty="0"/>
              <a:t>) Tehlikelinin, </a:t>
            </a:r>
            <a:r>
              <a:rPr lang="tr-TR" sz="2400" dirty="0">
                <a:solidFill>
                  <a:srgbClr val="FF0000"/>
                </a:solidFill>
              </a:rPr>
              <a:t>tehlikeli olmayanla veya daha az tehlikeli olanla </a:t>
            </a:r>
            <a:r>
              <a:rPr lang="tr-TR" sz="2400" dirty="0"/>
              <a:t>değiştirilmesi.</a:t>
            </a:r>
          </a:p>
          <a:p>
            <a:pPr algn="just">
              <a:defRPr/>
            </a:pPr>
            <a:r>
              <a:rPr lang="tr-TR" sz="2400" dirty="0" smtClean="0"/>
              <a:t>	3</a:t>
            </a:r>
            <a:r>
              <a:rPr lang="tr-TR" sz="2400" dirty="0"/>
              <a:t>) Riskler ile </a:t>
            </a:r>
            <a:r>
              <a:rPr lang="tr-TR" sz="2400" dirty="0">
                <a:solidFill>
                  <a:srgbClr val="FF0000"/>
                </a:solidFill>
              </a:rPr>
              <a:t>kaynağında</a:t>
            </a:r>
            <a:r>
              <a:rPr lang="tr-TR" sz="2400" dirty="0"/>
              <a:t> mücadele edilmesi.</a:t>
            </a:r>
          </a:p>
          <a:p>
            <a:pPr algn="just">
              <a:defRPr/>
            </a:pPr>
            <a:r>
              <a:rPr lang="tr-TR" sz="2400" dirty="0"/>
              <a:t>c) Risk kontrol tedbirlerinin uygulanması</a:t>
            </a:r>
          </a:p>
          <a:p>
            <a:pPr algn="just">
              <a:defRPr/>
            </a:pPr>
            <a:r>
              <a:rPr lang="tr-TR" sz="2400" dirty="0"/>
              <a:t>ç) Uygulamaların izlenmesi</a:t>
            </a:r>
          </a:p>
          <a:p>
            <a:pPr algn="just">
              <a:defRPr/>
            </a:pPr>
            <a:endParaRPr lang="tr-TR" sz="2400" dirty="0"/>
          </a:p>
          <a:p>
            <a:pPr marL="514350" indent="-514350" algn="just">
              <a:spcBef>
                <a:spcPct val="20000"/>
              </a:spcBef>
              <a:defRPr/>
            </a:pPr>
            <a:endParaRPr lang="tr-TR" sz="2400" dirty="0"/>
          </a:p>
        </p:txBody>
      </p:sp>
      <p:sp>
        <p:nvSpPr>
          <p:cNvPr id="7" name="1 Başlık"/>
          <p:cNvSpPr txBox="1">
            <a:spLocks/>
          </p:cNvSpPr>
          <p:nvPr/>
        </p:nvSpPr>
        <p:spPr>
          <a:xfrm>
            <a:off x="0" y="285750"/>
            <a:ext cx="9429750" cy="1143000"/>
          </a:xfrm>
          <a:prstGeom prst="rect">
            <a:avLst/>
          </a:prstGeom>
        </p:spPr>
        <p:txBody>
          <a:bodyPr anchor="ctr">
            <a:normAutofit fontScale="92500" lnSpcReduction="20000"/>
          </a:bodyPr>
          <a:lstStyle/>
          <a:p>
            <a:pPr algn="ctr" fontAlgn="auto">
              <a:spcAft>
                <a:spcPts val="0"/>
              </a:spcAft>
              <a:defRPr/>
            </a:pPr>
            <a:r>
              <a:rPr lang="tr-TR" sz="4400" b="1" dirty="0">
                <a:solidFill>
                  <a:srgbClr val="FF0000"/>
                </a:solidFill>
                <a:latin typeface="+mj-lt"/>
                <a:ea typeface="+mj-ea"/>
                <a:cs typeface="+mj-cs"/>
              </a:rPr>
              <a:t>RİSK DEĞERLENDİRME AŞAMALARI NELERDİR?</a:t>
            </a:r>
          </a:p>
        </p:txBody>
      </p:sp>
      <p:sp>
        <p:nvSpPr>
          <p:cNvPr id="2" name="Altbilgi Yer Tutucusu 1"/>
          <p:cNvSpPr>
            <a:spLocks noGrp="1"/>
          </p:cNvSpPr>
          <p:nvPr>
            <p:ph type="ftr" sz="quarter" idx="11"/>
          </p:nvPr>
        </p:nvSpPr>
        <p:spPr/>
        <p:txBody>
          <a:bodyPr/>
          <a:lstStyle/>
          <a:p>
            <a:r>
              <a:rPr lang="tr-TR" dirty="0" smtClean="0"/>
              <a:t>Karşıyaka </a:t>
            </a:r>
            <a:r>
              <a:rPr lang="tr-TR" dirty="0" smtClean="0"/>
              <a:t>İSG</a:t>
            </a:r>
            <a:endParaRPr lang="tr-TR" dirty="0"/>
          </a:p>
        </p:txBody>
      </p:sp>
      <p:sp>
        <p:nvSpPr>
          <p:cNvPr id="3" name="Slayt Numarası Yer Tutucusu 2"/>
          <p:cNvSpPr>
            <a:spLocks noGrp="1"/>
          </p:cNvSpPr>
          <p:nvPr>
            <p:ph type="sldNum" sz="quarter" idx="12"/>
          </p:nvPr>
        </p:nvSpPr>
        <p:spPr/>
        <p:txBody>
          <a:bodyPr/>
          <a:lstStyle/>
          <a:p>
            <a:fld id="{2DF9AE19-0AB3-4D9B-947A-7248E68DE8E7}" type="slidenum">
              <a:rPr lang="tr-TR" smtClean="0"/>
              <a:pPr/>
              <a:t>13</a:t>
            </a:fld>
            <a:endParaRPr lang="tr-TR"/>
          </a:p>
        </p:txBody>
      </p:sp>
    </p:spTree>
    <p:extLst>
      <p:ext uri="{BB962C8B-B14F-4D97-AF65-F5344CB8AC3E}">
        <p14:creationId xmlns:p14="http://schemas.microsoft.com/office/powerpoint/2010/main" xmlns="" val="3615543152"/>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5 Dikdörtgen"/>
          <p:cNvSpPr>
            <a:spLocks noChangeArrowheads="1"/>
          </p:cNvSpPr>
          <p:nvPr/>
        </p:nvSpPr>
        <p:spPr bwMode="auto">
          <a:xfrm>
            <a:off x="323528" y="1340768"/>
            <a:ext cx="8712968" cy="4893647"/>
          </a:xfrm>
          <a:prstGeom prst="rect">
            <a:avLst/>
          </a:prstGeom>
          <a:noFill/>
          <a:ln w="9525">
            <a:noFill/>
            <a:miter lim="800000"/>
            <a:headEnd/>
            <a:tailEnd/>
          </a:ln>
        </p:spPr>
        <p:txBody>
          <a:bodyPr wrap="square">
            <a:spAutoFit/>
          </a:bodyPr>
          <a:lstStyle/>
          <a:p>
            <a:r>
              <a:rPr lang="tr-TR" sz="2400" b="1" dirty="0" smtClean="0">
                <a:solidFill>
                  <a:srgbClr val="0070C0"/>
                </a:solidFill>
              </a:rPr>
              <a:t>TEHLİKE</a:t>
            </a:r>
          </a:p>
          <a:p>
            <a:r>
              <a:rPr lang="tr-TR" sz="2400" dirty="0" smtClean="0">
                <a:solidFill>
                  <a:srgbClr val="000000"/>
                </a:solidFill>
              </a:rPr>
              <a:t>İnsanların yaralanması, sağlığının bozulması veya bunların gerçekleşmesine sebep olabilecek kaynak, durum veya iĢlem.</a:t>
            </a:r>
          </a:p>
          <a:p>
            <a:r>
              <a:rPr lang="tr-TR" sz="2400" b="1" dirty="0" smtClean="0">
                <a:solidFill>
                  <a:srgbClr val="0070C0"/>
                </a:solidFill>
              </a:rPr>
              <a:t>SAĞLIĞIN BOZULMASI</a:t>
            </a:r>
          </a:p>
          <a:p>
            <a:r>
              <a:rPr lang="tr-TR" sz="2400" dirty="0" smtClean="0">
                <a:solidFill>
                  <a:srgbClr val="000000"/>
                </a:solidFill>
              </a:rPr>
              <a:t>Bir iş faaliyetinin veya işle ilgili durumun yol açtığı ve/veya kötüleştirdiği belirlenebilir, olumsuz fiziksel veya ruhsal durum</a:t>
            </a:r>
          </a:p>
          <a:p>
            <a:r>
              <a:rPr lang="tr-TR" sz="2400" b="1" dirty="0">
                <a:solidFill>
                  <a:srgbClr val="0070C0"/>
                </a:solidFill>
              </a:rPr>
              <a:t>OLAY</a:t>
            </a:r>
          </a:p>
          <a:p>
            <a:r>
              <a:rPr lang="tr-TR" sz="2400" dirty="0"/>
              <a:t>Yaralanmaya, sağlığın bozulmasına veya ölüme sebep olan veya </a:t>
            </a:r>
            <a:r>
              <a:rPr lang="tr-TR" sz="2400" dirty="0" smtClean="0"/>
              <a:t>sebep olacak </a:t>
            </a:r>
            <a:r>
              <a:rPr lang="tr-TR" sz="2400" dirty="0"/>
              <a:t>potansiyele sahip olan </a:t>
            </a:r>
            <a:r>
              <a:rPr lang="tr-TR" sz="2400" dirty="0" smtClean="0"/>
              <a:t>işle </a:t>
            </a:r>
            <a:r>
              <a:rPr lang="tr-TR" sz="2400" dirty="0"/>
              <a:t>ilgili </a:t>
            </a:r>
            <a:r>
              <a:rPr lang="tr-TR" sz="2400" dirty="0" smtClean="0"/>
              <a:t>olaylar. Yaralanmaya</a:t>
            </a:r>
            <a:r>
              <a:rPr lang="tr-TR" sz="2400" dirty="0"/>
              <a:t>, sağlığın bozulmasına veya ölüme sebep </a:t>
            </a:r>
            <a:r>
              <a:rPr lang="tr-TR" sz="2400" dirty="0" smtClean="0"/>
              <a:t>olmadan gerçekleşen </a:t>
            </a:r>
            <a:r>
              <a:rPr lang="tr-TR" sz="2400" dirty="0"/>
              <a:t>olaylara “Hasarsız olay- Ramak kaldı” </a:t>
            </a:r>
            <a:r>
              <a:rPr lang="tr-TR" sz="2400" dirty="0" smtClean="0"/>
              <a:t>denilmektedir</a:t>
            </a:r>
          </a:p>
          <a:p>
            <a:r>
              <a:rPr lang="tr-TR" sz="2400" b="1" dirty="0">
                <a:solidFill>
                  <a:srgbClr val="0070C0"/>
                </a:solidFill>
              </a:rPr>
              <a:t>KAZA</a:t>
            </a:r>
          </a:p>
          <a:p>
            <a:r>
              <a:rPr lang="tr-TR" sz="2400" dirty="0"/>
              <a:t>Yaralanmaya, sağlığın bozulmasına veya ölüme sebep olan olaydır.</a:t>
            </a:r>
          </a:p>
        </p:txBody>
      </p:sp>
      <p:sp>
        <p:nvSpPr>
          <p:cNvPr id="7" name="1 Başlık"/>
          <p:cNvSpPr txBox="1">
            <a:spLocks/>
          </p:cNvSpPr>
          <p:nvPr/>
        </p:nvSpPr>
        <p:spPr>
          <a:xfrm>
            <a:off x="0" y="285750"/>
            <a:ext cx="9144000" cy="1143000"/>
          </a:xfrm>
          <a:prstGeom prst="rect">
            <a:avLst/>
          </a:prstGeom>
        </p:spPr>
        <p:txBody>
          <a:bodyPr anchor="ctr">
            <a:normAutofit/>
          </a:bodyPr>
          <a:lstStyle/>
          <a:p>
            <a:pPr algn="ctr" fontAlgn="auto">
              <a:spcAft>
                <a:spcPts val="0"/>
              </a:spcAft>
              <a:defRPr/>
            </a:pPr>
            <a:r>
              <a:rPr lang="tr-TR" sz="4400" b="1" dirty="0">
                <a:solidFill>
                  <a:srgbClr val="FF0000"/>
                </a:solidFill>
                <a:latin typeface="+mj-lt"/>
                <a:ea typeface="+mj-ea"/>
                <a:cs typeface="+mj-cs"/>
              </a:rPr>
              <a:t>RİSK ALGILAMA</a:t>
            </a:r>
          </a:p>
        </p:txBody>
      </p:sp>
      <p:sp>
        <p:nvSpPr>
          <p:cNvPr id="2" name="Altbilgi Yer Tutucusu 1"/>
          <p:cNvSpPr>
            <a:spLocks noGrp="1"/>
          </p:cNvSpPr>
          <p:nvPr>
            <p:ph type="ftr" sz="quarter" idx="11"/>
          </p:nvPr>
        </p:nvSpPr>
        <p:spPr/>
        <p:txBody>
          <a:bodyPr/>
          <a:lstStyle/>
          <a:p>
            <a:r>
              <a:rPr lang="tr-TR" dirty="0" smtClean="0"/>
              <a:t>Karşıyaka İSG</a:t>
            </a:r>
            <a:endParaRPr lang="tr-TR" dirty="0"/>
          </a:p>
        </p:txBody>
      </p:sp>
      <p:sp>
        <p:nvSpPr>
          <p:cNvPr id="3" name="Slayt Numarası Yer Tutucusu 2"/>
          <p:cNvSpPr>
            <a:spLocks noGrp="1"/>
          </p:cNvSpPr>
          <p:nvPr>
            <p:ph type="sldNum" sz="quarter" idx="12"/>
          </p:nvPr>
        </p:nvSpPr>
        <p:spPr/>
        <p:txBody>
          <a:bodyPr/>
          <a:lstStyle/>
          <a:p>
            <a:fld id="{2DF9AE19-0AB3-4D9B-947A-7248E68DE8E7}" type="slidenum">
              <a:rPr lang="tr-TR" smtClean="0"/>
              <a:pPr/>
              <a:t>14</a:t>
            </a:fld>
            <a:endParaRPr lang="tr-TR"/>
          </a:p>
        </p:txBody>
      </p:sp>
    </p:spTree>
    <p:extLst>
      <p:ext uri="{BB962C8B-B14F-4D97-AF65-F5344CB8AC3E}">
        <p14:creationId xmlns:p14="http://schemas.microsoft.com/office/powerpoint/2010/main" xmlns="" val="11771119"/>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5 Dikdörtgen"/>
          <p:cNvSpPr>
            <a:spLocks noChangeArrowheads="1"/>
          </p:cNvSpPr>
          <p:nvPr/>
        </p:nvSpPr>
        <p:spPr bwMode="auto">
          <a:xfrm>
            <a:off x="323528" y="1340768"/>
            <a:ext cx="8712968" cy="1569660"/>
          </a:xfrm>
          <a:prstGeom prst="rect">
            <a:avLst/>
          </a:prstGeom>
          <a:noFill/>
          <a:ln w="9525">
            <a:noFill/>
            <a:miter lim="800000"/>
            <a:headEnd/>
            <a:tailEnd/>
          </a:ln>
        </p:spPr>
        <p:txBody>
          <a:bodyPr wrap="square">
            <a:spAutoFit/>
          </a:bodyPr>
          <a:lstStyle/>
          <a:p>
            <a:r>
              <a:rPr lang="tr-TR" sz="2400" b="1" dirty="0" smtClean="0">
                <a:solidFill>
                  <a:srgbClr val="0070C0"/>
                </a:solidFill>
              </a:rPr>
              <a:t>RİSK</a:t>
            </a:r>
            <a:endParaRPr lang="tr-TR" sz="2400" b="1" dirty="0">
              <a:solidFill>
                <a:srgbClr val="0070C0"/>
              </a:solidFill>
            </a:endParaRPr>
          </a:p>
          <a:p>
            <a:r>
              <a:rPr lang="tr-TR" sz="2400" dirty="0"/>
              <a:t>Tehlikeli bir olayın veya maruz kalma durumunun meydana gelme olasılığı ile olay </a:t>
            </a:r>
            <a:r>
              <a:rPr lang="tr-TR" sz="2400" dirty="0" smtClean="0"/>
              <a:t>veya maruz </a:t>
            </a:r>
            <a:r>
              <a:rPr lang="tr-TR" sz="2400" dirty="0"/>
              <a:t>kalma durumunun yol açabileceği yaralanma veya sağlık bozulmasının </a:t>
            </a:r>
            <a:r>
              <a:rPr lang="tr-TR" sz="2400" dirty="0" smtClean="0"/>
              <a:t>ciddiyet derecesinin birleşimi</a:t>
            </a:r>
            <a:r>
              <a:rPr lang="tr-TR" sz="2400" dirty="0"/>
              <a:t>.</a:t>
            </a:r>
          </a:p>
        </p:txBody>
      </p:sp>
      <p:sp>
        <p:nvSpPr>
          <p:cNvPr id="7" name="1 Başlık"/>
          <p:cNvSpPr txBox="1">
            <a:spLocks/>
          </p:cNvSpPr>
          <p:nvPr/>
        </p:nvSpPr>
        <p:spPr>
          <a:xfrm>
            <a:off x="0" y="285750"/>
            <a:ext cx="9144000" cy="1143000"/>
          </a:xfrm>
          <a:prstGeom prst="rect">
            <a:avLst/>
          </a:prstGeom>
        </p:spPr>
        <p:txBody>
          <a:bodyPr anchor="ctr">
            <a:normAutofit/>
          </a:bodyPr>
          <a:lstStyle/>
          <a:p>
            <a:pPr algn="ctr" fontAlgn="auto">
              <a:spcAft>
                <a:spcPts val="0"/>
              </a:spcAft>
              <a:defRPr/>
            </a:pPr>
            <a:r>
              <a:rPr lang="tr-TR" sz="4400" b="1" dirty="0">
                <a:solidFill>
                  <a:srgbClr val="FF0000"/>
                </a:solidFill>
                <a:latin typeface="+mj-lt"/>
                <a:ea typeface="+mj-ea"/>
                <a:cs typeface="+mj-cs"/>
              </a:rPr>
              <a:t>RİSK ALGILAMA</a:t>
            </a:r>
          </a:p>
        </p:txBody>
      </p:sp>
      <p:sp>
        <p:nvSpPr>
          <p:cNvPr id="2" name="Altbilgi Yer Tutucusu 1"/>
          <p:cNvSpPr>
            <a:spLocks noGrp="1"/>
          </p:cNvSpPr>
          <p:nvPr>
            <p:ph type="ftr" sz="quarter" idx="11"/>
          </p:nvPr>
        </p:nvSpPr>
        <p:spPr/>
        <p:txBody>
          <a:bodyPr/>
          <a:lstStyle/>
          <a:p>
            <a:r>
              <a:rPr lang="tr-TR" dirty="0" smtClean="0"/>
              <a:t>Karşıyaka </a:t>
            </a:r>
            <a:r>
              <a:rPr lang="tr-TR" dirty="0" smtClean="0"/>
              <a:t>İSG</a:t>
            </a:r>
            <a:endParaRPr lang="tr-TR" dirty="0"/>
          </a:p>
        </p:txBody>
      </p:sp>
      <p:sp>
        <p:nvSpPr>
          <p:cNvPr id="3" name="Slayt Numarası Yer Tutucusu 2"/>
          <p:cNvSpPr>
            <a:spLocks noGrp="1"/>
          </p:cNvSpPr>
          <p:nvPr>
            <p:ph type="sldNum" sz="quarter" idx="12"/>
          </p:nvPr>
        </p:nvSpPr>
        <p:spPr/>
        <p:txBody>
          <a:bodyPr/>
          <a:lstStyle/>
          <a:p>
            <a:fld id="{2DF9AE19-0AB3-4D9B-947A-7248E68DE8E7}" type="slidenum">
              <a:rPr lang="tr-TR" smtClean="0"/>
              <a:pPr/>
              <a:t>15</a:t>
            </a:fld>
            <a:endParaRPr lang="tr-T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87624" y="3212975"/>
            <a:ext cx="6696744" cy="2856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78705614"/>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5 Dikdörtgen"/>
          <p:cNvSpPr>
            <a:spLocks noChangeArrowheads="1"/>
          </p:cNvSpPr>
          <p:nvPr/>
        </p:nvSpPr>
        <p:spPr bwMode="auto">
          <a:xfrm>
            <a:off x="323528" y="1340768"/>
            <a:ext cx="8712968" cy="461665"/>
          </a:xfrm>
          <a:prstGeom prst="rect">
            <a:avLst/>
          </a:prstGeom>
          <a:noFill/>
          <a:ln w="9525">
            <a:noFill/>
            <a:miter lim="800000"/>
            <a:headEnd/>
            <a:tailEnd/>
          </a:ln>
        </p:spPr>
        <p:txBody>
          <a:bodyPr wrap="square">
            <a:spAutoFit/>
          </a:bodyPr>
          <a:lstStyle/>
          <a:p>
            <a:r>
              <a:rPr lang="tr-TR" sz="2400" b="1" dirty="0" smtClean="0">
                <a:solidFill>
                  <a:srgbClr val="0070C0"/>
                </a:solidFill>
              </a:rPr>
              <a:t>         RİSK DEĞERLENDİRMESi BE</a:t>
            </a:r>
            <a:r>
              <a:rPr lang="tr-TR" sz="2400" b="1" dirty="0">
                <a:solidFill>
                  <a:srgbClr val="0070C0"/>
                </a:solidFill>
              </a:rPr>
              <a:t>Ş</a:t>
            </a:r>
            <a:r>
              <a:rPr lang="tr-TR" sz="2400" b="1" dirty="0" smtClean="0">
                <a:solidFill>
                  <a:srgbClr val="0070C0"/>
                </a:solidFill>
              </a:rPr>
              <a:t> TEMEL ADIMDAN OLUŞUR</a:t>
            </a:r>
            <a:endParaRPr lang="tr-TR" sz="2400" b="1" dirty="0">
              <a:solidFill>
                <a:srgbClr val="0070C0"/>
              </a:solidFill>
            </a:endParaRPr>
          </a:p>
        </p:txBody>
      </p:sp>
      <p:sp>
        <p:nvSpPr>
          <p:cNvPr id="7" name="1 Başlık"/>
          <p:cNvSpPr txBox="1">
            <a:spLocks/>
          </p:cNvSpPr>
          <p:nvPr/>
        </p:nvSpPr>
        <p:spPr>
          <a:xfrm>
            <a:off x="0" y="285750"/>
            <a:ext cx="9144000" cy="1143000"/>
          </a:xfrm>
          <a:prstGeom prst="rect">
            <a:avLst/>
          </a:prstGeom>
        </p:spPr>
        <p:txBody>
          <a:bodyPr anchor="ctr">
            <a:normAutofit/>
          </a:bodyPr>
          <a:lstStyle/>
          <a:p>
            <a:pPr algn="ctr" fontAlgn="auto">
              <a:spcAft>
                <a:spcPts val="0"/>
              </a:spcAft>
              <a:defRPr/>
            </a:pPr>
            <a:r>
              <a:rPr lang="tr-TR" sz="4400" b="1" dirty="0">
                <a:solidFill>
                  <a:srgbClr val="FF0000"/>
                </a:solidFill>
                <a:latin typeface="+mj-lt"/>
                <a:ea typeface="+mj-ea"/>
                <a:cs typeface="+mj-cs"/>
              </a:rPr>
              <a:t>RİSK ANALİZİ VE DEĞERLENDİRMESİ</a:t>
            </a:r>
          </a:p>
        </p:txBody>
      </p:sp>
      <p:sp>
        <p:nvSpPr>
          <p:cNvPr id="2" name="Altbilgi Yer Tutucusu 1"/>
          <p:cNvSpPr>
            <a:spLocks noGrp="1"/>
          </p:cNvSpPr>
          <p:nvPr>
            <p:ph type="ftr" sz="quarter" idx="11"/>
          </p:nvPr>
        </p:nvSpPr>
        <p:spPr/>
        <p:txBody>
          <a:bodyPr/>
          <a:lstStyle/>
          <a:p>
            <a:r>
              <a:rPr lang="tr-TR" dirty="0" smtClean="0"/>
              <a:t>Karşıyaka </a:t>
            </a:r>
            <a:r>
              <a:rPr lang="tr-TR" dirty="0" smtClean="0"/>
              <a:t>İSG</a:t>
            </a:r>
            <a:endParaRPr lang="tr-TR" dirty="0"/>
          </a:p>
        </p:txBody>
      </p:sp>
      <p:sp>
        <p:nvSpPr>
          <p:cNvPr id="3" name="Slayt Numarası Yer Tutucusu 2"/>
          <p:cNvSpPr>
            <a:spLocks noGrp="1"/>
          </p:cNvSpPr>
          <p:nvPr>
            <p:ph type="sldNum" sz="quarter" idx="12"/>
          </p:nvPr>
        </p:nvSpPr>
        <p:spPr/>
        <p:txBody>
          <a:bodyPr/>
          <a:lstStyle/>
          <a:p>
            <a:fld id="{2DF9AE19-0AB3-4D9B-947A-7248E68DE8E7}" type="slidenum">
              <a:rPr lang="tr-TR" smtClean="0"/>
              <a:pPr/>
              <a:t>16</a:t>
            </a:fld>
            <a:endParaRPr lang="tr-T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33512" y="1988840"/>
            <a:ext cx="6276975" cy="4238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17954004"/>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5 Dikdörtgen"/>
          <p:cNvSpPr>
            <a:spLocks noChangeArrowheads="1"/>
          </p:cNvSpPr>
          <p:nvPr/>
        </p:nvSpPr>
        <p:spPr bwMode="auto">
          <a:xfrm>
            <a:off x="323528" y="1340768"/>
            <a:ext cx="8712968" cy="4031873"/>
          </a:xfrm>
          <a:prstGeom prst="rect">
            <a:avLst/>
          </a:prstGeom>
          <a:noFill/>
          <a:ln w="9525">
            <a:noFill/>
            <a:miter lim="800000"/>
            <a:headEnd/>
            <a:tailEnd/>
          </a:ln>
        </p:spPr>
        <p:txBody>
          <a:bodyPr wrap="square">
            <a:spAutoFit/>
          </a:bodyPr>
          <a:lstStyle/>
          <a:p>
            <a:r>
              <a:rPr lang="tr-TR" sz="2400" b="1" dirty="0" smtClean="0">
                <a:solidFill>
                  <a:srgbClr val="0070C0"/>
                </a:solidFill>
              </a:rPr>
              <a:t>1</a:t>
            </a:r>
            <a:r>
              <a:rPr lang="tr-TR" sz="2400" b="1" dirty="0">
                <a:solidFill>
                  <a:srgbClr val="0070C0"/>
                </a:solidFill>
              </a:rPr>
              <a:t>. </a:t>
            </a:r>
            <a:r>
              <a:rPr lang="tr-TR" sz="2400" b="1" dirty="0" smtClean="0">
                <a:solidFill>
                  <a:srgbClr val="0070C0"/>
                </a:solidFill>
              </a:rPr>
              <a:t>ADIM:</a:t>
            </a:r>
            <a:endParaRPr lang="tr-TR" sz="2400" b="1" dirty="0">
              <a:solidFill>
                <a:srgbClr val="0070C0"/>
              </a:solidFill>
            </a:endParaRPr>
          </a:p>
          <a:p>
            <a:r>
              <a:rPr lang="tr-TR" sz="2400" b="1" dirty="0" smtClean="0">
                <a:solidFill>
                  <a:srgbClr val="0070C0"/>
                </a:solidFill>
              </a:rPr>
              <a:t>	</a:t>
            </a:r>
            <a:r>
              <a:rPr lang="tr-TR" sz="2400" b="1" dirty="0" smtClean="0">
                <a:solidFill>
                  <a:srgbClr val="0070C0"/>
                </a:solidFill>
                <a:hlinkClick r:id="rId2" action="ppaction://hlinkfile"/>
              </a:rPr>
              <a:t>TEHLİKELERİN TESPİT EDİLMESİ</a:t>
            </a:r>
            <a:endParaRPr lang="tr-TR" sz="2400" b="1" dirty="0">
              <a:solidFill>
                <a:srgbClr val="0070C0"/>
              </a:solidFill>
            </a:endParaRPr>
          </a:p>
          <a:p>
            <a:pPr marL="342900" indent="-342900">
              <a:buFont typeface="Arial" panose="020B0604020202020204" pitchFamily="34" charset="0"/>
              <a:buChar char="•"/>
            </a:pPr>
            <a:r>
              <a:rPr lang="tr-TR" sz="2400" dirty="0" smtClean="0">
                <a:solidFill>
                  <a:srgbClr val="D44817"/>
                </a:solidFill>
              </a:rPr>
              <a:t> </a:t>
            </a:r>
            <a:r>
              <a:rPr lang="tr-TR" sz="2400" dirty="0" smtClean="0">
                <a:solidFill>
                  <a:srgbClr val="000000"/>
                </a:solidFill>
              </a:rPr>
              <a:t>İşyerindeki </a:t>
            </a:r>
            <a:r>
              <a:rPr lang="tr-TR" sz="2400" dirty="0">
                <a:solidFill>
                  <a:srgbClr val="000000"/>
                </a:solidFill>
              </a:rPr>
              <a:t>bütün tehlikeler listelenmelidir.</a:t>
            </a:r>
          </a:p>
          <a:p>
            <a:pPr marL="342900" indent="-342900">
              <a:buFont typeface="Arial" panose="020B0604020202020204" pitchFamily="34" charset="0"/>
              <a:buChar char="•"/>
            </a:pPr>
            <a:r>
              <a:rPr lang="tr-TR" sz="2400" dirty="0" smtClean="0">
                <a:solidFill>
                  <a:srgbClr val="D44817"/>
                </a:solidFill>
              </a:rPr>
              <a:t> </a:t>
            </a:r>
            <a:r>
              <a:rPr lang="tr-TR" sz="2400" dirty="0">
                <a:solidFill>
                  <a:srgbClr val="000000"/>
                </a:solidFill>
              </a:rPr>
              <a:t>Kaza ve zarar potansiyeli olan her ş</a:t>
            </a:r>
            <a:r>
              <a:rPr lang="tr-TR" sz="2400" dirty="0" smtClean="0">
                <a:solidFill>
                  <a:srgbClr val="000000"/>
                </a:solidFill>
              </a:rPr>
              <a:t>ey araştırılmalıdır.</a:t>
            </a:r>
          </a:p>
          <a:p>
            <a:endParaRPr lang="tr-TR" sz="2400" dirty="0" smtClean="0">
              <a:solidFill>
                <a:srgbClr val="000000"/>
              </a:solidFill>
            </a:endParaRPr>
          </a:p>
          <a:p>
            <a:r>
              <a:rPr lang="tr-TR" sz="2400" b="1" dirty="0" smtClean="0">
                <a:solidFill>
                  <a:srgbClr val="0070C0"/>
                </a:solidFill>
              </a:rPr>
              <a:t>2</a:t>
            </a:r>
            <a:r>
              <a:rPr lang="tr-TR" sz="2400" b="1" dirty="0">
                <a:solidFill>
                  <a:srgbClr val="0070C0"/>
                </a:solidFill>
              </a:rPr>
              <a:t>. ADIM:</a:t>
            </a:r>
          </a:p>
          <a:p>
            <a:r>
              <a:rPr lang="tr-TR" sz="2400" b="1" dirty="0" smtClean="0">
                <a:solidFill>
                  <a:srgbClr val="0070C0"/>
                </a:solidFill>
              </a:rPr>
              <a:t>	</a:t>
            </a:r>
            <a:r>
              <a:rPr lang="tr-TR" sz="2400" b="1" dirty="0" smtClean="0">
                <a:solidFill>
                  <a:srgbClr val="7030A0"/>
                </a:solidFill>
              </a:rPr>
              <a:t>RİSKLERİN BELİRLENMESİ </a:t>
            </a:r>
            <a:r>
              <a:rPr lang="tr-TR" sz="2400" b="1" dirty="0">
                <a:solidFill>
                  <a:srgbClr val="7030A0"/>
                </a:solidFill>
              </a:rPr>
              <a:t>ve </a:t>
            </a:r>
            <a:r>
              <a:rPr lang="tr-TR" sz="2400" b="1" dirty="0" smtClean="0">
                <a:solidFill>
                  <a:srgbClr val="7030A0"/>
                </a:solidFill>
              </a:rPr>
              <a:t>DERECELENDİRİLMESİ</a:t>
            </a:r>
          </a:p>
          <a:p>
            <a:r>
              <a:rPr lang="tr-TR" sz="2400" b="1" dirty="0" smtClean="0"/>
              <a:t>	</a:t>
            </a:r>
            <a:r>
              <a:rPr lang="pt-BR" sz="4000" b="1" dirty="0" smtClean="0">
                <a:solidFill>
                  <a:srgbClr val="FF0000"/>
                </a:solidFill>
              </a:rPr>
              <a:t>Risk </a:t>
            </a:r>
            <a:r>
              <a:rPr lang="pt-BR" sz="4000" b="1" dirty="0">
                <a:solidFill>
                  <a:srgbClr val="FF0000"/>
                </a:solidFill>
              </a:rPr>
              <a:t>= O x </a:t>
            </a:r>
            <a:r>
              <a:rPr lang="tr-TR" sz="4000" b="1" dirty="0" smtClean="0">
                <a:solidFill>
                  <a:srgbClr val="FF0000"/>
                </a:solidFill>
              </a:rPr>
              <a:t>Ş </a:t>
            </a:r>
            <a:r>
              <a:rPr lang="tr-TR" sz="2400" b="1" dirty="0" smtClean="0"/>
              <a:t>	</a:t>
            </a:r>
          </a:p>
          <a:p>
            <a:r>
              <a:rPr lang="pt-BR" sz="2400" b="1" dirty="0" smtClean="0"/>
              <a:t> </a:t>
            </a:r>
            <a:r>
              <a:rPr lang="tr-TR" sz="2400" b="1" dirty="0" smtClean="0"/>
              <a:t>	</a:t>
            </a:r>
            <a:r>
              <a:rPr lang="pt-BR" sz="2400" b="1" dirty="0" smtClean="0"/>
              <a:t>O</a:t>
            </a:r>
            <a:r>
              <a:rPr lang="pt-BR" sz="2400" b="1" dirty="0"/>
              <a:t>: </a:t>
            </a:r>
            <a:r>
              <a:rPr lang="tr-TR" sz="2400" b="1" dirty="0" smtClean="0"/>
              <a:t>Olabilirlik</a:t>
            </a:r>
            <a:r>
              <a:rPr lang="pt-BR" sz="2400" b="1" dirty="0" smtClean="0"/>
              <a:t> </a:t>
            </a:r>
            <a:r>
              <a:rPr lang="tr-TR" sz="2400" b="1" dirty="0" smtClean="0"/>
              <a:t>(Olasılık,İhtimal)</a:t>
            </a:r>
          </a:p>
          <a:p>
            <a:r>
              <a:rPr lang="tr-TR" sz="2400" b="1" dirty="0"/>
              <a:t>	</a:t>
            </a:r>
            <a:r>
              <a:rPr lang="tr-TR" sz="2400" b="1" dirty="0" smtClean="0"/>
              <a:t>Ş </a:t>
            </a:r>
            <a:r>
              <a:rPr lang="pt-BR" sz="2400" b="1" dirty="0" smtClean="0"/>
              <a:t>: </a:t>
            </a:r>
            <a:r>
              <a:rPr lang="tr-TR" sz="2400" b="1" dirty="0" smtClean="0"/>
              <a:t>Ş</a:t>
            </a:r>
            <a:r>
              <a:rPr lang="pt-BR" sz="2400" b="1" dirty="0" smtClean="0"/>
              <a:t>iddet</a:t>
            </a:r>
            <a:endParaRPr lang="tr-TR" sz="2400" dirty="0">
              <a:solidFill>
                <a:srgbClr val="0070C0"/>
              </a:solidFill>
            </a:endParaRPr>
          </a:p>
        </p:txBody>
      </p:sp>
      <p:sp>
        <p:nvSpPr>
          <p:cNvPr id="7" name="1 Başlık"/>
          <p:cNvSpPr txBox="1">
            <a:spLocks/>
          </p:cNvSpPr>
          <p:nvPr/>
        </p:nvSpPr>
        <p:spPr>
          <a:xfrm>
            <a:off x="0" y="285750"/>
            <a:ext cx="9144000" cy="1143000"/>
          </a:xfrm>
          <a:prstGeom prst="rect">
            <a:avLst/>
          </a:prstGeom>
        </p:spPr>
        <p:txBody>
          <a:bodyPr anchor="ctr">
            <a:normAutofit/>
          </a:bodyPr>
          <a:lstStyle/>
          <a:p>
            <a:pPr algn="ctr" fontAlgn="auto">
              <a:spcAft>
                <a:spcPts val="0"/>
              </a:spcAft>
              <a:defRPr/>
            </a:pPr>
            <a:r>
              <a:rPr lang="tr-TR" sz="4400" b="1" dirty="0">
                <a:solidFill>
                  <a:srgbClr val="FF0000"/>
                </a:solidFill>
                <a:latin typeface="+mj-lt"/>
                <a:ea typeface="+mj-ea"/>
                <a:cs typeface="+mj-cs"/>
              </a:rPr>
              <a:t>RİSK ANALİZİ VE DEĞERLENDİRMESİ</a:t>
            </a:r>
          </a:p>
        </p:txBody>
      </p:sp>
      <p:sp>
        <p:nvSpPr>
          <p:cNvPr id="2" name="Altbilgi Yer Tutucusu 1"/>
          <p:cNvSpPr>
            <a:spLocks noGrp="1"/>
          </p:cNvSpPr>
          <p:nvPr>
            <p:ph type="ftr" sz="quarter" idx="11"/>
          </p:nvPr>
        </p:nvSpPr>
        <p:spPr/>
        <p:txBody>
          <a:bodyPr/>
          <a:lstStyle/>
          <a:p>
            <a:r>
              <a:rPr lang="tr-TR" dirty="0" smtClean="0"/>
              <a:t>Karşıyaka </a:t>
            </a:r>
            <a:r>
              <a:rPr lang="tr-TR" dirty="0" smtClean="0"/>
              <a:t>İSG</a:t>
            </a:r>
            <a:endParaRPr lang="tr-TR" dirty="0"/>
          </a:p>
        </p:txBody>
      </p:sp>
      <p:sp>
        <p:nvSpPr>
          <p:cNvPr id="3" name="Slayt Numarası Yer Tutucusu 2"/>
          <p:cNvSpPr>
            <a:spLocks noGrp="1"/>
          </p:cNvSpPr>
          <p:nvPr>
            <p:ph type="sldNum" sz="quarter" idx="12"/>
          </p:nvPr>
        </p:nvSpPr>
        <p:spPr/>
        <p:txBody>
          <a:bodyPr/>
          <a:lstStyle/>
          <a:p>
            <a:fld id="{2DF9AE19-0AB3-4D9B-947A-7248E68DE8E7}" type="slidenum">
              <a:rPr lang="tr-TR" smtClean="0"/>
              <a:pPr/>
              <a:t>17</a:t>
            </a:fld>
            <a:endParaRPr lang="tr-TR"/>
          </a:p>
        </p:txBody>
      </p:sp>
    </p:spTree>
    <p:extLst>
      <p:ext uri="{BB962C8B-B14F-4D97-AF65-F5344CB8AC3E}">
        <p14:creationId xmlns:p14="http://schemas.microsoft.com/office/powerpoint/2010/main" xmlns="" val="3360389317"/>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5 Dikdörtgen"/>
          <p:cNvSpPr>
            <a:spLocks noChangeArrowheads="1"/>
          </p:cNvSpPr>
          <p:nvPr/>
        </p:nvSpPr>
        <p:spPr bwMode="auto">
          <a:xfrm>
            <a:off x="323528" y="1340768"/>
            <a:ext cx="8712968" cy="1569660"/>
          </a:xfrm>
          <a:prstGeom prst="rect">
            <a:avLst/>
          </a:prstGeom>
          <a:noFill/>
          <a:ln w="9525">
            <a:noFill/>
            <a:miter lim="800000"/>
            <a:headEnd/>
            <a:tailEnd/>
          </a:ln>
        </p:spPr>
        <p:txBody>
          <a:bodyPr wrap="square">
            <a:spAutoFit/>
          </a:bodyPr>
          <a:lstStyle/>
          <a:p>
            <a:r>
              <a:rPr lang="tr-TR" sz="2400" b="1" dirty="0">
                <a:solidFill>
                  <a:srgbClr val="0070C0"/>
                </a:solidFill>
              </a:rPr>
              <a:t>SONUÇLARA KARAR </a:t>
            </a:r>
            <a:r>
              <a:rPr lang="tr-TR" sz="2400" b="1" dirty="0" smtClean="0">
                <a:solidFill>
                  <a:srgbClr val="0070C0"/>
                </a:solidFill>
              </a:rPr>
              <a:t>VERİLMESİ</a:t>
            </a:r>
            <a:endParaRPr lang="tr-TR" sz="2400" b="1" dirty="0">
              <a:solidFill>
                <a:srgbClr val="0070C0"/>
              </a:solidFill>
            </a:endParaRPr>
          </a:p>
          <a:p>
            <a:r>
              <a:rPr lang="tr-TR" sz="2400" dirty="0" smtClean="0"/>
              <a:t>Muhtemel </a:t>
            </a:r>
            <a:r>
              <a:rPr lang="tr-TR" sz="2400" dirty="0"/>
              <a:t>bir olay sonrası beklenen zararın derecelendirilmesi </a:t>
            </a:r>
            <a:r>
              <a:rPr lang="tr-TR" sz="2400" dirty="0" smtClean="0"/>
              <a:t>için</a:t>
            </a:r>
          </a:p>
          <a:p>
            <a:r>
              <a:rPr lang="tr-TR" sz="2400" dirty="0" smtClean="0"/>
              <a:t>aşağıdaki skala kullanılabilir.</a:t>
            </a:r>
          </a:p>
          <a:p>
            <a:endParaRPr lang="tr-TR" sz="2400" dirty="0">
              <a:solidFill>
                <a:srgbClr val="0070C0"/>
              </a:solidFill>
            </a:endParaRPr>
          </a:p>
        </p:txBody>
      </p:sp>
      <p:sp>
        <p:nvSpPr>
          <p:cNvPr id="7" name="1 Başlık"/>
          <p:cNvSpPr txBox="1">
            <a:spLocks/>
          </p:cNvSpPr>
          <p:nvPr/>
        </p:nvSpPr>
        <p:spPr>
          <a:xfrm>
            <a:off x="0" y="285750"/>
            <a:ext cx="9144000" cy="1143000"/>
          </a:xfrm>
          <a:prstGeom prst="rect">
            <a:avLst/>
          </a:prstGeom>
        </p:spPr>
        <p:txBody>
          <a:bodyPr anchor="ctr">
            <a:normAutofit/>
          </a:bodyPr>
          <a:lstStyle/>
          <a:p>
            <a:pPr algn="ctr" fontAlgn="auto">
              <a:spcAft>
                <a:spcPts val="0"/>
              </a:spcAft>
              <a:defRPr/>
            </a:pPr>
            <a:r>
              <a:rPr lang="tr-TR" sz="4400" b="1" dirty="0">
                <a:solidFill>
                  <a:srgbClr val="FF0000"/>
                </a:solidFill>
                <a:latin typeface="+mj-lt"/>
                <a:ea typeface="+mj-ea"/>
                <a:cs typeface="+mj-cs"/>
              </a:rPr>
              <a:t>RİSK ANALİZİ VE DEĞERLENDİRMESİ</a:t>
            </a:r>
          </a:p>
        </p:txBody>
      </p:sp>
      <p:sp>
        <p:nvSpPr>
          <p:cNvPr id="2" name="Altbilgi Yer Tutucusu 1"/>
          <p:cNvSpPr>
            <a:spLocks noGrp="1"/>
          </p:cNvSpPr>
          <p:nvPr>
            <p:ph type="ftr" sz="quarter" idx="11"/>
          </p:nvPr>
        </p:nvSpPr>
        <p:spPr/>
        <p:txBody>
          <a:bodyPr/>
          <a:lstStyle/>
          <a:p>
            <a:r>
              <a:rPr lang="tr-TR" dirty="0" smtClean="0"/>
              <a:t>Karşıyaka </a:t>
            </a:r>
            <a:r>
              <a:rPr lang="tr-TR" dirty="0" smtClean="0"/>
              <a:t>İSG</a:t>
            </a:r>
            <a:endParaRPr lang="tr-TR" dirty="0"/>
          </a:p>
        </p:txBody>
      </p:sp>
      <p:sp>
        <p:nvSpPr>
          <p:cNvPr id="3" name="Slayt Numarası Yer Tutucusu 2"/>
          <p:cNvSpPr>
            <a:spLocks noGrp="1"/>
          </p:cNvSpPr>
          <p:nvPr>
            <p:ph type="sldNum" sz="quarter" idx="12"/>
          </p:nvPr>
        </p:nvSpPr>
        <p:spPr/>
        <p:txBody>
          <a:bodyPr/>
          <a:lstStyle/>
          <a:p>
            <a:fld id="{2DF9AE19-0AB3-4D9B-947A-7248E68DE8E7}" type="slidenum">
              <a:rPr lang="tr-TR" smtClean="0"/>
              <a:pPr/>
              <a:t>18</a:t>
            </a:fld>
            <a:endParaRPr lang="tr-TR"/>
          </a:p>
        </p:txBody>
      </p:sp>
      <p:sp>
        <p:nvSpPr>
          <p:cNvPr id="4" name="Dikdörtgen 3"/>
          <p:cNvSpPr/>
          <p:nvPr/>
        </p:nvSpPr>
        <p:spPr>
          <a:xfrm>
            <a:off x="539552" y="2708920"/>
            <a:ext cx="8064896" cy="2677656"/>
          </a:xfrm>
          <a:prstGeom prst="rect">
            <a:avLst/>
          </a:prstGeom>
        </p:spPr>
        <p:txBody>
          <a:bodyPr wrap="square">
            <a:spAutoFit/>
          </a:bodyPr>
          <a:lstStyle/>
          <a:p>
            <a:pPr algn="ctr"/>
            <a:r>
              <a:rPr lang="tr-TR" sz="2400" b="1" dirty="0" smtClean="0">
                <a:solidFill>
                  <a:srgbClr val="FF0000"/>
                </a:solidFill>
              </a:rPr>
              <a:t>SONUÇ DERECELENDİRME</a:t>
            </a:r>
          </a:p>
          <a:p>
            <a:pPr algn="ctr"/>
            <a:r>
              <a:rPr lang="tr-TR" sz="2400" b="1" dirty="0" smtClean="0">
                <a:solidFill>
                  <a:srgbClr val="FF0000"/>
                </a:solidFill>
              </a:rPr>
              <a:t>(ŞİDDET)</a:t>
            </a:r>
          </a:p>
          <a:p>
            <a:r>
              <a:rPr lang="tr-TR" sz="2400" dirty="0" smtClean="0"/>
              <a:t>(</a:t>
            </a:r>
            <a:r>
              <a:rPr lang="tr-TR" sz="2400" b="1" dirty="0" smtClean="0"/>
              <a:t>1) ÇOK HAFİF </a:t>
            </a:r>
            <a:r>
              <a:rPr lang="tr-TR" sz="2400" dirty="0" smtClean="0"/>
              <a:t>		İş saati kaybı yok, ilkyardım gerektiren</a:t>
            </a:r>
          </a:p>
          <a:p>
            <a:r>
              <a:rPr lang="tr-TR" sz="2400" b="1" dirty="0" smtClean="0"/>
              <a:t>(2) HAFİF </a:t>
            </a:r>
            <a:r>
              <a:rPr lang="tr-TR" sz="2400" dirty="0" smtClean="0"/>
              <a:t>		İş günü kaybı yok, ilk yardım gerektiren</a:t>
            </a:r>
          </a:p>
          <a:p>
            <a:r>
              <a:rPr lang="sv-SE" sz="2400" b="1" dirty="0" smtClean="0"/>
              <a:t>(3) ORTA</a:t>
            </a:r>
            <a:r>
              <a:rPr lang="sv-SE" sz="2400" dirty="0" smtClean="0"/>
              <a:t> </a:t>
            </a:r>
            <a:r>
              <a:rPr lang="tr-TR" sz="2400" dirty="0" smtClean="0"/>
              <a:t>		</a:t>
            </a:r>
            <a:r>
              <a:rPr lang="sv-SE" sz="2400" dirty="0" smtClean="0"/>
              <a:t>Hafif yaralanma, tedavi gerekir</a:t>
            </a:r>
          </a:p>
          <a:p>
            <a:r>
              <a:rPr lang="tr-TR" sz="2400" b="1" dirty="0" smtClean="0"/>
              <a:t>(4) CİDDİ </a:t>
            </a:r>
            <a:r>
              <a:rPr lang="tr-TR" sz="2400" dirty="0" smtClean="0"/>
              <a:t>		Ölüm, Ciddi yaralanma, meslek hastalığı</a:t>
            </a:r>
          </a:p>
          <a:p>
            <a:r>
              <a:rPr lang="tr-TR" sz="2400" b="1" dirty="0" smtClean="0"/>
              <a:t>(5) ÇOK CİDDİ</a:t>
            </a:r>
            <a:r>
              <a:rPr lang="tr-TR" sz="2400" dirty="0" smtClean="0"/>
              <a:t>	 	Birden çok ölüm, sürekli iĢ göremezlik</a:t>
            </a:r>
            <a:endParaRPr lang="tr-TR" sz="2400" dirty="0"/>
          </a:p>
        </p:txBody>
      </p:sp>
    </p:spTree>
    <p:extLst>
      <p:ext uri="{BB962C8B-B14F-4D97-AF65-F5344CB8AC3E}">
        <p14:creationId xmlns:p14="http://schemas.microsoft.com/office/powerpoint/2010/main" xmlns="" val="4250446667"/>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5 Dikdörtgen"/>
          <p:cNvSpPr>
            <a:spLocks noChangeArrowheads="1"/>
          </p:cNvSpPr>
          <p:nvPr/>
        </p:nvSpPr>
        <p:spPr bwMode="auto">
          <a:xfrm>
            <a:off x="323528" y="1340768"/>
            <a:ext cx="8712968" cy="4154984"/>
          </a:xfrm>
          <a:prstGeom prst="rect">
            <a:avLst/>
          </a:prstGeom>
          <a:noFill/>
          <a:ln w="9525">
            <a:noFill/>
            <a:miter lim="800000"/>
            <a:headEnd/>
            <a:tailEnd/>
          </a:ln>
        </p:spPr>
        <p:txBody>
          <a:bodyPr wrap="square">
            <a:spAutoFit/>
          </a:bodyPr>
          <a:lstStyle/>
          <a:p>
            <a:r>
              <a:rPr lang="tr-TR" sz="2400" b="1" dirty="0">
                <a:solidFill>
                  <a:srgbClr val="0070C0"/>
                </a:solidFill>
              </a:rPr>
              <a:t>SONUÇLARA KARAR </a:t>
            </a:r>
            <a:r>
              <a:rPr lang="tr-TR" sz="2400" b="1" dirty="0" smtClean="0">
                <a:solidFill>
                  <a:srgbClr val="0070C0"/>
                </a:solidFill>
              </a:rPr>
              <a:t>VERİLMESİ</a:t>
            </a:r>
            <a:endParaRPr lang="tr-TR" sz="2400" b="1" dirty="0">
              <a:solidFill>
                <a:srgbClr val="0070C0"/>
              </a:solidFill>
            </a:endParaRPr>
          </a:p>
          <a:p>
            <a:r>
              <a:rPr lang="tr-TR" sz="2400" dirty="0"/>
              <a:t>Muhtemel bir olayın meydana gelme olasılığının derecelendirilmesi için aĢağıdaki </a:t>
            </a:r>
            <a:r>
              <a:rPr lang="tr-TR" sz="2400" dirty="0" smtClean="0"/>
              <a:t>skala kullanılabilir.</a:t>
            </a:r>
          </a:p>
          <a:p>
            <a:endParaRPr lang="tr-TR" sz="2400" dirty="0"/>
          </a:p>
          <a:p>
            <a:pPr algn="ctr"/>
            <a:r>
              <a:rPr lang="tr-TR" sz="2400" b="1" dirty="0" smtClean="0">
                <a:solidFill>
                  <a:srgbClr val="FF0000"/>
                </a:solidFill>
              </a:rPr>
              <a:t>OLABİLİRLİK DERECELENDİRME</a:t>
            </a:r>
          </a:p>
          <a:p>
            <a:pPr algn="ctr"/>
            <a:r>
              <a:rPr lang="tr-TR" sz="2400" b="1" dirty="0" smtClean="0">
                <a:solidFill>
                  <a:srgbClr val="FF0000"/>
                </a:solidFill>
              </a:rPr>
              <a:t>(OLABİLİRLİK)</a:t>
            </a:r>
            <a:endParaRPr lang="tr-TR" sz="2400" b="1" dirty="0">
              <a:solidFill>
                <a:srgbClr val="FF0000"/>
              </a:solidFill>
            </a:endParaRPr>
          </a:p>
          <a:p>
            <a:r>
              <a:rPr lang="tr-TR" sz="2400" b="1" dirty="0"/>
              <a:t>(1) Çok küçük olasılık </a:t>
            </a:r>
            <a:r>
              <a:rPr lang="tr-TR" sz="2400" b="1" dirty="0" smtClean="0"/>
              <a:t>		</a:t>
            </a:r>
            <a:r>
              <a:rPr lang="tr-TR" sz="2400" dirty="0" smtClean="0"/>
              <a:t>Yılda </a:t>
            </a:r>
            <a:r>
              <a:rPr lang="tr-TR" sz="2400" dirty="0"/>
              <a:t>bir</a:t>
            </a:r>
          </a:p>
          <a:p>
            <a:r>
              <a:rPr lang="tr-TR" sz="2400" b="1" dirty="0"/>
              <a:t>(2) Küçük olasılık </a:t>
            </a:r>
            <a:r>
              <a:rPr lang="tr-TR" sz="2400" b="1" dirty="0" smtClean="0"/>
              <a:t>		</a:t>
            </a:r>
            <a:r>
              <a:rPr lang="tr-TR" sz="2400" dirty="0" smtClean="0"/>
              <a:t>Ayda </a:t>
            </a:r>
            <a:r>
              <a:rPr lang="tr-TR" sz="2400" dirty="0"/>
              <a:t>bir</a:t>
            </a:r>
          </a:p>
          <a:p>
            <a:r>
              <a:rPr lang="tr-TR" sz="2400" b="1" dirty="0"/>
              <a:t>(3) Orta dereceli olasılık </a:t>
            </a:r>
            <a:r>
              <a:rPr lang="tr-TR" sz="2400" b="1" dirty="0" smtClean="0"/>
              <a:t>	</a:t>
            </a:r>
            <a:r>
              <a:rPr lang="tr-TR" sz="2400" dirty="0" smtClean="0"/>
              <a:t>Haftada </a:t>
            </a:r>
            <a:r>
              <a:rPr lang="tr-TR" sz="2400" dirty="0"/>
              <a:t>bir</a:t>
            </a:r>
          </a:p>
          <a:p>
            <a:r>
              <a:rPr lang="tr-TR" sz="2400" b="1" dirty="0"/>
              <a:t>(4) Yüksek olasılık </a:t>
            </a:r>
            <a:r>
              <a:rPr lang="tr-TR" sz="2400" b="1" dirty="0" smtClean="0"/>
              <a:t>		</a:t>
            </a:r>
            <a:r>
              <a:rPr lang="tr-TR" sz="2400" dirty="0" smtClean="0"/>
              <a:t>Her </a:t>
            </a:r>
            <a:r>
              <a:rPr lang="tr-TR" sz="2400" dirty="0"/>
              <a:t>gün</a:t>
            </a:r>
          </a:p>
          <a:p>
            <a:r>
              <a:rPr lang="tr-TR" sz="2400" b="1" dirty="0"/>
              <a:t>(5) Çok yüksek olasılık </a:t>
            </a:r>
            <a:r>
              <a:rPr lang="tr-TR" sz="2400" b="1" dirty="0" smtClean="0"/>
              <a:t>	</a:t>
            </a:r>
            <a:r>
              <a:rPr lang="tr-TR" sz="2400" dirty="0" smtClean="0"/>
              <a:t>İş </a:t>
            </a:r>
            <a:r>
              <a:rPr lang="tr-TR" sz="2400" dirty="0"/>
              <a:t>yapıldığı sürece</a:t>
            </a:r>
            <a:endParaRPr lang="tr-TR" sz="2400" dirty="0">
              <a:solidFill>
                <a:srgbClr val="0070C0"/>
              </a:solidFill>
            </a:endParaRPr>
          </a:p>
        </p:txBody>
      </p:sp>
      <p:sp>
        <p:nvSpPr>
          <p:cNvPr id="7" name="1 Başlık"/>
          <p:cNvSpPr txBox="1">
            <a:spLocks/>
          </p:cNvSpPr>
          <p:nvPr/>
        </p:nvSpPr>
        <p:spPr>
          <a:xfrm>
            <a:off x="0" y="285750"/>
            <a:ext cx="9144000" cy="1143000"/>
          </a:xfrm>
          <a:prstGeom prst="rect">
            <a:avLst/>
          </a:prstGeom>
        </p:spPr>
        <p:txBody>
          <a:bodyPr anchor="ctr">
            <a:normAutofit/>
          </a:bodyPr>
          <a:lstStyle/>
          <a:p>
            <a:pPr algn="ctr" fontAlgn="auto">
              <a:spcAft>
                <a:spcPts val="0"/>
              </a:spcAft>
              <a:defRPr/>
            </a:pPr>
            <a:r>
              <a:rPr lang="tr-TR" sz="4400" b="1" dirty="0">
                <a:solidFill>
                  <a:srgbClr val="FF0000"/>
                </a:solidFill>
                <a:latin typeface="+mj-lt"/>
                <a:ea typeface="+mj-ea"/>
                <a:cs typeface="+mj-cs"/>
              </a:rPr>
              <a:t>RİSK ANALİZİ VE DEĞERLENDİRMESİ</a:t>
            </a:r>
          </a:p>
        </p:txBody>
      </p:sp>
      <p:sp>
        <p:nvSpPr>
          <p:cNvPr id="2" name="Altbilgi Yer Tutucusu 1"/>
          <p:cNvSpPr>
            <a:spLocks noGrp="1"/>
          </p:cNvSpPr>
          <p:nvPr>
            <p:ph type="ftr" sz="quarter" idx="11"/>
          </p:nvPr>
        </p:nvSpPr>
        <p:spPr/>
        <p:txBody>
          <a:bodyPr/>
          <a:lstStyle/>
          <a:p>
            <a:r>
              <a:rPr lang="tr-TR" dirty="0" smtClean="0"/>
              <a:t>Karşıyaka </a:t>
            </a:r>
            <a:r>
              <a:rPr lang="tr-TR" dirty="0" smtClean="0"/>
              <a:t>İSG</a:t>
            </a:r>
            <a:endParaRPr lang="tr-TR" dirty="0"/>
          </a:p>
        </p:txBody>
      </p:sp>
      <p:sp>
        <p:nvSpPr>
          <p:cNvPr id="3" name="Slayt Numarası Yer Tutucusu 2"/>
          <p:cNvSpPr>
            <a:spLocks noGrp="1"/>
          </p:cNvSpPr>
          <p:nvPr>
            <p:ph type="sldNum" sz="quarter" idx="12"/>
          </p:nvPr>
        </p:nvSpPr>
        <p:spPr/>
        <p:txBody>
          <a:bodyPr/>
          <a:lstStyle/>
          <a:p>
            <a:fld id="{2DF9AE19-0AB3-4D9B-947A-7248E68DE8E7}" type="slidenum">
              <a:rPr lang="tr-TR" smtClean="0"/>
              <a:pPr/>
              <a:t>19</a:t>
            </a:fld>
            <a:endParaRPr lang="tr-TR"/>
          </a:p>
        </p:txBody>
      </p:sp>
    </p:spTree>
    <p:extLst>
      <p:ext uri="{BB962C8B-B14F-4D97-AF65-F5344CB8AC3E}">
        <p14:creationId xmlns:p14="http://schemas.microsoft.com/office/powerpoint/2010/main" xmlns="" val="3380973628"/>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124075" y="1268413"/>
            <a:ext cx="5072063" cy="684212"/>
          </a:xfrm>
        </p:spPr>
        <p:txBody>
          <a:bodyPr rtlCol="0">
            <a:normAutofit fontScale="90000"/>
          </a:bodyPr>
          <a:lstStyle/>
          <a:p>
            <a:pPr eaLnBrk="1" fontAlgn="auto" hangingPunct="1">
              <a:spcAft>
                <a:spcPts val="0"/>
              </a:spcAft>
              <a:defRPr/>
            </a:pPr>
            <a:r>
              <a:rPr lang="tr-TR" b="1" dirty="0" smtClean="0">
                <a:solidFill>
                  <a:srgbClr val="FF0000"/>
                </a:solidFill>
              </a:rPr>
              <a:t>ÇALIŞMA HAYATI İLE İLGİLİ KANUNLAR</a:t>
            </a:r>
            <a:endParaRPr lang="tr-TR" b="1" dirty="0">
              <a:solidFill>
                <a:srgbClr val="FF0000"/>
              </a:solidFill>
            </a:endParaRPr>
          </a:p>
        </p:txBody>
      </p:sp>
      <p:sp>
        <p:nvSpPr>
          <p:cNvPr id="4099" name="2 Alt Başlık"/>
          <p:cNvSpPr>
            <a:spLocks noGrp="1"/>
          </p:cNvSpPr>
          <p:nvPr>
            <p:ph type="subTitle" idx="1"/>
          </p:nvPr>
        </p:nvSpPr>
        <p:spPr>
          <a:xfrm>
            <a:off x="428624" y="2571750"/>
            <a:ext cx="8463856" cy="2857500"/>
          </a:xfrm>
        </p:spPr>
        <p:txBody>
          <a:bodyPr>
            <a:normAutofit lnSpcReduction="10000"/>
          </a:bodyPr>
          <a:lstStyle/>
          <a:p>
            <a:pPr algn="l" eaLnBrk="1" hangingPunct="1"/>
            <a:r>
              <a:rPr lang="tr-TR" altLang="tr-TR" sz="3600" b="1" dirty="0" smtClean="0">
                <a:solidFill>
                  <a:srgbClr val="0070C0"/>
                </a:solidFill>
              </a:rPr>
              <a:t>4857</a:t>
            </a:r>
            <a:r>
              <a:rPr lang="tr-TR" altLang="tr-TR" sz="3600" dirty="0" smtClean="0">
                <a:solidFill>
                  <a:srgbClr val="0070C0"/>
                </a:solidFill>
              </a:rPr>
              <a:t> SAYILI İŞ KANUNU</a:t>
            </a:r>
          </a:p>
          <a:p>
            <a:pPr algn="l" eaLnBrk="1" hangingPunct="1"/>
            <a:r>
              <a:rPr lang="tr-TR" altLang="tr-TR" sz="3600" b="1" dirty="0" smtClean="0">
                <a:solidFill>
                  <a:srgbClr val="0070C0"/>
                </a:solidFill>
              </a:rPr>
              <a:t>5510</a:t>
            </a:r>
            <a:r>
              <a:rPr lang="tr-TR" altLang="tr-TR" sz="3600" dirty="0" smtClean="0">
                <a:solidFill>
                  <a:srgbClr val="0070C0"/>
                </a:solidFill>
              </a:rPr>
              <a:t> SAYILI SOSYAL SİGORTALAR VE GENEL SAĞLIK SİGORTASI KANUNU</a:t>
            </a:r>
          </a:p>
          <a:p>
            <a:pPr algn="l" eaLnBrk="1" hangingPunct="1"/>
            <a:r>
              <a:rPr lang="tr-TR" altLang="tr-TR" sz="3600" b="1" dirty="0" smtClean="0">
                <a:solidFill>
                  <a:srgbClr val="0070C0"/>
                </a:solidFill>
              </a:rPr>
              <a:t>6331</a:t>
            </a:r>
            <a:r>
              <a:rPr lang="tr-TR" altLang="tr-TR" sz="3600" dirty="0" smtClean="0">
                <a:solidFill>
                  <a:srgbClr val="0070C0"/>
                </a:solidFill>
              </a:rPr>
              <a:t> SAYILI İŞ SAĞLIĞI VE GÜVENLİĞİ KANUNU</a:t>
            </a:r>
          </a:p>
          <a:p>
            <a:pPr algn="l" eaLnBrk="1" hangingPunct="1"/>
            <a:endParaRPr lang="tr-TR" altLang="tr-TR" sz="2000" dirty="0" smtClean="0">
              <a:solidFill>
                <a:srgbClr val="002060"/>
              </a:solidFill>
            </a:endParaRPr>
          </a:p>
          <a:p>
            <a:pPr algn="l" eaLnBrk="1" hangingPunct="1"/>
            <a:endParaRPr lang="tr-TR" altLang="tr-TR" sz="2000" dirty="0" smtClean="0">
              <a:solidFill>
                <a:srgbClr val="002060"/>
              </a:solidFill>
            </a:endParaRPr>
          </a:p>
        </p:txBody>
      </p:sp>
      <p:sp>
        <p:nvSpPr>
          <p:cNvPr id="7" name="6 Dikdörtgen"/>
          <p:cNvSpPr/>
          <p:nvPr/>
        </p:nvSpPr>
        <p:spPr>
          <a:xfrm>
            <a:off x="6215074" y="6500834"/>
            <a:ext cx="2928926" cy="400110"/>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tr-TR"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rPr>
              <a:t>6331 SAYILI İSG KANUNU</a:t>
            </a:r>
          </a:p>
        </p:txBody>
      </p:sp>
      <p:sp>
        <p:nvSpPr>
          <p:cNvPr id="3" name="Altbilgi Yer Tutucusu 2"/>
          <p:cNvSpPr>
            <a:spLocks noGrp="1"/>
          </p:cNvSpPr>
          <p:nvPr>
            <p:ph type="ftr" sz="quarter" idx="11"/>
          </p:nvPr>
        </p:nvSpPr>
        <p:spPr/>
        <p:txBody>
          <a:bodyPr/>
          <a:lstStyle/>
          <a:p>
            <a:r>
              <a:rPr lang="tr-TR" dirty="0" smtClean="0"/>
              <a:t>Karşıyaka </a:t>
            </a:r>
            <a:r>
              <a:rPr lang="tr-TR" dirty="0" smtClean="0"/>
              <a:t> </a:t>
            </a:r>
            <a:r>
              <a:rPr lang="tr-TR" dirty="0" smtClean="0"/>
              <a:t>İSG</a:t>
            </a:r>
            <a:endParaRPr lang="tr-TR" dirty="0"/>
          </a:p>
        </p:txBody>
      </p:sp>
      <p:sp>
        <p:nvSpPr>
          <p:cNvPr id="4" name="Slayt Numarası Yer Tutucusu 3"/>
          <p:cNvSpPr>
            <a:spLocks noGrp="1"/>
          </p:cNvSpPr>
          <p:nvPr>
            <p:ph type="sldNum" sz="quarter" idx="12"/>
          </p:nvPr>
        </p:nvSpPr>
        <p:spPr/>
        <p:txBody>
          <a:bodyPr/>
          <a:lstStyle/>
          <a:p>
            <a:fld id="{2DF9AE19-0AB3-4D9B-947A-7248E68DE8E7}" type="slidenum">
              <a:rPr lang="tr-TR" smtClean="0"/>
              <a:pPr/>
              <a:t>2</a:t>
            </a:fld>
            <a:endParaRPr lang="tr-TR"/>
          </a:p>
        </p:txBody>
      </p:sp>
    </p:spTree>
    <p:extLst>
      <p:ext uri="{BB962C8B-B14F-4D97-AF65-F5344CB8AC3E}">
        <p14:creationId xmlns:p14="http://schemas.microsoft.com/office/powerpoint/2010/main" xmlns="" val="404017994"/>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a:xfrm>
            <a:off x="0" y="285750"/>
            <a:ext cx="9144000" cy="1143000"/>
          </a:xfrm>
          <a:prstGeom prst="rect">
            <a:avLst/>
          </a:prstGeom>
        </p:spPr>
        <p:txBody>
          <a:bodyPr anchor="ctr">
            <a:normAutofit/>
          </a:bodyPr>
          <a:lstStyle/>
          <a:p>
            <a:pPr algn="ctr" fontAlgn="auto">
              <a:spcAft>
                <a:spcPts val="0"/>
              </a:spcAft>
              <a:defRPr/>
            </a:pPr>
            <a:r>
              <a:rPr lang="tr-TR" sz="4400" b="1" dirty="0">
                <a:solidFill>
                  <a:srgbClr val="FF0000"/>
                </a:solidFill>
                <a:latin typeface="+mj-lt"/>
                <a:ea typeface="+mj-ea"/>
                <a:cs typeface="+mj-cs"/>
              </a:rPr>
              <a:t>RİSK ANALİZİ VE DEĞERLENDİRMESİ</a:t>
            </a:r>
          </a:p>
        </p:txBody>
      </p:sp>
      <p:sp>
        <p:nvSpPr>
          <p:cNvPr id="2" name="Altbilgi Yer Tutucusu 1"/>
          <p:cNvSpPr>
            <a:spLocks noGrp="1"/>
          </p:cNvSpPr>
          <p:nvPr>
            <p:ph type="ftr" sz="quarter" idx="11"/>
          </p:nvPr>
        </p:nvSpPr>
        <p:spPr/>
        <p:txBody>
          <a:bodyPr/>
          <a:lstStyle/>
          <a:p>
            <a:r>
              <a:rPr lang="tr-TR" dirty="0" smtClean="0"/>
              <a:t>Karşıyaka </a:t>
            </a:r>
            <a:r>
              <a:rPr lang="tr-TR" dirty="0" smtClean="0"/>
              <a:t>İSG</a:t>
            </a:r>
            <a:endParaRPr lang="tr-TR" dirty="0"/>
          </a:p>
        </p:txBody>
      </p:sp>
      <p:sp>
        <p:nvSpPr>
          <p:cNvPr id="3" name="Slayt Numarası Yer Tutucusu 2"/>
          <p:cNvSpPr>
            <a:spLocks noGrp="1"/>
          </p:cNvSpPr>
          <p:nvPr>
            <p:ph type="sldNum" sz="quarter" idx="12"/>
          </p:nvPr>
        </p:nvSpPr>
        <p:spPr/>
        <p:txBody>
          <a:bodyPr/>
          <a:lstStyle/>
          <a:p>
            <a:fld id="{2DF9AE19-0AB3-4D9B-947A-7248E68DE8E7}" type="slidenum">
              <a:rPr lang="tr-TR" smtClean="0"/>
              <a:pPr/>
              <a:t>20</a:t>
            </a:fld>
            <a:endParaRPr lang="tr-T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49176" y="1428749"/>
            <a:ext cx="7755272" cy="49125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64000377"/>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a:xfrm>
            <a:off x="0" y="285750"/>
            <a:ext cx="9144000" cy="1143000"/>
          </a:xfrm>
          <a:prstGeom prst="rect">
            <a:avLst/>
          </a:prstGeom>
        </p:spPr>
        <p:txBody>
          <a:bodyPr anchor="ctr">
            <a:normAutofit/>
          </a:bodyPr>
          <a:lstStyle/>
          <a:p>
            <a:pPr algn="ctr" fontAlgn="auto">
              <a:spcAft>
                <a:spcPts val="0"/>
              </a:spcAft>
              <a:defRPr/>
            </a:pPr>
            <a:r>
              <a:rPr lang="tr-TR" sz="4400" b="1" dirty="0">
                <a:solidFill>
                  <a:srgbClr val="FF0000"/>
                </a:solidFill>
                <a:latin typeface="+mj-lt"/>
                <a:ea typeface="+mj-ea"/>
                <a:cs typeface="+mj-cs"/>
              </a:rPr>
              <a:t>RİSK ANALİZİ VE DEĞERLENDİRMESİ</a:t>
            </a:r>
          </a:p>
        </p:txBody>
      </p:sp>
      <p:sp>
        <p:nvSpPr>
          <p:cNvPr id="2" name="Altbilgi Yer Tutucusu 1"/>
          <p:cNvSpPr>
            <a:spLocks noGrp="1"/>
          </p:cNvSpPr>
          <p:nvPr>
            <p:ph type="ftr" sz="quarter" idx="11"/>
          </p:nvPr>
        </p:nvSpPr>
        <p:spPr/>
        <p:txBody>
          <a:bodyPr/>
          <a:lstStyle/>
          <a:p>
            <a:r>
              <a:rPr lang="tr-TR" dirty="0" smtClean="0"/>
              <a:t>Karşıyaka İSG</a:t>
            </a:r>
            <a:endParaRPr lang="tr-TR" dirty="0"/>
          </a:p>
        </p:txBody>
      </p:sp>
      <p:sp>
        <p:nvSpPr>
          <p:cNvPr id="3" name="Slayt Numarası Yer Tutucusu 2"/>
          <p:cNvSpPr>
            <a:spLocks noGrp="1"/>
          </p:cNvSpPr>
          <p:nvPr>
            <p:ph type="sldNum" sz="quarter" idx="12"/>
          </p:nvPr>
        </p:nvSpPr>
        <p:spPr/>
        <p:txBody>
          <a:bodyPr/>
          <a:lstStyle/>
          <a:p>
            <a:fld id="{2DF9AE19-0AB3-4D9B-947A-7248E68DE8E7}" type="slidenum">
              <a:rPr lang="tr-TR" smtClean="0"/>
              <a:pPr/>
              <a:t>21</a:t>
            </a:fld>
            <a:endParaRPr lang="tr-TR"/>
          </a:p>
        </p:txBody>
      </p:sp>
      <p:sp>
        <p:nvSpPr>
          <p:cNvPr id="4" name="Dikdörtgen 3"/>
          <p:cNvSpPr/>
          <p:nvPr/>
        </p:nvSpPr>
        <p:spPr>
          <a:xfrm>
            <a:off x="395536" y="1428750"/>
            <a:ext cx="8352928" cy="4524315"/>
          </a:xfrm>
          <a:prstGeom prst="rect">
            <a:avLst/>
          </a:prstGeom>
        </p:spPr>
        <p:txBody>
          <a:bodyPr wrap="square">
            <a:spAutoFit/>
          </a:bodyPr>
          <a:lstStyle/>
          <a:p>
            <a:r>
              <a:rPr lang="tr-TR" sz="2400" b="1" dirty="0">
                <a:solidFill>
                  <a:srgbClr val="0070C0"/>
                </a:solidFill>
              </a:rPr>
              <a:t>3. </a:t>
            </a:r>
            <a:r>
              <a:rPr lang="tr-TR" sz="2400" b="1" dirty="0" smtClean="0">
                <a:solidFill>
                  <a:srgbClr val="0070C0"/>
                </a:solidFill>
              </a:rPr>
              <a:t>ADIM:</a:t>
            </a:r>
            <a:endParaRPr lang="tr-TR" sz="2400" b="1" dirty="0">
              <a:solidFill>
                <a:srgbClr val="0070C0"/>
              </a:solidFill>
            </a:endParaRPr>
          </a:p>
          <a:p>
            <a:r>
              <a:rPr lang="tr-TR" sz="2400" b="1" dirty="0" smtClean="0"/>
              <a:t>	</a:t>
            </a:r>
            <a:r>
              <a:rPr lang="tr-TR" sz="2400" b="1" dirty="0" smtClean="0">
                <a:solidFill>
                  <a:srgbClr val="FF0000"/>
                </a:solidFill>
              </a:rPr>
              <a:t>KONTROL TEDBİRLERİNE </a:t>
            </a:r>
            <a:r>
              <a:rPr lang="tr-TR" sz="2400" b="1" dirty="0">
                <a:solidFill>
                  <a:srgbClr val="FF0000"/>
                </a:solidFill>
              </a:rPr>
              <a:t>KARAR </a:t>
            </a:r>
            <a:r>
              <a:rPr lang="tr-TR" sz="2400" b="1" dirty="0" smtClean="0">
                <a:solidFill>
                  <a:srgbClr val="FF0000"/>
                </a:solidFill>
              </a:rPr>
              <a:t>VERİLMESİ</a:t>
            </a:r>
            <a:endParaRPr lang="tr-TR" sz="2400" b="1" dirty="0">
              <a:solidFill>
                <a:srgbClr val="FF0000"/>
              </a:solidFill>
            </a:endParaRPr>
          </a:p>
          <a:p>
            <a:r>
              <a:rPr lang="tr-TR" sz="2400" dirty="0" smtClean="0"/>
              <a:t>	Bu </a:t>
            </a:r>
            <a:r>
              <a:rPr lang="tr-TR" sz="2400" dirty="0"/>
              <a:t>adımda risklerin kabul edilebilir düzeye indirilmesi için </a:t>
            </a:r>
            <a:r>
              <a:rPr lang="tr-TR" sz="2400" dirty="0" smtClean="0"/>
              <a:t>gerekli kontrol </a:t>
            </a:r>
            <a:r>
              <a:rPr lang="tr-TR" sz="2400" dirty="0"/>
              <a:t>tedbirlerine karar verilir</a:t>
            </a:r>
            <a:r>
              <a:rPr lang="tr-TR" dirty="0" smtClean="0">
                <a:latin typeface="Perpetua"/>
              </a:rPr>
              <a:t>.</a:t>
            </a:r>
          </a:p>
          <a:p>
            <a:r>
              <a:rPr lang="tr-TR" sz="2400" dirty="0" smtClean="0">
                <a:solidFill>
                  <a:srgbClr val="FF0000"/>
                </a:solidFill>
              </a:rPr>
              <a:t>1- Tehlikelerin </a:t>
            </a:r>
            <a:r>
              <a:rPr lang="tr-TR" sz="2400" dirty="0">
                <a:solidFill>
                  <a:srgbClr val="FF0000"/>
                </a:solidFill>
              </a:rPr>
              <a:t>ortadan kaldırılması</a:t>
            </a:r>
            <a:r>
              <a:rPr lang="tr-TR" sz="2400" b="1" dirty="0" smtClean="0"/>
              <a:t>, </a:t>
            </a:r>
            <a:r>
              <a:rPr lang="tr-TR" sz="2400" dirty="0" smtClean="0"/>
              <a:t>(</a:t>
            </a:r>
            <a:r>
              <a:rPr lang="tr-TR" sz="2400" dirty="0"/>
              <a:t>Riskleri kaynağında yok etmeye </a:t>
            </a:r>
            <a:r>
              <a:rPr lang="tr-TR" sz="2400" dirty="0" smtClean="0"/>
              <a:t>çalışmak</a:t>
            </a:r>
            <a:r>
              <a:rPr lang="tr-TR" sz="2400" dirty="0"/>
              <a:t>)</a:t>
            </a:r>
          </a:p>
          <a:p>
            <a:r>
              <a:rPr lang="tr-TR" sz="2400" dirty="0" smtClean="0">
                <a:solidFill>
                  <a:srgbClr val="FF0000"/>
                </a:solidFill>
              </a:rPr>
              <a:t>2- Tehlikeli </a:t>
            </a:r>
            <a:r>
              <a:rPr lang="tr-TR" sz="2400" dirty="0">
                <a:solidFill>
                  <a:srgbClr val="FF0000"/>
                </a:solidFill>
              </a:rPr>
              <a:t>olanı daha az tehlikeli olanla </a:t>
            </a:r>
            <a:r>
              <a:rPr lang="tr-TR" sz="2400" dirty="0" smtClean="0">
                <a:solidFill>
                  <a:srgbClr val="FF0000"/>
                </a:solidFill>
              </a:rPr>
              <a:t>değiştirmek</a:t>
            </a:r>
            <a:r>
              <a:rPr lang="tr-TR" sz="2400" dirty="0">
                <a:solidFill>
                  <a:srgbClr val="FF0000"/>
                </a:solidFill>
              </a:rPr>
              <a:t>, </a:t>
            </a:r>
            <a:r>
              <a:rPr lang="tr-TR" sz="2400" dirty="0" smtClean="0"/>
              <a:t>(İkame)</a:t>
            </a:r>
          </a:p>
          <a:p>
            <a:r>
              <a:rPr lang="tr-TR" sz="2400" dirty="0" smtClean="0">
                <a:solidFill>
                  <a:srgbClr val="FF0000"/>
                </a:solidFill>
              </a:rPr>
              <a:t>3- Mühendislik </a:t>
            </a:r>
            <a:r>
              <a:rPr lang="tr-TR" sz="2400" dirty="0">
                <a:solidFill>
                  <a:srgbClr val="FF0000"/>
                </a:solidFill>
              </a:rPr>
              <a:t>önlemlerini uygulamak</a:t>
            </a:r>
            <a:r>
              <a:rPr lang="tr-TR" sz="2400" dirty="0" smtClean="0">
                <a:solidFill>
                  <a:srgbClr val="FF0000"/>
                </a:solidFill>
              </a:rPr>
              <a:t>; </a:t>
            </a:r>
            <a:r>
              <a:rPr lang="tr-TR" sz="2400" dirty="0" smtClean="0"/>
              <a:t>(</a:t>
            </a:r>
            <a:r>
              <a:rPr lang="tr-TR" sz="2400" dirty="0" smtClean="0">
                <a:solidFill>
                  <a:srgbClr val="000000"/>
                </a:solidFill>
              </a:rPr>
              <a:t>Otomasyon,Tecrit</a:t>
            </a:r>
            <a:r>
              <a:rPr lang="tr-TR" sz="2400" dirty="0">
                <a:solidFill>
                  <a:srgbClr val="000000"/>
                </a:solidFill>
              </a:rPr>
              <a:t>,(</a:t>
            </a:r>
            <a:r>
              <a:rPr lang="tr-TR" sz="2400" dirty="0" smtClean="0">
                <a:solidFill>
                  <a:srgbClr val="000000"/>
                </a:solidFill>
              </a:rPr>
              <a:t>ayırma) Uzaklaştırma, Havalandırma,)</a:t>
            </a:r>
          </a:p>
          <a:p>
            <a:r>
              <a:rPr lang="tr-TR" sz="2400" dirty="0" smtClean="0">
                <a:solidFill>
                  <a:srgbClr val="FF0000"/>
                </a:solidFill>
              </a:rPr>
              <a:t>4- İdari önlemler/İşaretler/uyarılar </a:t>
            </a:r>
            <a:r>
              <a:rPr lang="tr-TR" sz="2400" dirty="0" smtClean="0">
                <a:solidFill>
                  <a:srgbClr val="000000"/>
                </a:solidFill>
              </a:rPr>
              <a:t>(Çalışma süreleri, İşyeri düzeni, Eğitim </a:t>
            </a:r>
            <a:r>
              <a:rPr lang="tr-TR" sz="2400" dirty="0">
                <a:solidFill>
                  <a:srgbClr val="000000"/>
                </a:solidFill>
              </a:rPr>
              <a:t>ve </a:t>
            </a:r>
            <a:r>
              <a:rPr lang="tr-TR" sz="2400" dirty="0" smtClean="0">
                <a:solidFill>
                  <a:srgbClr val="000000"/>
                </a:solidFill>
              </a:rPr>
              <a:t>Öğretim, Planlı bakım-onarım, </a:t>
            </a:r>
            <a:r>
              <a:rPr lang="tr-TR" sz="2400" dirty="0" smtClean="0"/>
              <a:t>Denetim-Disiplin</a:t>
            </a:r>
          </a:p>
          <a:p>
            <a:r>
              <a:rPr lang="tr-TR" sz="2400" dirty="0" smtClean="0">
                <a:solidFill>
                  <a:srgbClr val="FF0000"/>
                </a:solidFill>
              </a:rPr>
              <a:t>5-Kişisel </a:t>
            </a:r>
            <a:r>
              <a:rPr lang="tr-TR" sz="2400" dirty="0">
                <a:solidFill>
                  <a:srgbClr val="FF0000"/>
                </a:solidFill>
              </a:rPr>
              <a:t>koruyucu </a:t>
            </a:r>
            <a:r>
              <a:rPr lang="tr-TR" sz="2400" dirty="0" smtClean="0">
                <a:solidFill>
                  <a:srgbClr val="FF0000"/>
                </a:solidFill>
              </a:rPr>
              <a:t>donanımlar; </a:t>
            </a:r>
            <a:r>
              <a:rPr lang="tr-TR" sz="2400" dirty="0" smtClean="0"/>
              <a:t>(Temin-Kullandırma)</a:t>
            </a:r>
            <a:endParaRPr lang="tr-TR" sz="2400" dirty="0"/>
          </a:p>
        </p:txBody>
      </p:sp>
    </p:spTree>
    <p:extLst>
      <p:ext uri="{BB962C8B-B14F-4D97-AF65-F5344CB8AC3E}">
        <p14:creationId xmlns:p14="http://schemas.microsoft.com/office/powerpoint/2010/main" xmlns="" val="3324302342"/>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a:xfrm>
            <a:off x="0" y="285750"/>
            <a:ext cx="9144000" cy="1143000"/>
          </a:xfrm>
          <a:prstGeom prst="rect">
            <a:avLst/>
          </a:prstGeom>
        </p:spPr>
        <p:txBody>
          <a:bodyPr anchor="ctr">
            <a:normAutofit/>
          </a:bodyPr>
          <a:lstStyle/>
          <a:p>
            <a:pPr algn="ctr" fontAlgn="auto">
              <a:spcAft>
                <a:spcPts val="0"/>
              </a:spcAft>
              <a:defRPr/>
            </a:pPr>
            <a:r>
              <a:rPr lang="tr-TR" sz="4400" b="1" dirty="0">
                <a:solidFill>
                  <a:srgbClr val="FF0000"/>
                </a:solidFill>
                <a:latin typeface="+mj-lt"/>
                <a:ea typeface="+mj-ea"/>
                <a:cs typeface="+mj-cs"/>
              </a:rPr>
              <a:t>RİSK ANALİZİ VE DEĞERLENDİRMESİ</a:t>
            </a:r>
          </a:p>
        </p:txBody>
      </p:sp>
      <p:sp>
        <p:nvSpPr>
          <p:cNvPr id="2" name="Altbilgi Yer Tutucusu 1"/>
          <p:cNvSpPr>
            <a:spLocks noGrp="1"/>
          </p:cNvSpPr>
          <p:nvPr>
            <p:ph type="ftr" sz="quarter" idx="11"/>
          </p:nvPr>
        </p:nvSpPr>
        <p:spPr/>
        <p:txBody>
          <a:bodyPr/>
          <a:lstStyle/>
          <a:p>
            <a:r>
              <a:rPr lang="tr-TR" dirty="0" smtClean="0"/>
              <a:t>Karşıyaka </a:t>
            </a:r>
            <a:r>
              <a:rPr lang="tr-TR" dirty="0" smtClean="0"/>
              <a:t>İSG</a:t>
            </a:r>
            <a:endParaRPr lang="tr-TR" dirty="0"/>
          </a:p>
        </p:txBody>
      </p:sp>
      <p:sp>
        <p:nvSpPr>
          <p:cNvPr id="3" name="Slayt Numarası Yer Tutucusu 2"/>
          <p:cNvSpPr>
            <a:spLocks noGrp="1"/>
          </p:cNvSpPr>
          <p:nvPr>
            <p:ph type="sldNum" sz="quarter" idx="12"/>
          </p:nvPr>
        </p:nvSpPr>
        <p:spPr/>
        <p:txBody>
          <a:bodyPr/>
          <a:lstStyle/>
          <a:p>
            <a:fld id="{2DF9AE19-0AB3-4D9B-947A-7248E68DE8E7}" type="slidenum">
              <a:rPr lang="tr-TR" smtClean="0"/>
              <a:pPr/>
              <a:t>22</a:t>
            </a:fld>
            <a:endParaRPr lang="tr-TR"/>
          </a:p>
        </p:txBody>
      </p:sp>
      <p:sp>
        <p:nvSpPr>
          <p:cNvPr id="4" name="Dikdörtgen 3"/>
          <p:cNvSpPr/>
          <p:nvPr/>
        </p:nvSpPr>
        <p:spPr>
          <a:xfrm>
            <a:off x="395536" y="1428750"/>
            <a:ext cx="8424936" cy="3416320"/>
          </a:xfrm>
          <a:prstGeom prst="rect">
            <a:avLst/>
          </a:prstGeom>
        </p:spPr>
        <p:txBody>
          <a:bodyPr wrap="square">
            <a:spAutoFit/>
          </a:bodyPr>
          <a:lstStyle/>
          <a:p>
            <a:r>
              <a:rPr lang="tr-TR" sz="2400" b="1" dirty="0">
                <a:solidFill>
                  <a:srgbClr val="0070C0"/>
                </a:solidFill>
              </a:rPr>
              <a:t>4. ADIM</a:t>
            </a:r>
          </a:p>
          <a:p>
            <a:r>
              <a:rPr lang="tr-TR" sz="2400" b="1" dirty="0" smtClean="0"/>
              <a:t>	</a:t>
            </a:r>
            <a:r>
              <a:rPr lang="tr-TR" sz="2400" b="1" dirty="0" smtClean="0">
                <a:solidFill>
                  <a:srgbClr val="FF0000"/>
                </a:solidFill>
              </a:rPr>
              <a:t>KONTROL TEDBİRLERİNİN </a:t>
            </a:r>
            <a:r>
              <a:rPr lang="tr-TR" sz="2400" b="1" dirty="0">
                <a:solidFill>
                  <a:srgbClr val="FF0000"/>
                </a:solidFill>
              </a:rPr>
              <a:t>TAMAMLANMASI</a:t>
            </a:r>
          </a:p>
          <a:p>
            <a:r>
              <a:rPr lang="tr-TR" sz="2400" dirty="0" smtClean="0"/>
              <a:t>	Bu </a:t>
            </a:r>
            <a:r>
              <a:rPr lang="tr-TR" sz="2400" dirty="0"/>
              <a:t>adımda seçilen kontrol tedbirleri </a:t>
            </a:r>
            <a:r>
              <a:rPr lang="tr-TR" sz="2400" dirty="0" smtClean="0"/>
              <a:t>işyerinde </a:t>
            </a:r>
            <a:r>
              <a:rPr lang="tr-TR" sz="2400" dirty="0"/>
              <a:t>uygulanarak </a:t>
            </a:r>
            <a:r>
              <a:rPr lang="tr-TR" sz="2400" dirty="0" smtClean="0"/>
              <a:t>tamamlanır Kontrol </a:t>
            </a:r>
            <a:r>
              <a:rPr lang="tr-TR" sz="2400" dirty="0"/>
              <a:t>tedbirlerinin tamamlanması </a:t>
            </a:r>
            <a:r>
              <a:rPr lang="tr-TR" sz="2400" dirty="0" smtClean="0"/>
              <a:t>şu hususları içerir;</a:t>
            </a:r>
            <a:endParaRPr lang="tr-TR" sz="2400" dirty="0"/>
          </a:p>
          <a:p>
            <a:pPr marL="342900" indent="-342900">
              <a:buFont typeface="Arial" panose="020B0604020202020204" pitchFamily="34" charset="0"/>
              <a:buChar char="•"/>
            </a:pPr>
            <a:r>
              <a:rPr lang="tr-TR" sz="2400" dirty="0" smtClean="0"/>
              <a:t>Çalışma </a:t>
            </a:r>
            <a:r>
              <a:rPr lang="tr-TR" sz="2400" dirty="0"/>
              <a:t>yöntemlerinin </a:t>
            </a:r>
            <a:r>
              <a:rPr lang="tr-TR" sz="2400" dirty="0" smtClean="0"/>
              <a:t>geliştirilmesi</a:t>
            </a:r>
            <a:endParaRPr lang="tr-TR" sz="2400" dirty="0"/>
          </a:p>
          <a:p>
            <a:pPr marL="342900" indent="-342900">
              <a:buFont typeface="Arial" panose="020B0604020202020204" pitchFamily="34" charset="0"/>
              <a:buChar char="•"/>
            </a:pPr>
            <a:r>
              <a:rPr lang="tr-TR" sz="2400" dirty="0" smtClean="0"/>
              <a:t>İletişim</a:t>
            </a:r>
            <a:endParaRPr lang="tr-TR" sz="2400" dirty="0"/>
          </a:p>
          <a:p>
            <a:pPr marL="342900" indent="-342900">
              <a:buFont typeface="Arial" panose="020B0604020202020204" pitchFamily="34" charset="0"/>
              <a:buChar char="•"/>
            </a:pPr>
            <a:r>
              <a:rPr lang="tr-TR" sz="2400" dirty="0" smtClean="0"/>
              <a:t>Eğitim </a:t>
            </a:r>
            <a:r>
              <a:rPr lang="tr-TR" sz="2400" dirty="0"/>
              <a:t>ve öğretimin sağlanması</a:t>
            </a:r>
          </a:p>
          <a:p>
            <a:pPr marL="342900" indent="-342900">
              <a:buFont typeface="Arial" panose="020B0604020202020204" pitchFamily="34" charset="0"/>
              <a:buChar char="•"/>
            </a:pPr>
            <a:r>
              <a:rPr lang="tr-TR" sz="2400" dirty="0" smtClean="0"/>
              <a:t>Denetim</a:t>
            </a:r>
            <a:endParaRPr lang="tr-TR" sz="2400" dirty="0"/>
          </a:p>
          <a:p>
            <a:pPr marL="342900" indent="-342900">
              <a:buFont typeface="Arial" panose="020B0604020202020204" pitchFamily="34" charset="0"/>
              <a:buChar char="•"/>
            </a:pPr>
            <a:r>
              <a:rPr lang="tr-TR" sz="2400" dirty="0" smtClean="0"/>
              <a:t>Bakım</a:t>
            </a:r>
            <a:endParaRPr lang="tr-TR" sz="2400" dirty="0"/>
          </a:p>
        </p:txBody>
      </p:sp>
    </p:spTree>
    <p:extLst>
      <p:ext uri="{BB962C8B-B14F-4D97-AF65-F5344CB8AC3E}">
        <p14:creationId xmlns:p14="http://schemas.microsoft.com/office/powerpoint/2010/main" xmlns="" val="1990771250"/>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a:xfrm>
            <a:off x="0" y="285750"/>
            <a:ext cx="9144000" cy="1143000"/>
          </a:xfrm>
          <a:prstGeom prst="rect">
            <a:avLst/>
          </a:prstGeom>
        </p:spPr>
        <p:txBody>
          <a:bodyPr anchor="ctr">
            <a:normAutofit/>
          </a:bodyPr>
          <a:lstStyle/>
          <a:p>
            <a:pPr algn="ctr" fontAlgn="auto">
              <a:spcAft>
                <a:spcPts val="0"/>
              </a:spcAft>
              <a:defRPr/>
            </a:pPr>
            <a:r>
              <a:rPr lang="tr-TR" sz="4400" b="1" dirty="0">
                <a:solidFill>
                  <a:srgbClr val="FF0000"/>
                </a:solidFill>
                <a:latin typeface="+mj-lt"/>
                <a:ea typeface="+mj-ea"/>
                <a:cs typeface="+mj-cs"/>
              </a:rPr>
              <a:t>RİSK ANALİZİ VE DEĞERLENDİRMESİ</a:t>
            </a:r>
          </a:p>
        </p:txBody>
      </p:sp>
      <p:sp>
        <p:nvSpPr>
          <p:cNvPr id="2" name="Altbilgi Yer Tutucusu 1"/>
          <p:cNvSpPr>
            <a:spLocks noGrp="1"/>
          </p:cNvSpPr>
          <p:nvPr>
            <p:ph type="ftr" sz="quarter" idx="11"/>
          </p:nvPr>
        </p:nvSpPr>
        <p:spPr/>
        <p:txBody>
          <a:bodyPr/>
          <a:lstStyle/>
          <a:p>
            <a:r>
              <a:rPr lang="tr-TR" dirty="0" smtClean="0"/>
              <a:t>Karşıyaka </a:t>
            </a:r>
            <a:r>
              <a:rPr lang="tr-TR" dirty="0" smtClean="0"/>
              <a:t>İSG</a:t>
            </a:r>
            <a:endParaRPr lang="tr-TR" dirty="0"/>
          </a:p>
        </p:txBody>
      </p:sp>
      <p:sp>
        <p:nvSpPr>
          <p:cNvPr id="3" name="Slayt Numarası Yer Tutucusu 2"/>
          <p:cNvSpPr>
            <a:spLocks noGrp="1"/>
          </p:cNvSpPr>
          <p:nvPr>
            <p:ph type="sldNum" sz="quarter" idx="12"/>
          </p:nvPr>
        </p:nvSpPr>
        <p:spPr/>
        <p:txBody>
          <a:bodyPr/>
          <a:lstStyle/>
          <a:p>
            <a:fld id="{2DF9AE19-0AB3-4D9B-947A-7248E68DE8E7}" type="slidenum">
              <a:rPr lang="tr-TR" smtClean="0"/>
              <a:pPr/>
              <a:t>23</a:t>
            </a:fld>
            <a:endParaRPr lang="tr-TR"/>
          </a:p>
        </p:txBody>
      </p:sp>
      <p:sp>
        <p:nvSpPr>
          <p:cNvPr id="4" name="Dikdörtgen 3"/>
          <p:cNvSpPr/>
          <p:nvPr/>
        </p:nvSpPr>
        <p:spPr>
          <a:xfrm>
            <a:off x="395536" y="1428750"/>
            <a:ext cx="8424936" cy="4893647"/>
          </a:xfrm>
          <a:prstGeom prst="rect">
            <a:avLst/>
          </a:prstGeom>
        </p:spPr>
        <p:txBody>
          <a:bodyPr wrap="square">
            <a:spAutoFit/>
          </a:bodyPr>
          <a:lstStyle/>
          <a:p>
            <a:r>
              <a:rPr lang="nb-NO" sz="2400" b="1" dirty="0">
                <a:solidFill>
                  <a:srgbClr val="0070C0"/>
                </a:solidFill>
              </a:rPr>
              <a:t>5. </a:t>
            </a:r>
            <a:r>
              <a:rPr lang="nb-NO" sz="2400" b="1" dirty="0" smtClean="0">
                <a:solidFill>
                  <a:srgbClr val="0070C0"/>
                </a:solidFill>
              </a:rPr>
              <a:t>ADIM</a:t>
            </a:r>
            <a:r>
              <a:rPr lang="tr-TR" sz="2400" b="1" dirty="0" smtClean="0">
                <a:solidFill>
                  <a:srgbClr val="0070C0"/>
                </a:solidFill>
              </a:rPr>
              <a:t>:</a:t>
            </a:r>
          </a:p>
          <a:p>
            <a:r>
              <a:rPr lang="nb-NO" sz="2400" b="1" dirty="0" smtClean="0"/>
              <a:t> </a:t>
            </a:r>
            <a:r>
              <a:rPr lang="tr-TR" sz="2400" b="1" dirty="0" smtClean="0"/>
              <a:t>	</a:t>
            </a:r>
            <a:r>
              <a:rPr lang="tr-TR" sz="2400" b="1" dirty="0" smtClean="0">
                <a:solidFill>
                  <a:srgbClr val="FF0000"/>
                </a:solidFill>
              </a:rPr>
              <a:t>İ</a:t>
            </a:r>
            <a:r>
              <a:rPr lang="nb-NO" sz="2400" b="1" dirty="0" smtClean="0">
                <a:solidFill>
                  <a:srgbClr val="FF0000"/>
                </a:solidFill>
              </a:rPr>
              <a:t>ZLE </a:t>
            </a:r>
            <a:r>
              <a:rPr lang="nb-NO" sz="2400" b="1" dirty="0">
                <a:solidFill>
                  <a:srgbClr val="FF0000"/>
                </a:solidFill>
              </a:rPr>
              <a:t>VE TEKRAR ET</a:t>
            </a:r>
          </a:p>
          <a:p>
            <a:r>
              <a:rPr lang="tr-TR" sz="2400" dirty="0" smtClean="0"/>
              <a:t>	Son </a:t>
            </a:r>
            <a:r>
              <a:rPr lang="tr-TR" sz="2400" dirty="0"/>
              <a:t>adım tedbirlerin etkinliğinin izlenmesi ve tekrar edilerek </a:t>
            </a:r>
            <a:r>
              <a:rPr lang="tr-TR" sz="2400" dirty="0" smtClean="0"/>
              <a:t>gözden geçirilmesidir.</a:t>
            </a:r>
            <a:endParaRPr lang="tr-TR" sz="2400" dirty="0"/>
          </a:p>
          <a:p>
            <a:r>
              <a:rPr lang="tr-TR" sz="2400" dirty="0" smtClean="0">
                <a:solidFill>
                  <a:srgbClr val="0070C0"/>
                </a:solidFill>
              </a:rPr>
              <a:t>	Bu </a:t>
            </a:r>
            <a:r>
              <a:rPr lang="tr-TR" sz="2400" dirty="0">
                <a:solidFill>
                  <a:srgbClr val="0070C0"/>
                </a:solidFill>
              </a:rPr>
              <a:t>adımda en azından </a:t>
            </a:r>
            <a:r>
              <a:rPr lang="tr-TR" sz="2400" dirty="0" smtClean="0">
                <a:solidFill>
                  <a:srgbClr val="0070C0"/>
                </a:solidFill>
              </a:rPr>
              <a:t>şu </a:t>
            </a:r>
            <a:r>
              <a:rPr lang="tr-TR" sz="2400" dirty="0">
                <a:solidFill>
                  <a:srgbClr val="0070C0"/>
                </a:solidFill>
              </a:rPr>
              <a:t>sorular cevaplandırılmalıdır.</a:t>
            </a:r>
          </a:p>
          <a:p>
            <a:pPr marL="342900" indent="-342900">
              <a:buFont typeface="Arial" panose="020B0604020202020204" pitchFamily="34" charset="0"/>
              <a:buChar char="•"/>
            </a:pPr>
            <a:r>
              <a:rPr lang="tr-TR" sz="2400" dirty="0" smtClean="0"/>
              <a:t>Seçilen </a:t>
            </a:r>
            <a:r>
              <a:rPr lang="tr-TR" sz="2400" dirty="0"/>
              <a:t>kontrol tedbirleri planlandığı gibi </a:t>
            </a:r>
            <a:r>
              <a:rPr lang="tr-TR" sz="2400" dirty="0" smtClean="0"/>
              <a:t>tamamlanmış </a:t>
            </a:r>
            <a:r>
              <a:rPr lang="tr-TR" sz="2400" dirty="0"/>
              <a:t>mı?</a:t>
            </a:r>
          </a:p>
          <a:p>
            <a:pPr marL="342900" indent="-342900">
              <a:buFont typeface="Arial" panose="020B0604020202020204" pitchFamily="34" charset="0"/>
              <a:buChar char="•"/>
            </a:pPr>
            <a:r>
              <a:rPr lang="tr-TR" sz="2400" dirty="0" smtClean="0"/>
              <a:t>Seçilen </a:t>
            </a:r>
            <a:r>
              <a:rPr lang="tr-TR" sz="2400" dirty="0"/>
              <a:t>kontrol tedbirleri yerinde tedbirler mi</a:t>
            </a:r>
            <a:r>
              <a:rPr lang="tr-TR" sz="2400" dirty="0" smtClean="0"/>
              <a:t>?</a:t>
            </a:r>
          </a:p>
          <a:p>
            <a:pPr marL="342900" indent="-342900">
              <a:buFont typeface="Arial" panose="020B0604020202020204" pitchFamily="34" charset="0"/>
              <a:buChar char="•"/>
            </a:pPr>
            <a:r>
              <a:rPr lang="tr-TR" sz="2400" dirty="0" smtClean="0"/>
              <a:t>Bu </a:t>
            </a:r>
            <a:r>
              <a:rPr lang="tr-TR" sz="2400" dirty="0"/>
              <a:t>kontrol tedbirleri </a:t>
            </a:r>
            <a:r>
              <a:rPr lang="tr-TR" sz="2400" dirty="0" smtClean="0"/>
              <a:t>uygulanmış </a:t>
            </a:r>
            <a:r>
              <a:rPr lang="tr-TR" sz="2400" dirty="0"/>
              <a:t>mı?</a:t>
            </a:r>
          </a:p>
          <a:p>
            <a:pPr marL="342900" indent="-342900">
              <a:buFont typeface="Arial" panose="020B0604020202020204" pitchFamily="34" charset="0"/>
              <a:buChar char="•"/>
            </a:pPr>
            <a:r>
              <a:rPr lang="tr-TR" sz="2400" dirty="0" smtClean="0"/>
              <a:t>Bu </a:t>
            </a:r>
            <a:r>
              <a:rPr lang="tr-TR" sz="2400" dirty="0"/>
              <a:t>kontrol tedbirleri doğru bir </a:t>
            </a:r>
            <a:r>
              <a:rPr lang="tr-TR" sz="2400" dirty="0" smtClean="0"/>
              <a:t>şekilde uygulanmış </a:t>
            </a:r>
            <a:r>
              <a:rPr lang="tr-TR" sz="2400" dirty="0"/>
              <a:t>mı?</a:t>
            </a:r>
          </a:p>
          <a:p>
            <a:pPr marL="342900" indent="-342900">
              <a:buFont typeface="Arial" panose="020B0604020202020204" pitchFamily="34" charset="0"/>
              <a:buChar char="•"/>
            </a:pPr>
            <a:r>
              <a:rPr lang="tr-TR" sz="2400" dirty="0" smtClean="0"/>
              <a:t>Seçilen </a:t>
            </a:r>
            <a:r>
              <a:rPr lang="tr-TR" sz="2400" dirty="0"/>
              <a:t>yöntem </a:t>
            </a:r>
            <a:r>
              <a:rPr lang="tr-TR" sz="2400" dirty="0" smtClean="0"/>
              <a:t>çalışıyor </a:t>
            </a:r>
            <a:r>
              <a:rPr lang="tr-TR" sz="2400" dirty="0"/>
              <a:t>mu?</a:t>
            </a:r>
          </a:p>
          <a:p>
            <a:pPr marL="342900" indent="-342900">
              <a:buFont typeface="Arial" panose="020B0604020202020204" pitchFamily="34" charset="0"/>
              <a:buChar char="•"/>
            </a:pPr>
            <a:r>
              <a:rPr lang="tr-TR" sz="2400" dirty="0" smtClean="0"/>
              <a:t>Yapılan değişiklikler </a:t>
            </a:r>
            <a:r>
              <a:rPr lang="tr-TR" sz="2400" dirty="0"/>
              <a:t>amaçlarınıza uygun </a:t>
            </a:r>
            <a:r>
              <a:rPr lang="tr-TR" sz="2400" dirty="0" smtClean="0"/>
              <a:t>sonuçlanmış </a:t>
            </a:r>
            <a:r>
              <a:rPr lang="tr-TR" sz="2400" dirty="0"/>
              <a:t>mı?</a:t>
            </a:r>
          </a:p>
          <a:p>
            <a:pPr marL="342900" indent="-342900">
              <a:buFont typeface="Arial" panose="020B0604020202020204" pitchFamily="34" charset="0"/>
              <a:buChar char="•"/>
            </a:pPr>
            <a:r>
              <a:rPr lang="tr-TR" sz="2400" dirty="0" smtClean="0"/>
              <a:t>Değerlendirilen </a:t>
            </a:r>
            <a:r>
              <a:rPr lang="tr-TR" sz="2400" dirty="0"/>
              <a:t>risklere maruziyet ortadan </a:t>
            </a:r>
            <a:r>
              <a:rPr lang="tr-TR" sz="2400" dirty="0" smtClean="0"/>
              <a:t>kaldırılmış </a:t>
            </a:r>
            <a:r>
              <a:rPr lang="tr-TR" sz="2400" dirty="0"/>
              <a:t>veya</a:t>
            </a:r>
          </a:p>
          <a:p>
            <a:r>
              <a:rPr lang="tr-TR" sz="2400" dirty="0"/>
              <a:t>yeterince </a:t>
            </a:r>
            <a:r>
              <a:rPr lang="tr-TR" sz="2400" dirty="0" smtClean="0"/>
              <a:t>azaltılmış </a:t>
            </a:r>
            <a:r>
              <a:rPr lang="tr-TR" sz="2400" dirty="0"/>
              <a:t>mı?</a:t>
            </a:r>
          </a:p>
        </p:txBody>
      </p:sp>
    </p:spTree>
    <p:extLst>
      <p:ext uri="{BB962C8B-B14F-4D97-AF65-F5344CB8AC3E}">
        <p14:creationId xmlns:p14="http://schemas.microsoft.com/office/powerpoint/2010/main" xmlns="" val="4275199410"/>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a:xfrm>
            <a:off x="0" y="285750"/>
            <a:ext cx="9144000" cy="1143000"/>
          </a:xfrm>
          <a:prstGeom prst="rect">
            <a:avLst/>
          </a:prstGeom>
        </p:spPr>
        <p:txBody>
          <a:bodyPr anchor="ctr">
            <a:normAutofit/>
          </a:bodyPr>
          <a:lstStyle/>
          <a:p>
            <a:pPr algn="ctr" fontAlgn="auto">
              <a:spcAft>
                <a:spcPts val="0"/>
              </a:spcAft>
              <a:defRPr/>
            </a:pPr>
            <a:r>
              <a:rPr lang="tr-TR" sz="4400" b="1" dirty="0">
                <a:solidFill>
                  <a:srgbClr val="FF0000"/>
                </a:solidFill>
                <a:latin typeface="+mj-lt"/>
                <a:ea typeface="+mj-ea"/>
                <a:cs typeface="+mj-cs"/>
              </a:rPr>
              <a:t>RİSK ANALİZİ VE DEĞERLENDİRMESİ</a:t>
            </a:r>
          </a:p>
        </p:txBody>
      </p:sp>
      <p:sp>
        <p:nvSpPr>
          <p:cNvPr id="2" name="Altbilgi Yer Tutucusu 1"/>
          <p:cNvSpPr>
            <a:spLocks noGrp="1"/>
          </p:cNvSpPr>
          <p:nvPr>
            <p:ph type="ftr" sz="quarter" idx="11"/>
          </p:nvPr>
        </p:nvSpPr>
        <p:spPr/>
        <p:txBody>
          <a:bodyPr/>
          <a:lstStyle/>
          <a:p>
            <a:r>
              <a:rPr lang="tr-TR" dirty="0" smtClean="0"/>
              <a:t>Karşıyaka </a:t>
            </a:r>
            <a:r>
              <a:rPr lang="tr-TR" dirty="0" smtClean="0"/>
              <a:t>İSG</a:t>
            </a:r>
            <a:endParaRPr lang="tr-TR" dirty="0"/>
          </a:p>
        </p:txBody>
      </p:sp>
      <p:sp>
        <p:nvSpPr>
          <p:cNvPr id="3" name="Slayt Numarası Yer Tutucusu 2"/>
          <p:cNvSpPr>
            <a:spLocks noGrp="1"/>
          </p:cNvSpPr>
          <p:nvPr>
            <p:ph type="sldNum" sz="quarter" idx="12"/>
          </p:nvPr>
        </p:nvSpPr>
        <p:spPr/>
        <p:txBody>
          <a:bodyPr/>
          <a:lstStyle/>
          <a:p>
            <a:fld id="{2DF9AE19-0AB3-4D9B-947A-7248E68DE8E7}" type="slidenum">
              <a:rPr lang="tr-TR" smtClean="0"/>
              <a:pPr/>
              <a:t>24</a:t>
            </a:fld>
            <a:endParaRPr lang="tr-TR"/>
          </a:p>
        </p:txBody>
      </p:sp>
      <p:sp>
        <p:nvSpPr>
          <p:cNvPr id="4" name="Dikdörtgen 3"/>
          <p:cNvSpPr/>
          <p:nvPr/>
        </p:nvSpPr>
        <p:spPr>
          <a:xfrm>
            <a:off x="395536" y="1268760"/>
            <a:ext cx="8424936" cy="5262979"/>
          </a:xfrm>
          <a:prstGeom prst="rect">
            <a:avLst/>
          </a:prstGeom>
        </p:spPr>
        <p:txBody>
          <a:bodyPr wrap="square">
            <a:spAutoFit/>
          </a:bodyPr>
          <a:lstStyle/>
          <a:p>
            <a:pPr algn="ctr"/>
            <a:r>
              <a:rPr lang="tr-TR" sz="2400" b="1" dirty="0" smtClean="0">
                <a:solidFill>
                  <a:srgbClr val="0070C0"/>
                </a:solidFill>
              </a:rPr>
              <a:t>RiSK DEĞERLENDiRME </a:t>
            </a:r>
            <a:r>
              <a:rPr lang="tr-TR" sz="2400" b="1" dirty="0">
                <a:solidFill>
                  <a:srgbClr val="0070C0"/>
                </a:solidFill>
              </a:rPr>
              <a:t>METOTLARI</a:t>
            </a:r>
          </a:p>
          <a:p>
            <a:r>
              <a:rPr lang="tr-TR" sz="2400" dirty="0" smtClean="0"/>
              <a:t>	150’den </a:t>
            </a:r>
            <a:r>
              <a:rPr lang="tr-TR" sz="2400" dirty="0"/>
              <a:t>fazla Risk Değerlendirme Metodunun varlığından söz edilmektedir.</a:t>
            </a:r>
          </a:p>
          <a:p>
            <a:r>
              <a:rPr lang="tr-TR" sz="2400" dirty="0"/>
              <a:t>	</a:t>
            </a:r>
            <a:r>
              <a:rPr lang="tr-TR" sz="2400" dirty="0" smtClean="0">
                <a:solidFill>
                  <a:srgbClr val="FF0000"/>
                </a:solidFill>
              </a:rPr>
              <a:t>Risk </a:t>
            </a:r>
            <a:r>
              <a:rPr lang="tr-TR" sz="2400" dirty="0">
                <a:solidFill>
                  <a:srgbClr val="FF0000"/>
                </a:solidFill>
              </a:rPr>
              <a:t>Değerlendirme Metotları;</a:t>
            </a:r>
          </a:p>
          <a:p>
            <a:r>
              <a:rPr lang="tr-TR" sz="2400" b="1" dirty="0"/>
              <a:t>-</a:t>
            </a:r>
            <a:r>
              <a:rPr lang="tr-TR" sz="2400" dirty="0"/>
              <a:t>Nitel Risk Değerlendirme Metotları,</a:t>
            </a:r>
          </a:p>
          <a:p>
            <a:r>
              <a:rPr lang="tr-TR" sz="2400" dirty="0"/>
              <a:t>-Nicel Risk Değerlendirme Metotları,</a:t>
            </a:r>
          </a:p>
          <a:p>
            <a:r>
              <a:rPr lang="tr-TR" sz="2400" dirty="0"/>
              <a:t>-Karma Risk Değerlendirme </a:t>
            </a:r>
            <a:r>
              <a:rPr lang="tr-TR" sz="2400" dirty="0" smtClean="0"/>
              <a:t>Metotları olarak </a:t>
            </a:r>
            <a:r>
              <a:rPr lang="tr-TR" sz="2400" dirty="0"/>
              <a:t>sınıflandırılabilir</a:t>
            </a:r>
            <a:r>
              <a:rPr lang="tr-TR" sz="2400" dirty="0" smtClean="0"/>
              <a:t>.</a:t>
            </a:r>
          </a:p>
          <a:p>
            <a:pPr marL="342900" indent="-342900">
              <a:buFont typeface="Arial" panose="020B0604020202020204" pitchFamily="34" charset="0"/>
              <a:buChar char="•"/>
            </a:pPr>
            <a:r>
              <a:rPr lang="tr-TR" sz="2400" b="1" dirty="0"/>
              <a:t>Matris</a:t>
            </a:r>
          </a:p>
          <a:p>
            <a:pPr marL="342900" indent="-342900">
              <a:buFont typeface="Arial" panose="020B0604020202020204" pitchFamily="34" charset="0"/>
              <a:buChar char="•"/>
            </a:pPr>
            <a:r>
              <a:rPr lang="tr-TR" sz="2400" b="1" dirty="0" smtClean="0"/>
              <a:t>Kontrol </a:t>
            </a:r>
            <a:r>
              <a:rPr lang="tr-TR" sz="2400" b="1" dirty="0"/>
              <a:t>Listeleri (Check- List)</a:t>
            </a:r>
          </a:p>
          <a:p>
            <a:pPr marL="342900" indent="-342900">
              <a:buFont typeface="Arial" panose="020B0604020202020204" pitchFamily="34" charset="0"/>
              <a:buChar char="•"/>
            </a:pPr>
            <a:r>
              <a:rPr lang="tr-TR" sz="2400" b="1" dirty="0" smtClean="0"/>
              <a:t>Fine </a:t>
            </a:r>
            <a:r>
              <a:rPr lang="tr-TR" sz="2400" b="1" dirty="0"/>
              <a:t>- Kinney</a:t>
            </a:r>
          </a:p>
          <a:p>
            <a:pPr marL="342900" indent="-342900">
              <a:buFont typeface="Arial" panose="020B0604020202020204" pitchFamily="34" charset="0"/>
              <a:buChar char="•"/>
            </a:pPr>
            <a:r>
              <a:rPr lang="tr-TR" sz="2400" b="1" dirty="0" smtClean="0"/>
              <a:t>Hata </a:t>
            </a:r>
            <a:r>
              <a:rPr lang="tr-TR" sz="2400" b="1" dirty="0"/>
              <a:t>Modu ve Etkileri Analizi (FMEA)</a:t>
            </a:r>
          </a:p>
          <a:p>
            <a:pPr marL="342900" indent="-342900">
              <a:buFont typeface="Arial" panose="020B0604020202020204" pitchFamily="34" charset="0"/>
              <a:buChar char="•"/>
            </a:pPr>
            <a:r>
              <a:rPr lang="tr-TR" sz="2400" b="1" dirty="0" smtClean="0"/>
              <a:t>Hata </a:t>
            </a:r>
            <a:r>
              <a:rPr lang="tr-TR" sz="2400" b="1" dirty="0"/>
              <a:t>Ağacı Analizi (FTA)</a:t>
            </a:r>
          </a:p>
          <a:p>
            <a:pPr marL="342900" indent="-342900">
              <a:buFont typeface="Arial" panose="020B0604020202020204" pitchFamily="34" charset="0"/>
              <a:buChar char="•"/>
            </a:pPr>
            <a:r>
              <a:rPr lang="tr-TR" sz="2400" b="1" dirty="0" smtClean="0"/>
              <a:t>Tehlike </a:t>
            </a:r>
            <a:r>
              <a:rPr lang="tr-TR" sz="2400" b="1" dirty="0"/>
              <a:t>ve ÇalıĢılabilirlik Analizi (HAZOP)</a:t>
            </a:r>
          </a:p>
          <a:p>
            <a:pPr marL="342900" indent="-342900">
              <a:buFont typeface="Arial" panose="020B0604020202020204" pitchFamily="34" charset="0"/>
              <a:buChar char="•"/>
            </a:pPr>
            <a:r>
              <a:rPr lang="tr-TR" sz="2400" b="1" dirty="0" smtClean="0"/>
              <a:t>Kaza </a:t>
            </a:r>
            <a:r>
              <a:rPr lang="tr-TR" sz="2400" b="1" dirty="0"/>
              <a:t>Sonuç Analizi (ETA)</a:t>
            </a:r>
            <a:endParaRPr lang="tr-TR" sz="2400" dirty="0"/>
          </a:p>
        </p:txBody>
      </p:sp>
    </p:spTree>
    <p:extLst>
      <p:ext uri="{BB962C8B-B14F-4D97-AF65-F5344CB8AC3E}">
        <p14:creationId xmlns:p14="http://schemas.microsoft.com/office/powerpoint/2010/main" xmlns="" val="1604909798"/>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a:xfrm>
            <a:off x="0" y="285750"/>
            <a:ext cx="9144000" cy="1143000"/>
          </a:xfrm>
          <a:prstGeom prst="rect">
            <a:avLst/>
          </a:prstGeom>
        </p:spPr>
        <p:txBody>
          <a:bodyPr anchor="ctr">
            <a:normAutofit/>
          </a:bodyPr>
          <a:lstStyle/>
          <a:p>
            <a:pPr algn="ctr" fontAlgn="auto">
              <a:spcAft>
                <a:spcPts val="0"/>
              </a:spcAft>
              <a:defRPr/>
            </a:pPr>
            <a:r>
              <a:rPr lang="tr-TR" sz="4400" b="1" dirty="0">
                <a:solidFill>
                  <a:srgbClr val="FF0000"/>
                </a:solidFill>
                <a:latin typeface="+mj-lt"/>
                <a:ea typeface="+mj-ea"/>
                <a:cs typeface="+mj-cs"/>
              </a:rPr>
              <a:t>RİSK ANALİZİ VE DEĞERLENDİRMESİ</a:t>
            </a:r>
          </a:p>
        </p:txBody>
      </p:sp>
      <p:sp>
        <p:nvSpPr>
          <p:cNvPr id="2" name="Altbilgi Yer Tutucusu 1"/>
          <p:cNvSpPr>
            <a:spLocks noGrp="1"/>
          </p:cNvSpPr>
          <p:nvPr>
            <p:ph type="ftr" sz="quarter" idx="11"/>
          </p:nvPr>
        </p:nvSpPr>
        <p:spPr/>
        <p:txBody>
          <a:bodyPr/>
          <a:lstStyle/>
          <a:p>
            <a:r>
              <a:rPr lang="tr-TR" dirty="0" smtClean="0"/>
              <a:t>Karşıyaka </a:t>
            </a:r>
            <a:r>
              <a:rPr lang="tr-TR" dirty="0" smtClean="0"/>
              <a:t>İSG</a:t>
            </a:r>
            <a:endParaRPr lang="tr-TR" dirty="0"/>
          </a:p>
        </p:txBody>
      </p:sp>
      <p:sp>
        <p:nvSpPr>
          <p:cNvPr id="3" name="Slayt Numarası Yer Tutucusu 2"/>
          <p:cNvSpPr>
            <a:spLocks noGrp="1"/>
          </p:cNvSpPr>
          <p:nvPr>
            <p:ph type="sldNum" sz="quarter" idx="12"/>
          </p:nvPr>
        </p:nvSpPr>
        <p:spPr/>
        <p:txBody>
          <a:bodyPr/>
          <a:lstStyle/>
          <a:p>
            <a:fld id="{2DF9AE19-0AB3-4D9B-947A-7248E68DE8E7}" type="slidenum">
              <a:rPr lang="tr-TR" smtClean="0"/>
              <a:pPr/>
              <a:t>25</a:t>
            </a:fld>
            <a:endParaRPr lang="tr-TR"/>
          </a:p>
        </p:txBody>
      </p:sp>
      <p:sp>
        <p:nvSpPr>
          <p:cNvPr id="4" name="Dikdörtgen 3"/>
          <p:cNvSpPr/>
          <p:nvPr/>
        </p:nvSpPr>
        <p:spPr>
          <a:xfrm>
            <a:off x="395536" y="1268760"/>
            <a:ext cx="8424936" cy="1569660"/>
          </a:xfrm>
          <a:prstGeom prst="rect">
            <a:avLst/>
          </a:prstGeom>
        </p:spPr>
        <p:txBody>
          <a:bodyPr wrap="square">
            <a:spAutoFit/>
          </a:bodyPr>
          <a:lstStyle/>
          <a:p>
            <a:r>
              <a:rPr lang="tr-TR" sz="2400" b="1" dirty="0" smtClean="0">
                <a:hlinkClick r:id="rId2" action="ppaction://hlinkfile"/>
              </a:rPr>
              <a:t>MATRİS </a:t>
            </a:r>
            <a:r>
              <a:rPr lang="tr-TR" sz="2400" b="1" dirty="0">
                <a:hlinkClick r:id="rId2" action="ppaction://hlinkfile"/>
              </a:rPr>
              <a:t>METODU:</a:t>
            </a:r>
            <a:endParaRPr lang="tr-TR" sz="2400" b="1" dirty="0"/>
          </a:p>
          <a:p>
            <a:r>
              <a:rPr lang="tr-TR" sz="2400" dirty="0" smtClean="0"/>
              <a:t>	Kullanımı </a:t>
            </a:r>
            <a:r>
              <a:rPr lang="tr-TR" sz="2400" dirty="0"/>
              <a:t>kolay ve uygulaması en yayın metotlardan birisidir. Bu </a:t>
            </a:r>
            <a:r>
              <a:rPr lang="tr-TR" sz="2400" dirty="0" smtClean="0"/>
              <a:t>metot diğer </a:t>
            </a:r>
            <a:r>
              <a:rPr lang="tr-TR" sz="2400" dirty="0"/>
              <a:t>birçok metodun temelini </a:t>
            </a:r>
            <a:r>
              <a:rPr lang="tr-TR" sz="2400" dirty="0" smtClean="0"/>
              <a:t>teşkil </a:t>
            </a:r>
            <a:r>
              <a:rPr lang="tr-TR" sz="2400" dirty="0"/>
              <a:t>eder. Karma bir </a:t>
            </a:r>
            <a:r>
              <a:rPr lang="tr-TR" sz="2400" dirty="0" smtClean="0"/>
              <a:t>Risk Değerlendirme  </a:t>
            </a:r>
            <a:r>
              <a:rPr lang="tr-TR" sz="2400" dirty="0"/>
              <a:t>metodudur.</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03921" y="2838420"/>
            <a:ext cx="4204083" cy="34584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5" name="Tablo 4"/>
          <p:cNvGraphicFramePr>
            <a:graphicFrameLocks noGrp="1"/>
          </p:cNvGraphicFramePr>
          <p:nvPr>
            <p:extLst>
              <p:ext uri="{D42A27DB-BD31-4B8C-83A1-F6EECF244321}">
                <p14:modId xmlns:p14="http://schemas.microsoft.com/office/powerpoint/2010/main" xmlns="" val="4271692209"/>
              </p:ext>
            </p:extLst>
          </p:nvPr>
        </p:nvGraphicFramePr>
        <p:xfrm>
          <a:off x="4572000" y="3068960"/>
          <a:ext cx="4392488" cy="2880321"/>
        </p:xfrm>
        <a:graphic>
          <a:graphicData uri="http://schemas.openxmlformats.org/drawingml/2006/table">
            <a:tbl>
              <a:tblPr firstRow="1" bandRow="1">
                <a:tableStyleId>{5C22544A-7EE6-4342-B048-85BDC9FD1C3A}</a:tableStyleId>
              </a:tblPr>
              <a:tblGrid>
                <a:gridCol w="1006453"/>
                <a:gridCol w="3386035"/>
              </a:tblGrid>
              <a:tr h="960107">
                <a:tc>
                  <a:txBody>
                    <a:bodyPr/>
                    <a:lstStyle/>
                    <a:p>
                      <a:endParaRPr lang="tr-TR" dirty="0"/>
                    </a:p>
                  </a:txBody>
                  <a:tcPr>
                    <a:solidFill>
                      <a:srgbClr val="FF0000"/>
                    </a:solidFill>
                  </a:tcPr>
                </a:tc>
                <a:tc>
                  <a:txBody>
                    <a:bodyPr/>
                    <a:lstStyle/>
                    <a:p>
                      <a:endParaRPr lang="tr-TR" sz="2400" dirty="0" smtClean="0">
                        <a:solidFill>
                          <a:schemeClr val="tx1"/>
                        </a:solidFill>
                      </a:endParaRPr>
                    </a:p>
                    <a:p>
                      <a:r>
                        <a:rPr lang="tr-TR" sz="2400" dirty="0" smtClean="0">
                          <a:solidFill>
                            <a:schemeClr val="tx1"/>
                          </a:solidFill>
                        </a:rPr>
                        <a:t>KABUL EDİLEMEZ RİSK</a:t>
                      </a:r>
                      <a:endParaRPr lang="tr-TR" sz="2400" dirty="0">
                        <a:solidFill>
                          <a:schemeClr val="tx1"/>
                        </a:solidFill>
                      </a:endParaRPr>
                    </a:p>
                  </a:txBody>
                  <a:tcPr>
                    <a:noFill/>
                  </a:tcPr>
                </a:tc>
              </a:tr>
              <a:tr h="960107">
                <a:tc>
                  <a:txBody>
                    <a:bodyPr/>
                    <a:lstStyle/>
                    <a:p>
                      <a:endParaRPr lang="tr-TR" dirty="0"/>
                    </a:p>
                  </a:txBody>
                  <a:tcPr>
                    <a:solidFill>
                      <a:srgbClr val="FFFF00"/>
                    </a:solidFill>
                  </a:tcPr>
                </a:tc>
                <a:tc>
                  <a:txBody>
                    <a:bodyPr/>
                    <a:lstStyle/>
                    <a:p>
                      <a:endParaRPr lang="tr-TR" sz="2400" dirty="0" smtClean="0"/>
                    </a:p>
                    <a:p>
                      <a:r>
                        <a:rPr lang="tr-TR" sz="2400" b="1" dirty="0" smtClean="0"/>
                        <a:t>DİKKATE DEĞER RİSK</a:t>
                      </a:r>
                      <a:endParaRPr lang="tr-TR" sz="2400" b="1" dirty="0"/>
                    </a:p>
                  </a:txBody>
                  <a:tcPr>
                    <a:noFill/>
                  </a:tcPr>
                </a:tc>
              </a:tr>
              <a:tr h="960107">
                <a:tc>
                  <a:txBody>
                    <a:bodyPr/>
                    <a:lstStyle/>
                    <a:p>
                      <a:endParaRPr lang="tr-TR" dirty="0"/>
                    </a:p>
                  </a:txBody>
                  <a:tcPr>
                    <a:solidFill>
                      <a:srgbClr val="008A3E"/>
                    </a:solidFill>
                  </a:tcPr>
                </a:tc>
                <a:tc>
                  <a:txBody>
                    <a:bodyPr/>
                    <a:lstStyle/>
                    <a:p>
                      <a:endParaRPr lang="tr-TR" sz="2400" dirty="0" smtClean="0"/>
                    </a:p>
                    <a:p>
                      <a:r>
                        <a:rPr lang="tr-TR" sz="2400" b="1" dirty="0" smtClean="0"/>
                        <a:t>KABUL EDİLEBİLİR RİSK</a:t>
                      </a:r>
                      <a:endParaRPr lang="tr-TR" sz="2400" b="1" dirty="0"/>
                    </a:p>
                  </a:txBody>
                  <a:tcPr>
                    <a:noFill/>
                  </a:tcPr>
                </a:tc>
              </a:tr>
            </a:tbl>
          </a:graphicData>
        </a:graphic>
      </p:graphicFrame>
    </p:spTree>
    <p:extLst>
      <p:ext uri="{BB962C8B-B14F-4D97-AF65-F5344CB8AC3E}">
        <p14:creationId xmlns:p14="http://schemas.microsoft.com/office/powerpoint/2010/main" xmlns="" val="3591006596"/>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a:xfrm>
            <a:off x="0" y="285750"/>
            <a:ext cx="9144000" cy="1143000"/>
          </a:xfrm>
          <a:prstGeom prst="rect">
            <a:avLst/>
          </a:prstGeom>
        </p:spPr>
        <p:txBody>
          <a:bodyPr anchor="ctr">
            <a:normAutofit/>
          </a:bodyPr>
          <a:lstStyle/>
          <a:p>
            <a:pPr algn="ctr" fontAlgn="auto">
              <a:spcAft>
                <a:spcPts val="0"/>
              </a:spcAft>
              <a:defRPr/>
            </a:pPr>
            <a:r>
              <a:rPr lang="tr-TR" sz="4400" b="1" dirty="0" smtClean="0">
                <a:solidFill>
                  <a:srgbClr val="FF0000"/>
                </a:solidFill>
                <a:latin typeface="+mj-lt"/>
                <a:ea typeface="+mj-ea"/>
                <a:cs typeface="+mj-cs"/>
              </a:rPr>
              <a:t>İÇ YÖNERGE HAZIRLANMASI</a:t>
            </a:r>
            <a:endParaRPr lang="tr-TR" sz="4400" b="1" dirty="0">
              <a:solidFill>
                <a:srgbClr val="FF0000"/>
              </a:solidFill>
              <a:latin typeface="+mj-lt"/>
              <a:ea typeface="+mj-ea"/>
              <a:cs typeface="+mj-cs"/>
            </a:endParaRPr>
          </a:p>
        </p:txBody>
      </p:sp>
      <p:sp>
        <p:nvSpPr>
          <p:cNvPr id="2" name="Altbilgi Yer Tutucusu 1"/>
          <p:cNvSpPr>
            <a:spLocks noGrp="1"/>
          </p:cNvSpPr>
          <p:nvPr>
            <p:ph type="ftr" sz="quarter" idx="11"/>
          </p:nvPr>
        </p:nvSpPr>
        <p:spPr/>
        <p:txBody>
          <a:bodyPr/>
          <a:lstStyle/>
          <a:p>
            <a:r>
              <a:rPr lang="tr-TR" dirty="0" smtClean="0"/>
              <a:t>Karşıyaka </a:t>
            </a:r>
            <a:r>
              <a:rPr lang="tr-TR" dirty="0" smtClean="0"/>
              <a:t>İSG</a:t>
            </a:r>
            <a:endParaRPr lang="tr-TR" dirty="0"/>
          </a:p>
        </p:txBody>
      </p:sp>
      <p:sp>
        <p:nvSpPr>
          <p:cNvPr id="3" name="Slayt Numarası Yer Tutucusu 2"/>
          <p:cNvSpPr>
            <a:spLocks noGrp="1"/>
          </p:cNvSpPr>
          <p:nvPr>
            <p:ph type="sldNum" sz="quarter" idx="12"/>
          </p:nvPr>
        </p:nvSpPr>
        <p:spPr/>
        <p:txBody>
          <a:bodyPr/>
          <a:lstStyle/>
          <a:p>
            <a:fld id="{2DF9AE19-0AB3-4D9B-947A-7248E68DE8E7}" type="slidenum">
              <a:rPr lang="tr-TR" smtClean="0"/>
              <a:pPr/>
              <a:t>26</a:t>
            </a:fld>
            <a:endParaRPr lang="tr-TR"/>
          </a:p>
        </p:txBody>
      </p:sp>
      <p:sp>
        <p:nvSpPr>
          <p:cNvPr id="4" name="Dikdörtgen 3"/>
          <p:cNvSpPr/>
          <p:nvPr/>
        </p:nvSpPr>
        <p:spPr>
          <a:xfrm>
            <a:off x="431451" y="1428750"/>
            <a:ext cx="8424936" cy="830997"/>
          </a:xfrm>
          <a:prstGeom prst="rect">
            <a:avLst/>
          </a:prstGeom>
        </p:spPr>
        <p:txBody>
          <a:bodyPr wrap="square">
            <a:spAutoFit/>
          </a:bodyPr>
          <a:lstStyle/>
          <a:p>
            <a:pPr algn="ctr"/>
            <a:r>
              <a:rPr lang="tr-TR" sz="2400" b="1" dirty="0">
                <a:solidFill>
                  <a:srgbClr val="0070C0"/>
                </a:solidFill>
              </a:rPr>
              <a:t>İŞ SAĞLIĞI VE GÜVENLİĞİ KURULU</a:t>
            </a:r>
          </a:p>
          <a:p>
            <a:pPr algn="ctr"/>
            <a:r>
              <a:rPr lang="tr-TR" sz="2400" b="1" dirty="0">
                <a:solidFill>
                  <a:srgbClr val="0070C0"/>
                </a:solidFill>
                <a:hlinkClick r:id="rId2" action="ppaction://hlinkfile"/>
              </a:rPr>
              <a:t>İŞ SAĞLIĞI VE GÜVENLİĞİ İÇ YÖNERGESİ</a:t>
            </a:r>
            <a:endParaRPr lang="tr-TR" sz="2400" b="1" dirty="0">
              <a:solidFill>
                <a:srgbClr val="0070C0"/>
              </a:solidFill>
            </a:endParaRPr>
          </a:p>
        </p:txBody>
      </p:sp>
      <p:sp>
        <p:nvSpPr>
          <p:cNvPr id="6" name="Dikdörtgen 5"/>
          <p:cNvSpPr/>
          <p:nvPr/>
        </p:nvSpPr>
        <p:spPr>
          <a:xfrm>
            <a:off x="431451" y="2420889"/>
            <a:ext cx="8424936" cy="4154984"/>
          </a:xfrm>
          <a:prstGeom prst="rect">
            <a:avLst/>
          </a:prstGeom>
        </p:spPr>
        <p:txBody>
          <a:bodyPr wrap="square">
            <a:spAutoFit/>
          </a:bodyPr>
          <a:lstStyle/>
          <a:p>
            <a:pPr algn="ctr"/>
            <a:r>
              <a:rPr lang="tr-TR" sz="2400" b="1" dirty="0" smtClean="0">
                <a:solidFill>
                  <a:srgbClr val="FF0000"/>
                </a:solidFill>
              </a:rPr>
              <a:t>BİRİNCİ BÖLÜM</a:t>
            </a:r>
          </a:p>
          <a:p>
            <a:pPr marL="342900" indent="-342900">
              <a:buFont typeface="Arial" panose="020B0604020202020204" pitchFamily="34" charset="0"/>
              <a:buChar char="•"/>
            </a:pPr>
            <a:r>
              <a:rPr lang="tr-TR" sz="2400" b="1" dirty="0" smtClean="0"/>
              <a:t>Amaç, Kapsam, Dayanak ve Tanımlar</a:t>
            </a:r>
          </a:p>
          <a:p>
            <a:pPr algn="ctr"/>
            <a:r>
              <a:rPr lang="tr-TR" sz="2400" b="1" dirty="0" smtClean="0">
                <a:solidFill>
                  <a:srgbClr val="FF0000"/>
                </a:solidFill>
              </a:rPr>
              <a:t>İKİNCİ BÖLÜM</a:t>
            </a:r>
          </a:p>
          <a:p>
            <a:pPr marL="342900" indent="-342900">
              <a:buFont typeface="Arial" panose="020B0604020202020204" pitchFamily="34" charset="0"/>
              <a:buChar char="•"/>
            </a:pPr>
            <a:r>
              <a:rPr lang="tr-TR" sz="2400" b="1" dirty="0" smtClean="0"/>
              <a:t>İş Sağlığı ve Güvenliği Esasları </a:t>
            </a:r>
          </a:p>
          <a:p>
            <a:pPr algn="ctr"/>
            <a:r>
              <a:rPr lang="tr-TR" sz="2400" b="1" dirty="0" smtClean="0">
                <a:solidFill>
                  <a:srgbClr val="FF0000"/>
                </a:solidFill>
              </a:rPr>
              <a:t>ÜÇÜNCÜ BÖLÜM</a:t>
            </a:r>
          </a:p>
          <a:p>
            <a:pPr marL="342900" indent="-342900">
              <a:buFont typeface="Arial" panose="020B0604020202020204" pitchFamily="34" charset="0"/>
              <a:buChar char="•"/>
            </a:pPr>
            <a:r>
              <a:rPr lang="tr-TR" sz="2400" b="1" dirty="0" smtClean="0"/>
              <a:t>Genel İş Sağlığı ve Güvenliği Kuralları </a:t>
            </a:r>
          </a:p>
          <a:p>
            <a:pPr algn="ctr"/>
            <a:r>
              <a:rPr lang="tr-TR" sz="2400" b="1" dirty="0" smtClean="0">
                <a:solidFill>
                  <a:srgbClr val="FF0000"/>
                </a:solidFill>
              </a:rPr>
              <a:t>DÖRDÜNCÜ BÖLÜM</a:t>
            </a:r>
          </a:p>
          <a:p>
            <a:pPr marL="342900" indent="-342900">
              <a:buFont typeface="Arial" panose="020B0604020202020204" pitchFamily="34" charset="0"/>
              <a:buChar char="•"/>
            </a:pPr>
            <a:r>
              <a:rPr lang="tr-TR" sz="2400" b="1" dirty="0" smtClean="0"/>
              <a:t>İş kazası, iş kazalarının incelenmesi, raporlandırılması, analizi ve istatistiklerinin tutulması </a:t>
            </a:r>
          </a:p>
          <a:p>
            <a:pPr algn="ctr"/>
            <a:r>
              <a:rPr lang="tr-TR" sz="2400" b="1" dirty="0" smtClean="0">
                <a:solidFill>
                  <a:srgbClr val="FF0000"/>
                </a:solidFill>
              </a:rPr>
              <a:t>BEŞİNCİ BÖLÜM </a:t>
            </a:r>
          </a:p>
          <a:p>
            <a:pPr marL="342900" indent="-342900">
              <a:buFont typeface="Arial" panose="020B0604020202020204" pitchFamily="34" charset="0"/>
              <a:buChar char="•"/>
            </a:pPr>
            <a:r>
              <a:rPr lang="tr-TR" sz="2400" b="1" dirty="0" smtClean="0"/>
              <a:t>Ekler </a:t>
            </a:r>
            <a:endParaRPr lang="tr-TR" sz="2400" b="1" dirty="0"/>
          </a:p>
        </p:txBody>
      </p:sp>
    </p:spTree>
    <p:extLst>
      <p:ext uri="{BB962C8B-B14F-4D97-AF65-F5344CB8AC3E}">
        <p14:creationId xmlns:p14="http://schemas.microsoft.com/office/powerpoint/2010/main" xmlns="" val="786634573"/>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a:xfrm>
            <a:off x="0" y="285750"/>
            <a:ext cx="9144000" cy="1143000"/>
          </a:xfrm>
          <a:prstGeom prst="rect">
            <a:avLst/>
          </a:prstGeom>
        </p:spPr>
        <p:txBody>
          <a:bodyPr anchor="ctr">
            <a:normAutofit/>
          </a:bodyPr>
          <a:lstStyle/>
          <a:p>
            <a:pPr algn="ctr" fontAlgn="auto">
              <a:spcAft>
                <a:spcPts val="0"/>
              </a:spcAft>
              <a:defRPr/>
            </a:pPr>
            <a:r>
              <a:rPr lang="tr-TR" sz="4400" b="1" dirty="0" smtClean="0">
                <a:solidFill>
                  <a:srgbClr val="FF0000"/>
                </a:solidFill>
                <a:latin typeface="+mj-lt"/>
                <a:ea typeface="+mj-ea"/>
                <a:cs typeface="+mj-cs"/>
              </a:rPr>
              <a:t>ACİL DURUM EYLEM PLANI</a:t>
            </a:r>
            <a:endParaRPr lang="tr-TR" sz="4400" b="1" dirty="0">
              <a:solidFill>
                <a:srgbClr val="FF0000"/>
              </a:solidFill>
              <a:latin typeface="+mj-lt"/>
              <a:ea typeface="+mj-ea"/>
              <a:cs typeface="+mj-cs"/>
            </a:endParaRPr>
          </a:p>
        </p:txBody>
      </p:sp>
      <p:sp>
        <p:nvSpPr>
          <p:cNvPr id="2" name="Altbilgi Yer Tutucusu 1"/>
          <p:cNvSpPr>
            <a:spLocks noGrp="1"/>
          </p:cNvSpPr>
          <p:nvPr>
            <p:ph type="ftr" sz="quarter" idx="11"/>
          </p:nvPr>
        </p:nvSpPr>
        <p:spPr/>
        <p:txBody>
          <a:bodyPr/>
          <a:lstStyle/>
          <a:p>
            <a:r>
              <a:rPr lang="tr-TR" dirty="0" smtClean="0"/>
              <a:t>Karşıyaka </a:t>
            </a:r>
            <a:r>
              <a:rPr lang="tr-TR" dirty="0" smtClean="0"/>
              <a:t>İSG</a:t>
            </a:r>
            <a:endParaRPr lang="tr-TR" dirty="0"/>
          </a:p>
        </p:txBody>
      </p:sp>
      <p:sp>
        <p:nvSpPr>
          <p:cNvPr id="3" name="Slayt Numarası Yer Tutucusu 2"/>
          <p:cNvSpPr>
            <a:spLocks noGrp="1"/>
          </p:cNvSpPr>
          <p:nvPr>
            <p:ph type="sldNum" sz="quarter" idx="12"/>
          </p:nvPr>
        </p:nvSpPr>
        <p:spPr/>
        <p:txBody>
          <a:bodyPr/>
          <a:lstStyle/>
          <a:p>
            <a:fld id="{2DF9AE19-0AB3-4D9B-947A-7248E68DE8E7}" type="slidenum">
              <a:rPr lang="tr-TR" smtClean="0"/>
              <a:pPr/>
              <a:t>27</a:t>
            </a:fld>
            <a:endParaRPr lang="tr-TR"/>
          </a:p>
        </p:txBody>
      </p:sp>
      <p:sp>
        <p:nvSpPr>
          <p:cNvPr id="4" name="Dikdörtgen 3"/>
          <p:cNvSpPr/>
          <p:nvPr/>
        </p:nvSpPr>
        <p:spPr>
          <a:xfrm>
            <a:off x="431451" y="1428750"/>
            <a:ext cx="8424936" cy="2548390"/>
          </a:xfrm>
          <a:prstGeom prst="rect">
            <a:avLst/>
          </a:prstGeom>
        </p:spPr>
        <p:txBody>
          <a:bodyPr wrap="square">
            <a:spAutoFit/>
          </a:bodyPr>
          <a:lstStyle/>
          <a:p>
            <a:pPr algn="just">
              <a:lnSpc>
                <a:spcPct val="95000"/>
              </a:lnSpc>
              <a:spcBef>
                <a:spcPct val="0"/>
              </a:spcBef>
            </a:pPr>
            <a:r>
              <a:rPr lang="tr-TR" altLang="tr-TR" sz="2400" b="1" dirty="0">
                <a:solidFill>
                  <a:srgbClr val="0070C0"/>
                </a:solidFill>
                <a:latin typeface="Times New Roman" pitchFamily="18" charset="0"/>
                <a:cs typeface="Times New Roman" pitchFamily="18" charset="0"/>
              </a:rPr>
              <a:t>Acil Durum</a:t>
            </a:r>
            <a:r>
              <a:rPr lang="tr-TR" altLang="tr-TR" sz="2400" dirty="0" smtClean="0">
                <a:solidFill>
                  <a:srgbClr val="0070C0"/>
                </a:solidFill>
                <a:latin typeface="Times New Roman" pitchFamily="18" charset="0"/>
                <a:cs typeface="Times New Roman" pitchFamily="18" charset="0"/>
              </a:rPr>
              <a:t>:</a:t>
            </a:r>
            <a:endParaRPr lang="tr-TR" altLang="tr-TR" sz="2400" dirty="0">
              <a:latin typeface="Times New Roman" pitchFamily="18" charset="0"/>
              <a:cs typeface="Times New Roman" pitchFamily="18" charset="0"/>
            </a:endParaRPr>
          </a:p>
          <a:p>
            <a:pPr algn="just">
              <a:lnSpc>
                <a:spcPct val="95000"/>
              </a:lnSpc>
              <a:spcBef>
                <a:spcPct val="0"/>
              </a:spcBef>
            </a:pPr>
            <a:r>
              <a:rPr lang="tr-TR" altLang="tr-TR" sz="2400" dirty="0" smtClean="0">
                <a:latin typeface="Times New Roman" pitchFamily="18" charset="0"/>
                <a:cs typeface="Times New Roman" pitchFamily="18" charset="0"/>
              </a:rPr>
              <a:t>	İş </a:t>
            </a:r>
            <a:r>
              <a:rPr lang="tr-TR" altLang="tr-TR" sz="2400" dirty="0">
                <a:latin typeface="Times New Roman" pitchFamily="18" charset="0"/>
                <a:cs typeface="Times New Roman" pitchFamily="18" charset="0"/>
              </a:rPr>
              <a:t>yeri </a:t>
            </a:r>
            <a:r>
              <a:rPr lang="tr-TR" altLang="tr-TR" sz="2400" b="1" dirty="0">
                <a:latin typeface="Times New Roman" pitchFamily="18" charset="0"/>
                <a:cs typeface="Times New Roman" pitchFamily="18" charset="0"/>
              </a:rPr>
              <a:t>çalışanlarının, </a:t>
            </a:r>
            <a:r>
              <a:rPr lang="tr-TR" altLang="tr-TR" sz="2400" dirty="0">
                <a:latin typeface="Times New Roman" pitchFamily="18" charset="0"/>
                <a:cs typeface="Times New Roman" pitchFamily="18" charset="0"/>
              </a:rPr>
              <a:t>iş yerinde çalışan </a:t>
            </a:r>
            <a:r>
              <a:rPr lang="tr-TR" altLang="tr-TR" sz="2400" b="1" dirty="0">
                <a:latin typeface="Times New Roman" pitchFamily="18" charset="0"/>
                <a:cs typeface="Times New Roman" pitchFamily="18" charset="0"/>
              </a:rPr>
              <a:t>taşeron personelinin</a:t>
            </a:r>
            <a:r>
              <a:rPr lang="tr-TR" altLang="tr-TR" sz="2400" dirty="0">
                <a:latin typeface="Times New Roman" pitchFamily="18" charset="0"/>
                <a:cs typeface="Times New Roman" pitchFamily="18" charset="0"/>
              </a:rPr>
              <a:t>,</a:t>
            </a:r>
            <a:r>
              <a:rPr lang="tr-TR" altLang="tr-TR" sz="2400" b="1" dirty="0">
                <a:latin typeface="Times New Roman" pitchFamily="18" charset="0"/>
                <a:cs typeface="Times New Roman" pitchFamily="18" charset="0"/>
              </a:rPr>
              <a:t> ziyaretçilerin</a:t>
            </a:r>
            <a:r>
              <a:rPr lang="tr-TR" altLang="tr-TR" sz="2400" dirty="0">
                <a:latin typeface="Times New Roman" pitchFamily="18" charset="0"/>
                <a:cs typeface="Times New Roman" pitchFamily="18" charset="0"/>
              </a:rPr>
              <a:t> veya </a:t>
            </a:r>
            <a:r>
              <a:rPr lang="tr-TR" altLang="tr-TR" sz="2400" b="1" dirty="0">
                <a:latin typeface="Times New Roman" pitchFamily="18" charset="0"/>
                <a:cs typeface="Times New Roman" pitchFamily="18" charset="0"/>
              </a:rPr>
              <a:t>yakın tesis </a:t>
            </a:r>
            <a:r>
              <a:rPr lang="tr-TR" altLang="tr-TR" sz="2400" dirty="0">
                <a:latin typeface="Times New Roman" pitchFamily="18" charset="0"/>
                <a:cs typeface="Times New Roman" pitchFamily="18" charset="0"/>
              </a:rPr>
              <a:t>yada </a:t>
            </a:r>
            <a:r>
              <a:rPr lang="tr-TR" altLang="tr-TR" sz="2400" b="1" dirty="0">
                <a:latin typeface="Times New Roman" pitchFamily="18" charset="0"/>
                <a:cs typeface="Times New Roman" pitchFamily="18" charset="0"/>
              </a:rPr>
              <a:t>yerleşim merkezlerinde </a:t>
            </a:r>
            <a:r>
              <a:rPr lang="tr-TR" altLang="tr-TR" sz="2400" dirty="0">
                <a:latin typeface="Times New Roman" pitchFamily="18" charset="0"/>
                <a:cs typeface="Times New Roman" pitchFamily="18" charset="0"/>
              </a:rPr>
              <a:t>bulunanların yaralanmasına veya can kaybına neden olabilen, iş yerinin üretimini kısmen veya tamamen durdurabilen, tesise veya doğal çevreye zarar veren planlanmamış olaylardır</a:t>
            </a:r>
            <a:endParaRPr lang="tr-TR" sz="2400" b="1" dirty="0">
              <a:solidFill>
                <a:srgbClr val="0070C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771800" y="3950175"/>
            <a:ext cx="3419475" cy="2401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27285352"/>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a:xfrm>
            <a:off x="0" y="285750"/>
            <a:ext cx="9144000" cy="1143000"/>
          </a:xfrm>
          <a:prstGeom prst="rect">
            <a:avLst/>
          </a:prstGeom>
        </p:spPr>
        <p:txBody>
          <a:bodyPr anchor="ctr">
            <a:normAutofit/>
          </a:bodyPr>
          <a:lstStyle/>
          <a:p>
            <a:pPr algn="ctr" fontAlgn="auto">
              <a:spcAft>
                <a:spcPts val="0"/>
              </a:spcAft>
              <a:defRPr/>
            </a:pPr>
            <a:r>
              <a:rPr lang="tr-TR" sz="4400" b="1" dirty="0" smtClean="0">
                <a:solidFill>
                  <a:srgbClr val="FF0000"/>
                </a:solidFill>
                <a:latin typeface="+mj-lt"/>
                <a:ea typeface="+mj-ea"/>
                <a:cs typeface="+mj-cs"/>
              </a:rPr>
              <a:t>ACİL DURUM EYLEM PLANI</a:t>
            </a:r>
            <a:endParaRPr lang="tr-TR" sz="4400" b="1" dirty="0">
              <a:solidFill>
                <a:srgbClr val="FF0000"/>
              </a:solidFill>
              <a:latin typeface="+mj-lt"/>
              <a:ea typeface="+mj-ea"/>
              <a:cs typeface="+mj-cs"/>
            </a:endParaRPr>
          </a:p>
        </p:txBody>
      </p:sp>
      <p:sp>
        <p:nvSpPr>
          <p:cNvPr id="2" name="Altbilgi Yer Tutucusu 1"/>
          <p:cNvSpPr>
            <a:spLocks noGrp="1"/>
          </p:cNvSpPr>
          <p:nvPr>
            <p:ph type="ftr" sz="quarter" idx="11"/>
          </p:nvPr>
        </p:nvSpPr>
        <p:spPr/>
        <p:txBody>
          <a:bodyPr/>
          <a:lstStyle/>
          <a:p>
            <a:r>
              <a:rPr lang="tr-TR" dirty="0" smtClean="0"/>
              <a:t>Karşıyaka </a:t>
            </a:r>
            <a:r>
              <a:rPr lang="tr-TR" dirty="0" smtClean="0"/>
              <a:t>İSG</a:t>
            </a:r>
            <a:endParaRPr lang="tr-TR" dirty="0"/>
          </a:p>
        </p:txBody>
      </p:sp>
      <p:sp>
        <p:nvSpPr>
          <p:cNvPr id="3" name="Slayt Numarası Yer Tutucusu 2"/>
          <p:cNvSpPr>
            <a:spLocks noGrp="1"/>
          </p:cNvSpPr>
          <p:nvPr>
            <p:ph type="sldNum" sz="quarter" idx="12"/>
          </p:nvPr>
        </p:nvSpPr>
        <p:spPr/>
        <p:txBody>
          <a:bodyPr/>
          <a:lstStyle/>
          <a:p>
            <a:fld id="{2DF9AE19-0AB3-4D9B-947A-7248E68DE8E7}" type="slidenum">
              <a:rPr lang="tr-TR" smtClean="0"/>
              <a:pPr/>
              <a:t>28</a:t>
            </a:fld>
            <a:endParaRPr lang="tr-TR"/>
          </a:p>
        </p:txBody>
      </p:sp>
      <p:sp>
        <p:nvSpPr>
          <p:cNvPr id="8" name="Dikdörtgen 4"/>
          <p:cNvSpPr>
            <a:spLocks noChangeArrowheads="1"/>
          </p:cNvSpPr>
          <p:nvPr/>
        </p:nvSpPr>
        <p:spPr bwMode="auto">
          <a:xfrm>
            <a:off x="539552" y="1428750"/>
            <a:ext cx="8136904" cy="41549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hangingPunct="0">
              <a:defRPr/>
            </a:pPr>
            <a:r>
              <a:rPr lang="tr-TR" sz="2400" b="1" dirty="0" smtClean="0">
                <a:solidFill>
                  <a:srgbClr val="0070C0"/>
                </a:solidFill>
              </a:rPr>
              <a:t>ACİL DURUMLARIN BELİRLENMESİ</a:t>
            </a:r>
          </a:p>
          <a:p>
            <a:pPr algn="ctr" hangingPunct="0">
              <a:defRPr/>
            </a:pPr>
            <a:endParaRPr lang="tr-TR" sz="2400" b="1" dirty="0" smtClean="0">
              <a:solidFill>
                <a:srgbClr val="0070C0"/>
              </a:solidFill>
            </a:endParaRPr>
          </a:p>
          <a:p>
            <a:pPr hangingPunct="0">
              <a:defRPr/>
            </a:pPr>
            <a:r>
              <a:rPr lang="tr-TR" sz="2400" dirty="0" smtClean="0"/>
              <a:t>	İşyerinde </a:t>
            </a:r>
            <a:r>
              <a:rPr lang="tr-TR" sz="2400" dirty="0"/>
              <a:t>meydana gelebilecek acil durumlar aşağıdaki hususlar dikkate alınarak belirlenir: </a:t>
            </a:r>
            <a:endParaRPr lang="tr-TR" sz="2400" dirty="0" smtClean="0"/>
          </a:p>
          <a:p>
            <a:pPr hangingPunct="0">
              <a:defRPr/>
            </a:pPr>
            <a:endParaRPr lang="tr-TR" sz="2400" dirty="0" smtClean="0"/>
          </a:p>
          <a:p>
            <a:pPr marL="457200" indent="-457200" hangingPunct="0">
              <a:buAutoNum type="alphaLcParenR"/>
              <a:defRPr/>
            </a:pPr>
            <a:r>
              <a:rPr lang="tr-TR" sz="2400" dirty="0" smtClean="0"/>
              <a:t>Risk </a:t>
            </a:r>
            <a:r>
              <a:rPr lang="tr-TR" sz="2400" dirty="0"/>
              <a:t>değerlendirmesi sonuçları. </a:t>
            </a:r>
            <a:endParaRPr lang="tr-TR" sz="2400" dirty="0" smtClean="0"/>
          </a:p>
          <a:p>
            <a:pPr marL="457200" indent="-457200" hangingPunct="0">
              <a:buAutoNum type="alphaLcParenR"/>
              <a:defRPr/>
            </a:pPr>
            <a:r>
              <a:rPr lang="tr-TR" sz="2400" dirty="0" smtClean="0"/>
              <a:t>Yangın</a:t>
            </a:r>
            <a:r>
              <a:rPr lang="tr-TR" sz="2400" dirty="0"/>
              <a:t>, tehlikeli kimyasal maddelerden kaynaklanan yayılım ve patlama ihtimali. </a:t>
            </a:r>
            <a:endParaRPr lang="tr-TR" sz="2400" dirty="0" smtClean="0"/>
          </a:p>
          <a:p>
            <a:pPr marL="457200" indent="-457200" hangingPunct="0">
              <a:buAutoNum type="alphaLcParenR"/>
              <a:defRPr/>
            </a:pPr>
            <a:r>
              <a:rPr lang="tr-TR" sz="2400" dirty="0" smtClean="0"/>
              <a:t>İlk </a:t>
            </a:r>
            <a:r>
              <a:rPr lang="tr-TR" sz="2400" dirty="0"/>
              <a:t>yardım ve tahliye gerektirecek olaylar. </a:t>
            </a:r>
            <a:endParaRPr lang="tr-TR" sz="2400" dirty="0" smtClean="0"/>
          </a:p>
          <a:p>
            <a:pPr marL="457200" indent="-457200" hangingPunct="0">
              <a:buAutoNum type="alphaLcParenR"/>
              <a:defRPr/>
            </a:pPr>
            <a:r>
              <a:rPr lang="tr-TR" sz="2400" dirty="0" smtClean="0"/>
              <a:t>Doğal </a:t>
            </a:r>
            <a:r>
              <a:rPr lang="tr-TR" sz="2400" dirty="0"/>
              <a:t>afetlerin meydana gelme ihtimali. </a:t>
            </a:r>
            <a:endParaRPr lang="tr-TR" sz="2400" dirty="0" smtClean="0"/>
          </a:p>
          <a:p>
            <a:pPr marL="457200" indent="-457200" hangingPunct="0">
              <a:buAutoNum type="alphaLcParenR"/>
              <a:defRPr/>
            </a:pPr>
            <a:r>
              <a:rPr lang="tr-TR" sz="2400" dirty="0" smtClean="0"/>
              <a:t>Sabotaj </a:t>
            </a:r>
            <a:r>
              <a:rPr lang="tr-TR" sz="2400" dirty="0"/>
              <a:t>ihtimali. </a:t>
            </a:r>
            <a:endParaRPr lang="tr-TR" sz="2400" dirty="0">
              <a:cs typeface="Times New Roman" pitchFamily="18" charset="0"/>
            </a:endParaRPr>
          </a:p>
        </p:txBody>
      </p:sp>
    </p:spTree>
    <p:extLst>
      <p:ext uri="{BB962C8B-B14F-4D97-AF65-F5344CB8AC3E}">
        <p14:creationId xmlns:p14="http://schemas.microsoft.com/office/powerpoint/2010/main" xmlns="" val="4098166208"/>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a:xfrm>
            <a:off x="0" y="285750"/>
            <a:ext cx="9144000" cy="1143000"/>
          </a:xfrm>
          <a:prstGeom prst="rect">
            <a:avLst/>
          </a:prstGeom>
        </p:spPr>
        <p:txBody>
          <a:bodyPr anchor="ctr">
            <a:normAutofit/>
          </a:bodyPr>
          <a:lstStyle/>
          <a:p>
            <a:pPr algn="ctr" fontAlgn="auto">
              <a:spcAft>
                <a:spcPts val="0"/>
              </a:spcAft>
              <a:defRPr/>
            </a:pPr>
            <a:r>
              <a:rPr lang="tr-TR" sz="4400" b="1" dirty="0" smtClean="0">
                <a:solidFill>
                  <a:srgbClr val="FF0000"/>
                </a:solidFill>
                <a:latin typeface="+mj-lt"/>
                <a:ea typeface="+mj-ea"/>
                <a:cs typeface="+mj-cs"/>
              </a:rPr>
              <a:t>ACİL DURUM EYLEM PLANI</a:t>
            </a:r>
            <a:endParaRPr lang="tr-TR" sz="4400" b="1" dirty="0">
              <a:solidFill>
                <a:srgbClr val="FF0000"/>
              </a:solidFill>
              <a:latin typeface="+mj-lt"/>
              <a:ea typeface="+mj-ea"/>
              <a:cs typeface="+mj-cs"/>
            </a:endParaRPr>
          </a:p>
        </p:txBody>
      </p:sp>
      <p:sp>
        <p:nvSpPr>
          <p:cNvPr id="2" name="Altbilgi Yer Tutucusu 1"/>
          <p:cNvSpPr>
            <a:spLocks noGrp="1"/>
          </p:cNvSpPr>
          <p:nvPr>
            <p:ph type="ftr" sz="quarter" idx="11"/>
          </p:nvPr>
        </p:nvSpPr>
        <p:spPr/>
        <p:txBody>
          <a:bodyPr/>
          <a:lstStyle/>
          <a:p>
            <a:r>
              <a:rPr lang="tr-TR" dirty="0" smtClean="0"/>
              <a:t>Karşıyaka </a:t>
            </a:r>
            <a:r>
              <a:rPr lang="tr-TR" dirty="0" smtClean="0"/>
              <a:t>İSG</a:t>
            </a:r>
            <a:endParaRPr lang="tr-TR" dirty="0"/>
          </a:p>
        </p:txBody>
      </p:sp>
      <p:sp>
        <p:nvSpPr>
          <p:cNvPr id="3" name="Slayt Numarası Yer Tutucusu 2"/>
          <p:cNvSpPr>
            <a:spLocks noGrp="1"/>
          </p:cNvSpPr>
          <p:nvPr>
            <p:ph type="sldNum" sz="quarter" idx="12"/>
          </p:nvPr>
        </p:nvSpPr>
        <p:spPr/>
        <p:txBody>
          <a:bodyPr/>
          <a:lstStyle/>
          <a:p>
            <a:fld id="{2DF9AE19-0AB3-4D9B-947A-7248E68DE8E7}" type="slidenum">
              <a:rPr lang="tr-TR" smtClean="0"/>
              <a:pPr/>
              <a:t>29</a:t>
            </a:fld>
            <a:endParaRPr lang="tr-TR"/>
          </a:p>
        </p:txBody>
      </p:sp>
      <p:sp>
        <p:nvSpPr>
          <p:cNvPr id="8" name="Dikdörtgen 4"/>
          <p:cNvSpPr>
            <a:spLocks noChangeArrowheads="1"/>
          </p:cNvSpPr>
          <p:nvPr/>
        </p:nvSpPr>
        <p:spPr bwMode="auto">
          <a:xfrm>
            <a:off x="395536" y="1428750"/>
            <a:ext cx="8568952" cy="52629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spcBef>
                <a:spcPct val="0"/>
              </a:spcBef>
            </a:pPr>
            <a:r>
              <a:rPr lang="tr-TR" altLang="tr-TR" sz="2400" b="1" dirty="0">
                <a:solidFill>
                  <a:srgbClr val="0070C0"/>
                </a:solidFill>
                <a:ea typeface="Times New Roman" pitchFamily="18" charset="0"/>
                <a:cs typeface="Verdana" pitchFamily="34" charset="0"/>
              </a:rPr>
              <a:t>ACİL DURUM PLANLAMASININ 4 AŞAMASI</a:t>
            </a:r>
            <a:r>
              <a:rPr lang="tr-TR" altLang="tr-TR" sz="2400" b="1" dirty="0" smtClean="0">
                <a:solidFill>
                  <a:srgbClr val="0070C0"/>
                </a:solidFill>
                <a:ea typeface="Times New Roman" pitchFamily="18" charset="0"/>
                <a:cs typeface="Verdana" pitchFamily="34" charset="0"/>
              </a:rPr>
              <a:t>:</a:t>
            </a:r>
          </a:p>
          <a:p>
            <a:pPr algn="ctr">
              <a:spcBef>
                <a:spcPct val="0"/>
              </a:spcBef>
            </a:pPr>
            <a:endParaRPr lang="tr-TR" altLang="tr-TR" sz="2400" dirty="0">
              <a:solidFill>
                <a:srgbClr val="0070C0"/>
              </a:solidFill>
              <a:ea typeface="Times New Roman" pitchFamily="18" charset="0"/>
              <a:cs typeface="Verdana" pitchFamily="34" charset="0"/>
            </a:endParaRPr>
          </a:p>
          <a:p>
            <a:pPr>
              <a:spcBef>
                <a:spcPct val="0"/>
              </a:spcBef>
              <a:buFontTx/>
              <a:buAutoNum type="arabicPeriod"/>
            </a:pPr>
            <a:r>
              <a:rPr lang="tr-TR" altLang="tr-TR" sz="2400" b="1" dirty="0" smtClean="0">
                <a:ea typeface="Times New Roman" pitchFamily="18" charset="0"/>
                <a:cs typeface="Verdana" pitchFamily="34" charset="0"/>
              </a:rPr>
              <a:t>  Aşama</a:t>
            </a:r>
            <a:r>
              <a:rPr lang="tr-TR" altLang="tr-TR" sz="2400" b="1" dirty="0">
                <a:ea typeface="Times New Roman" pitchFamily="18" charset="0"/>
                <a:cs typeface="Verdana" pitchFamily="34" charset="0"/>
              </a:rPr>
              <a:t>: </a:t>
            </a:r>
            <a:r>
              <a:rPr lang="tr-TR" altLang="tr-TR" sz="2400" dirty="0">
                <a:ea typeface="Times New Roman" pitchFamily="18" charset="0"/>
                <a:cs typeface="Verdana" pitchFamily="34" charset="0"/>
              </a:rPr>
              <a:t>Planlama için bir ekibin oluşturulması</a:t>
            </a:r>
          </a:p>
          <a:p>
            <a:pPr>
              <a:spcBef>
                <a:spcPct val="0"/>
              </a:spcBef>
            </a:pPr>
            <a:r>
              <a:rPr lang="tr-TR" altLang="tr-TR" sz="2400" dirty="0">
                <a:ea typeface="Times New Roman" pitchFamily="18" charset="0"/>
                <a:cs typeface="Verdana" pitchFamily="34" charset="0"/>
              </a:rPr>
              <a:t>                     - Gerekli eğitimlerin verilmesi </a:t>
            </a:r>
          </a:p>
          <a:p>
            <a:pPr>
              <a:spcBef>
                <a:spcPct val="0"/>
              </a:spcBef>
            </a:pPr>
            <a:r>
              <a:rPr lang="tr-TR" altLang="tr-TR" sz="2400" dirty="0">
                <a:ea typeface="Times New Roman" pitchFamily="18" charset="0"/>
                <a:cs typeface="Verdana" pitchFamily="34" charset="0"/>
              </a:rPr>
              <a:t> </a:t>
            </a:r>
          </a:p>
          <a:p>
            <a:pPr>
              <a:spcBef>
                <a:spcPct val="0"/>
              </a:spcBef>
            </a:pPr>
            <a:r>
              <a:rPr lang="tr-TR" altLang="tr-TR" sz="2400" b="1" dirty="0">
                <a:ea typeface="Times New Roman" pitchFamily="18" charset="0"/>
                <a:cs typeface="Verdana" pitchFamily="34" charset="0"/>
              </a:rPr>
              <a:t>2. </a:t>
            </a:r>
            <a:r>
              <a:rPr lang="tr-TR" altLang="tr-TR" sz="2400" b="1" dirty="0" smtClean="0">
                <a:ea typeface="Times New Roman" pitchFamily="18" charset="0"/>
                <a:cs typeface="Verdana" pitchFamily="34" charset="0"/>
              </a:rPr>
              <a:t> Aşama</a:t>
            </a:r>
            <a:r>
              <a:rPr lang="tr-TR" altLang="tr-TR" sz="2400" b="1" dirty="0">
                <a:ea typeface="Times New Roman" pitchFamily="18" charset="0"/>
                <a:cs typeface="Verdana" pitchFamily="34" charset="0"/>
              </a:rPr>
              <a:t>: </a:t>
            </a:r>
            <a:r>
              <a:rPr lang="tr-TR" altLang="tr-TR" sz="2400" dirty="0">
                <a:ea typeface="Times New Roman" pitchFamily="18" charset="0"/>
                <a:cs typeface="Verdana" pitchFamily="34" charset="0"/>
              </a:rPr>
              <a:t>Mevcut ve olası risklerin analizi </a:t>
            </a:r>
          </a:p>
          <a:p>
            <a:pPr>
              <a:spcBef>
                <a:spcPct val="0"/>
              </a:spcBef>
            </a:pPr>
            <a:r>
              <a:rPr lang="tr-TR" altLang="tr-TR" sz="2400" dirty="0">
                <a:ea typeface="Times New Roman" pitchFamily="18" charset="0"/>
                <a:cs typeface="Verdana" pitchFamily="34" charset="0"/>
              </a:rPr>
              <a:t> </a:t>
            </a:r>
          </a:p>
          <a:p>
            <a:pPr>
              <a:spcBef>
                <a:spcPct val="0"/>
              </a:spcBef>
            </a:pPr>
            <a:r>
              <a:rPr lang="tr-TR" altLang="tr-TR" sz="2400" b="1" dirty="0">
                <a:ea typeface="Times New Roman" pitchFamily="18" charset="0"/>
                <a:cs typeface="Verdana" pitchFamily="34" charset="0"/>
              </a:rPr>
              <a:t>3. </a:t>
            </a:r>
            <a:r>
              <a:rPr lang="tr-TR" altLang="tr-TR" sz="2400" b="1" dirty="0" smtClean="0">
                <a:ea typeface="Times New Roman" pitchFamily="18" charset="0"/>
                <a:cs typeface="Verdana" pitchFamily="34" charset="0"/>
              </a:rPr>
              <a:t> Aşama</a:t>
            </a:r>
            <a:r>
              <a:rPr lang="tr-TR" altLang="tr-TR" sz="2400" dirty="0">
                <a:ea typeface="Times New Roman" pitchFamily="18" charset="0"/>
                <a:cs typeface="Verdana" pitchFamily="34" charset="0"/>
              </a:rPr>
              <a:t>: Planın hazırlanması </a:t>
            </a:r>
          </a:p>
          <a:p>
            <a:pPr>
              <a:spcBef>
                <a:spcPct val="0"/>
              </a:spcBef>
            </a:pPr>
            <a:r>
              <a:rPr lang="tr-TR" altLang="tr-TR" sz="2400" dirty="0">
                <a:ea typeface="Times New Roman" pitchFamily="18" charset="0"/>
                <a:cs typeface="Verdana" pitchFamily="34" charset="0"/>
              </a:rPr>
              <a:t>                    - Yerleşim planının hazırlanması</a:t>
            </a:r>
          </a:p>
          <a:p>
            <a:pPr>
              <a:spcBef>
                <a:spcPct val="0"/>
              </a:spcBef>
            </a:pPr>
            <a:r>
              <a:rPr lang="tr-TR" altLang="tr-TR" sz="2400" dirty="0">
                <a:ea typeface="Times New Roman" pitchFamily="18" charset="0"/>
                <a:cs typeface="Verdana" pitchFamily="34" charset="0"/>
              </a:rPr>
              <a:t>                    - Gerekli malzeme ve ekipmanlar hazır bulundurulmalı</a:t>
            </a:r>
          </a:p>
          <a:p>
            <a:pPr>
              <a:spcBef>
                <a:spcPct val="0"/>
              </a:spcBef>
            </a:pPr>
            <a:endParaRPr lang="tr-TR" altLang="tr-TR" sz="2400" dirty="0">
              <a:ea typeface="Times New Roman" pitchFamily="18" charset="0"/>
              <a:cs typeface="Verdana" pitchFamily="34" charset="0"/>
            </a:endParaRPr>
          </a:p>
          <a:p>
            <a:pPr>
              <a:spcBef>
                <a:spcPct val="0"/>
              </a:spcBef>
            </a:pPr>
            <a:r>
              <a:rPr lang="tr-TR" altLang="tr-TR" sz="2400" dirty="0">
                <a:ea typeface="Times New Roman" pitchFamily="18" charset="0"/>
                <a:cs typeface="Verdana" pitchFamily="34" charset="0"/>
              </a:rPr>
              <a:t> </a:t>
            </a:r>
            <a:r>
              <a:rPr lang="tr-TR" altLang="tr-TR" sz="2400" b="1" dirty="0">
                <a:ea typeface="Times New Roman" pitchFamily="18" charset="0"/>
                <a:cs typeface="Verdana" pitchFamily="34" charset="0"/>
              </a:rPr>
              <a:t>4. </a:t>
            </a:r>
            <a:r>
              <a:rPr lang="tr-TR" altLang="tr-TR" sz="2400" b="1" dirty="0" smtClean="0">
                <a:ea typeface="Times New Roman" pitchFamily="18" charset="0"/>
                <a:cs typeface="Verdana" pitchFamily="34" charset="0"/>
              </a:rPr>
              <a:t> Aşama</a:t>
            </a:r>
            <a:r>
              <a:rPr lang="tr-TR" altLang="tr-TR" sz="2400" b="1" dirty="0">
                <a:ea typeface="Times New Roman" pitchFamily="18" charset="0"/>
                <a:cs typeface="Verdana" pitchFamily="34" charset="0"/>
              </a:rPr>
              <a:t>: </a:t>
            </a:r>
            <a:r>
              <a:rPr lang="tr-TR" altLang="tr-TR" sz="2400" dirty="0">
                <a:ea typeface="Times New Roman" pitchFamily="18" charset="0"/>
                <a:cs typeface="Verdana" pitchFamily="34" charset="0"/>
              </a:rPr>
              <a:t>Planın yürürlüğe konulması</a:t>
            </a:r>
          </a:p>
          <a:p>
            <a:pPr>
              <a:spcBef>
                <a:spcPct val="0"/>
              </a:spcBef>
            </a:pPr>
            <a:r>
              <a:rPr lang="tr-TR" altLang="tr-TR" sz="2400" dirty="0">
                <a:ea typeface="Times New Roman" pitchFamily="18" charset="0"/>
                <a:cs typeface="Verdana" pitchFamily="34" charset="0"/>
              </a:rPr>
              <a:t>                     -Tatbikat yapılması</a:t>
            </a:r>
          </a:p>
          <a:p>
            <a:pPr algn="l" hangingPunct="0">
              <a:defRPr/>
            </a:pPr>
            <a:endParaRPr lang="tr-TR" sz="2400" dirty="0">
              <a:cs typeface="Times New Roman" pitchFamily="18" charset="0"/>
            </a:endParaRPr>
          </a:p>
        </p:txBody>
      </p:sp>
    </p:spTree>
    <p:extLst>
      <p:ext uri="{BB962C8B-B14F-4D97-AF65-F5344CB8AC3E}">
        <p14:creationId xmlns:p14="http://schemas.microsoft.com/office/powerpoint/2010/main" xmlns="" val="2913981270"/>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5" name="Picture 5" descr="Untitled-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00113" y="1412875"/>
            <a:ext cx="7189787"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67" name="1 Başlık"/>
          <p:cNvSpPr>
            <a:spLocks noGrp="1"/>
          </p:cNvSpPr>
          <p:nvPr>
            <p:ph type="title" idx="4294967295"/>
          </p:nvPr>
        </p:nvSpPr>
        <p:spPr>
          <a:xfrm>
            <a:off x="827088" y="704850"/>
            <a:ext cx="7859712" cy="1143000"/>
          </a:xfrm>
        </p:spPr>
        <p:txBody>
          <a:bodyPr/>
          <a:lstStyle/>
          <a:p>
            <a:r>
              <a:rPr lang="tr-TR" altLang="tr-TR" b="1" dirty="0" smtClean="0"/>
              <a:t>6331 Sayılı yasa Kapsamı</a:t>
            </a:r>
            <a:endParaRPr lang="en-US" altLang="tr-TR" b="1" dirty="0" smtClean="0"/>
          </a:p>
        </p:txBody>
      </p:sp>
      <p:sp>
        <p:nvSpPr>
          <p:cNvPr id="3" name="2 İçerik Yer Tutucusu"/>
          <p:cNvSpPr>
            <a:spLocks noGrp="1"/>
          </p:cNvSpPr>
          <p:nvPr>
            <p:ph idx="4294967295"/>
          </p:nvPr>
        </p:nvSpPr>
        <p:spPr>
          <a:xfrm>
            <a:off x="1692275" y="5445125"/>
            <a:ext cx="2027238" cy="1223963"/>
          </a:xfrm>
        </p:spPr>
        <p:txBody>
          <a:bodyPr/>
          <a:lstStyle/>
          <a:p>
            <a:pPr algn="ctr">
              <a:buFont typeface="Wingdings 2" pitchFamily="18" charset="2"/>
              <a:buNone/>
            </a:pPr>
            <a:r>
              <a:rPr lang="tr-TR" altLang="tr-TR" sz="3000" b="1" smtClean="0">
                <a:latin typeface="Arial" charset="0"/>
              </a:rPr>
              <a:t>KAMU</a:t>
            </a:r>
          </a:p>
          <a:p>
            <a:pPr algn="ctr">
              <a:buFont typeface="Wingdings 2" pitchFamily="18" charset="2"/>
              <a:buNone/>
            </a:pPr>
            <a:r>
              <a:rPr lang="tr-TR" altLang="tr-TR" sz="3000" b="1" smtClean="0">
                <a:latin typeface="Arial" charset="0"/>
              </a:rPr>
              <a:t>(MEMUR)</a:t>
            </a:r>
          </a:p>
        </p:txBody>
      </p:sp>
      <p:sp>
        <p:nvSpPr>
          <p:cNvPr id="2" name="2 İçerik Yer Tutucusu"/>
          <p:cNvSpPr>
            <a:spLocks/>
          </p:cNvSpPr>
          <p:nvPr/>
        </p:nvSpPr>
        <p:spPr bwMode="auto">
          <a:xfrm>
            <a:off x="5353050" y="5445125"/>
            <a:ext cx="2027238" cy="1223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273050" indent="-2730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ct val="20000"/>
              </a:spcBef>
              <a:buClr>
                <a:srgbClr val="013A81"/>
              </a:buClr>
              <a:buSzPct val="95000"/>
              <a:buFont typeface="Wingdings 2" pitchFamily="18" charset="2"/>
              <a:buNone/>
            </a:pPr>
            <a:r>
              <a:rPr lang="tr-TR" altLang="tr-TR" sz="3000" b="1">
                <a:solidFill>
                  <a:srgbClr val="013A81"/>
                </a:solidFill>
              </a:rPr>
              <a:t>ÖZEL</a:t>
            </a:r>
          </a:p>
          <a:p>
            <a:pPr algn="ctr">
              <a:spcBef>
                <a:spcPct val="20000"/>
              </a:spcBef>
              <a:buClr>
                <a:srgbClr val="013A81"/>
              </a:buClr>
              <a:buSzPct val="95000"/>
              <a:buFont typeface="Wingdings 2" pitchFamily="18" charset="2"/>
              <a:buNone/>
            </a:pPr>
            <a:r>
              <a:rPr lang="tr-TR" altLang="tr-TR" sz="3000" b="1">
                <a:solidFill>
                  <a:srgbClr val="013A81"/>
                </a:solidFill>
              </a:rPr>
              <a:t>(İŞÇİ)</a:t>
            </a:r>
          </a:p>
        </p:txBody>
      </p:sp>
      <p:pic>
        <p:nvPicPr>
          <p:cNvPr id="2050" name="Picture 2" descr="C:\Users\bor\Desktop\isgbs\coal-power-plant-icon.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300788" y="3933825"/>
            <a:ext cx="1296987" cy="1296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4" descr="C:\Users\atila.akkas\Downloads\1297521026_agency.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16013" y="3717925"/>
            <a:ext cx="1620837" cy="1619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2" descr="C:\Users\atila.akkas\Downloads\1297497096_User.pn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2843213" y="4221163"/>
            <a:ext cx="1082675" cy="1084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7293" name="WordArt 13"/>
          <p:cNvSpPr>
            <a:spLocks noChangeArrowheads="1" noChangeShapeType="1" noTextEdit="1"/>
          </p:cNvSpPr>
          <p:nvPr/>
        </p:nvSpPr>
        <p:spPr bwMode="auto">
          <a:xfrm>
            <a:off x="2555875" y="2205038"/>
            <a:ext cx="3816350" cy="792162"/>
          </a:xfrm>
          <a:prstGeom prst="rect">
            <a:avLst/>
          </a:prstGeom>
        </p:spPr>
        <p:txBody>
          <a:bodyPr spcFirstLastPara="1" wrap="none" fromWordArt="1">
            <a:prstTxWarp prst="textArchUp">
              <a:avLst>
                <a:gd name="adj" fmla="val 10800004"/>
              </a:avLst>
            </a:prstTxWarp>
          </a:bodyPr>
          <a:lstStyle/>
          <a:p>
            <a:pPr algn="ctr"/>
            <a:r>
              <a:rPr lang="tr-TR" sz="3600" kern="10">
                <a:ln w="9525">
                  <a:solidFill>
                    <a:srgbClr val="000000"/>
                  </a:solidFill>
                  <a:round/>
                  <a:headEnd/>
                  <a:tailEnd/>
                </a:ln>
                <a:solidFill>
                  <a:srgbClr val="FF6915"/>
                </a:solidFill>
                <a:latin typeface="Arial Black"/>
              </a:rPr>
              <a:t>ÇALIŞAN</a:t>
            </a:r>
          </a:p>
        </p:txBody>
      </p:sp>
      <p:pic>
        <p:nvPicPr>
          <p:cNvPr id="97294" name="Picture 14" descr="C:\Users\furkah\AppData\Local\Microsoft\Windows\Temporary Internet Files\Content.IE5\NDAHRW2T\MC900434894[1].pn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4984750" y="4076700"/>
            <a:ext cx="1171575" cy="131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Altbilgi Yer Tutucusu 4"/>
          <p:cNvSpPr>
            <a:spLocks noGrp="1"/>
          </p:cNvSpPr>
          <p:nvPr>
            <p:ph type="ftr" sz="quarter" idx="11"/>
          </p:nvPr>
        </p:nvSpPr>
        <p:spPr/>
        <p:txBody>
          <a:bodyPr/>
          <a:lstStyle/>
          <a:p>
            <a:r>
              <a:rPr lang="tr-TR" dirty="0" smtClean="0"/>
              <a:t>Karşıyaka </a:t>
            </a:r>
            <a:r>
              <a:rPr lang="tr-TR" dirty="0" smtClean="0"/>
              <a:t>İSG</a:t>
            </a:r>
            <a:endParaRPr lang="tr-TR" dirty="0"/>
          </a:p>
        </p:txBody>
      </p:sp>
      <p:sp>
        <p:nvSpPr>
          <p:cNvPr id="6" name="Slayt Numarası Yer Tutucusu 5"/>
          <p:cNvSpPr>
            <a:spLocks noGrp="1"/>
          </p:cNvSpPr>
          <p:nvPr>
            <p:ph type="sldNum" sz="quarter" idx="12"/>
          </p:nvPr>
        </p:nvSpPr>
        <p:spPr/>
        <p:txBody>
          <a:bodyPr/>
          <a:lstStyle/>
          <a:p>
            <a:fld id="{2DF9AE19-0AB3-4D9B-947A-7248E68DE8E7}" type="slidenum">
              <a:rPr lang="tr-TR" smtClean="0"/>
              <a:pPr/>
              <a:t>3</a:t>
            </a:fld>
            <a:endParaRPr lang="tr-TR"/>
          </a:p>
        </p:txBody>
      </p:sp>
    </p:spTree>
    <p:extLst>
      <p:ext uri="{BB962C8B-B14F-4D97-AF65-F5344CB8AC3E}">
        <p14:creationId xmlns:p14="http://schemas.microsoft.com/office/powerpoint/2010/main" xmlns="" val="1202673727"/>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2000"/>
                                        <p:tgtEl>
                                          <p:spTgt spid="2"/>
                                        </p:tgtEl>
                                      </p:cBhvr>
                                    </p:animEffect>
                                  </p:childTnLst>
                                </p:cTn>
                              </p:par>
                              <p:par>
                                <p:cTn id="19" presetID="10" presetClass="entr" presetSubtype="0"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fade">
                                      <p:cBhvr>
                                        <p:cTn id="21" dur="2000"/>
                                        <p:tgtEl>
                                          <p:spTgt spid="2050"/>
                                        </p:tgtEl>
                                      </p:cBhvr>
                                    </p:animEffect>
                                  </p:childTnLst>
                                </p:cTn>
                              </p:par>
                              <p:par>
                                <p:cTn id="22" presetID="10" presetClass="entr" presetSubtype="0" fill="hold" nodeType="withEffect">
                                  <p:stCondLst>
                                    <p:cond delay="0"/>
                                  </p:stCondLst>
                                  <p:childTnLst>
                                    <p:set>
                                      <p:cBhvr>
                                        <p:cTn id="23" dur="1" fill="hold">
                                          <p:stCondLst>
                                            <p:cond delay="0"/>
                                          </p:stCondLst>
                                        </p:cTn>
                                        <p:tgtEl>
                                          <p:spTgt spid="97294"/>
                                        </p:tgtEl>
                                        <p:attrNameLst>
                                          <p:attrName>style.visibility</p:attrName>
                                        </p:attrNameLst>
                                      </p:cBhvr>
                                      <p:to>
                                        <p:strVal val="visible"/>
                                      </p:to>
                                    </p:set>
                                    <p:animEffect transition="in" filter="fade">
                                      <p:cBhvr>
                                        <p:cTn id="24" dur="500"/>
                                        <p:tgtEl>
                                          <p:spTgt spid="9729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97285"/>
                                        </p:tgtEl>
                                        <p:attrNameLst>
                                          <p:attrName>style.visibility</p:attrName>
                                        </p:attrNameLst>
                                      </p:cBhvr>
                                      <p:to>
                                        <p:strVal val="visible"/>
                                      </p:to>
                                    </p:set>
                                    <p:animEffect transition="in" filter="fade">
                                      <p:cBhvr>
                                        <p:cTn id="29" dur="2000"/>
                                        <p:tgtEl>
                                          <p:spTgt spid="9728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7293"/>
                                        </p:tgtEl>
                                        <p:attrNameLst>
                                          <p:attrName>style.visibility</p:attrName>
                                        </p:attrNameLst>
                                      </p:cBhvr>
                                      <p:to>
                                        <p:strVal val="visible"/>
                                      </p:to>
                                    </p:set>
                                    <p:animEffect transition="in" filter="fade">
                                      <p:cBhvr>
                                        <p:cTn id="32" dur="2000"/>
                                        <p:tgtEl>
                                          <p:spTgt spid="97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9729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a:xfrm>
            <a:off x="0" y="285750"/>
            <a:ext cx="9144000" cy="1143000"/>
          </a:xfrm>
          <a:prstGeom prst="rect">
            <a:avLst/>
          </a:prstGeom>
        </p:spPr>
        <p:txBody>
          <a:bodyPr anchor="ctr">
            <a:normAutofit/>
          </a:bodyPr>
          <a:lstStyle/>
          <a:p>
            <a:pPr algn="ctr" fontAlgn="auto">
              <a:spcAft>
                <a:spcPts val="0"/>
              </a:spcAft>
              <a:defRPr/>
            </a:pPr>
            <a:r>
              <a:rPr lang="tr-TR" sz="4400" b="1" dirty="0" smtClean="0">
                <a:solidFill>
                  <a:srgbClr val="FF0000"/>
                </a:solidFill>
                <a:latin typeface="+mj-lt"/>
                <a:ea typeface="+mj-ea"/>
                <a:cs typeface="+mj-cs"/>
              </a:rPr>
              <a:t>ACİL DURUM EYLEM PLANI</a:t>
            </a:r>
            <a:endParaRPr lang="tr-TR" sz="4400" b="1" dirty="0">
              <a:solidFill>
                <a:srgbClr val="FF0000"/>
              </a:solidFill>
              <a:latin typeface="+mj-lt"/>
              <a:ea typeface="+mj-ea"/>
              <a:cs typeface="+mj-cs"/>
            </a:endParaRPr>
          </a:p>
        </p:txBody>
      </p:sp>
      <p:sp>
        <p:nvSpPr>
          <p:cNvPr id="2" name="Altbilgi Yer Tutucusu 1"/>
          <p:cNvSpPr>
            <a:spLocks noGrp="1"/>
          </p:cNvSpPr>
          <p:nvPr>
            <p:ph type="ftr" sz="quarter" idx="11"/>
          </p:nvPr>
        </p:nvSpPr>
        <p:spPr/>
        <p:txBody>
          <a:bodyPr/>
          <a:lstStyle/>
          <a:p>
            <a:r>
              <a:rPr lang="tr-TR" dirty="0" smtClean="0"/>
              <a:t>Karşıyaka </a:t>
            </a:r>
            <a:r>
              <a:rPr lang="tr-TR" dirty="0" smtClean="0"/>
              <a:t>İSG</a:t>
            </a:r>
            <a:endParaRPr lang="tr-TR" dirty="0"/>
          </a:p>
        </p:txBody>
      </p:sp>
      <p:sp>
        <p:nvSpPr>
          <p:cNvPr id="3" name="Slayt Numarası Yer Tutucusu 2"/>
          <p:cNvSpPr>
            <a:spLocks noGrp="1"/>
          </p:cNvSpPr>
          <p:nvPr>
            <p:ph type="sldNum" sz="quarter" idx="12"/>
          </p:nvPr>
        </p:nvSpPr>
        <p:spPr/>
        <p:txBody>
          <a:bodyPr/>
          <a:lstStyle/>
          <a:p>
            <a:fld id="{2DF9AE19-0AB3-4D9B-947A-7248E68DE8E7}" type="slidenum">
              <a:rPr lang="tr-TR" smtClean="0"/>
              <a:pPr/>
              <a:t>30</a:t>
            </a:fld>
            <a:endParaRPr lang="tr-TR"/>
          </a:p>
        </p:txBody>
      </p:sp>
      <p:sp>
        <p:nvSpPr>
          <p:cNvPr id="8" name="Dikdörtgen 4"/>
          <p:cNvSpPr>
            <a:spLocks noChangeArrowheads="1"/>
          </p:cNvSpPr>
          <p:nvPr/>
        </p:nvSpPr>
        <p:spPr bwMode="auto">
          <a:xfrm>
            <a:off x="395536" y="1428750"/>
            <a:ext cx="8568952" cy="48936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spcBef>
                <a:spcPct val="0"/>
              </a:spcBef>
            </a:pPr>
            <a:r>
              <a:rPr lang="tr-TR" altLang="tr-TR" sz="2400" b="1" dirty="0" smtClean="0">
                <a:solidFill>
                  <a:srgbClr val="0070C0"/>
                </a:solidFill>
                <a:ea typeface="Times New Roman" pitchFamily="18" charset="0"/>
                <a:cs typeface="Verdana" pitchFamily="34" charset="0"/>
              </a:rPr>
              <a:t>ACİL DURUM EKİPLERİN OLUŞTURULMASI:</a:t>
            </a:r>
          </a:p>
          <a:p>
            <a:pPr>
              <a:spcBef>
                <a:spcPct val="0"/>
              </a:spcBef>
            </a:pPr>
            <a:endParaRPr lang="tr-TR" altLang="tr-TR" sz="2400" dirty="0">
              <a:solidFill>
                <a:srgbClr val="0070C0"/>
              </a:solidFill>
              <a:latin typeface="Times New Roman" pitchFamily="18" charset="0"/>
              <a:ea typeface="Times New Roman" pitchFamily="18" charset="0"/>
              <a:cs typeface="Verdana" pitchFamily="34" charset="0"/>
            </a:endParaRPr>
          </a:p>
          <a:p>
            <a:pPr algn="ctr"/>
            <a:r>
              <a:rPr lang="tr-TR" sz="2400" b="1" dirty="0" smtClean="0">
                <a:solidFill>
                  <a:srgbClr val="FF0000"/>
                </a:solidFill>
              </a:rPr>
              <a:t>İŞYERLERİNDE </a:t>
            </a:r>
            <a:r>
              <a:rPr lang="tr-TR" sz="2400" b="1" dirty="0">
                <a:solidFill>
                  <a:srgbClr val="FF0000"/>
                </a:solidFill>
              </a:rPr>
              <a:t>ACİL DURUMLAR HAKKINDA YÖNETMELİK</a:t>
            </a:r>
            <a:endParaRPr lang="tr-TR" sz="2400" dirty="0">
              <a:solidFill>
                <a:srgbClr val="FF0000"/>
              </a:solidFill>
            </a:endParaRPr>
          </a:p>
          <a:p>
            <a:r>
              <a:rPr lang="tr-TR" sz="2400" b="1" dirty="0"/>
              <a:t>Görevlendirilecek çalışanların belirlenmesi </a:t>
            </a:r>
            <a:endParaRPr lang="tr-TR" sz="2400" dirty="0"/>
          </a:p>
          <a:p>
            <a:r>
              <a:rPr lang="tr-TR" sz="2400" b="1" dirty="0"/>
              <a:t>MADDE 11 –</a:t>
            </a:r>
            <a:endParaRPr lang="tr-TR" sz="2400" dirty="0"/>
          </a:p>
          <a:p>
            <a:r>
              <a:rPr lang="tr-TR" sz="2400" dirty="0"/>
              <a:t> 	</a:t>
            </a:r>
            <a:r>
              <a:rPr lang="tr-TR" sz="2400" dirty="0" smtClean="0"/>
              <a:t>a</a:t>
            </a:r>
            <a:r>
              <a:rPr lang="tr-TR" sz="2400" dirty="0"/>
              <a:t>) Arama, kurtarma ve tahliye, </a:t>
            </a:r>
            <a:r>
              <a:rPr lang="tr-TR" sz="2400" dirty="0" smtClean="0"/>
              <a:t>(Her 50 Kişiye 1)</a:t>
            </a:r>
            <a:endParaRPr lang="tr-TR" sz="2400" dirty="0"/>
          </a:p>
          <a:p>
            <a:r>
              <a:rPr lang="tr-TR" sz="2400" dirty="0" smtClean="0"/>
              <a:t>	b</a:t>
            </a:r>
            <a:r>
              <a:rPr lang="tr-TR" sz="2400" dirty="0"/>
              <a:t>) Yangınla mücadele, (Her 50 Kişiye 1</a:t>
            </a:r>
            <a:r>
              <a:rPr lang="tr-TR" sz="2400" dirty="0" smtClean="0"/>
              <a:t>)</a:t>
            </a:r>
          </a:p>
          <a:p>
            <a:endParaRPr lang="tr-TR" sz="2400" dirty="0"/>
          </a:p>
          <a:p>
            <a:pPr algn="ctr"/>
            <a:r>
              <a:rPr lang="tr-TR" sz="2400" b="1" dirty="0">
                <a:solidFill>
                  <a:srgbClr val="FF0000"/>
                </a:solidFill>
              </a:rPr>
              <a:t>İLKYARDIM YÖNETMELİĞİ</a:t>
            </a:r>
            <a:endParaRPr lang="tr-TR" sz="2400" dirty="0">
              <a:solidFill>
                <a:srgbClr val="FF0000"/>
              </a:solidFill>
            </a:endParaRPr>
          </a:p>
          <a:p>
            <a:r>
              <a:rPr lang="tr-TR" sz="2400" b="1" dirty="0"/>
              <a:t>MADDE 19 – </a:t>
            </a:r>
            <a:endParaRPr lang="tr-TR" sz="2400" dirty="0"/>
          </a:p>
          <a:p>
            <a:r>
              <a:rPr lang="tr-TR" sz="2400" b="1" dirty="0"/>
              <a:t>(1) İş sağlığı ve güvenliği kapsamında; </a:t>
            </a:r>
          </a:p>
          <a:p>
            <a:r>
              <a:rPr lang="tr-TR" sz="2400" dirty="0" smtClean="0"/>
              <a:t>	a</a:t>
            </a:r>
            <a:r>
              <a:rPr lang="tr-TR" sz="2400" dirty="0"/>
              <a:t>) İ</a:t>
            </a:r>
            <a:r>
              <a:rPr lang="tr-TR" sz="2400" dirty="0" smtClean="0"/>
              <a:t>lkyardımcı, (</a:t>
            </a:r>
            <a:r>
              <a:rPr lang="tr-TR" sz="2400" dirty="0"/>
              <a:t>Her </a:t>
            </a:r>
            <a:r>
              <a:rPr lang="tr-TR" sz="2400" dirty="0" smtClean="0"/>
              <a:t>20 </a:t>
            </a:r>
            <a:r>
              <a:rPr lang="tr-TR" sz="2400" dirty="0"/>
              <a:t>Kişiye 1)</a:t>
            </a:r>
          </a:p>
          <a:p>
            <a:endParaRPr lang="tr-TR" sz="2400" dirty="0"/>
          </a:p>
        </p:txBody>
      </p:sp>
    </p:spTree>
    <p:extLst>
      <p:ext uri="{BB962C8B-B14F-4D97-AF65-F5344CB8AC3E}">
        <p14:creationId xmlns:p14="http://schemas.microsoft.com/office/powerpoint/2010/main" xmlns="" val="2340594708"/>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a:xfrm>
            <a:off x="0" y="285750"/>
            <a:ext cx="9144000" cy="1143000"/>
          </a:xfrm>
          <a:prstGeom prst="rect">
            <a:avLst/>
          </a:prstGeom>
        </p:spPr>
        <p:txBody>
          <a:bodyPr anchor="ctr">
            <a:normAutofit/>
          </a:bodyPr>
          <a:lstStyle/>
          <a:p>
            <a:pPr algn="ctr" fontAlgn="auto">
              <a:spcAft>
                <a:spcPts val="0"/>
              </a:spcAft>
              <a:defRPr/>
            </a:pPr>
            <a:r>
              <a:rPr lang="tr-TR" sz="4400" b="1" dirty="0" smtClean="0">
                <a:solidFill>
                  <a:srgbClr val="FF0000"/>
                </a:solidFill>
                <a:latin typeface="+mj-lt"/>
                <a:ea typeface="+mj-ea"/>
                <a:cs typeface="+mj-cs"/>
              </a:rPr>
              <a:t>ACİL DURUM EYLEM PLANI</a:t>
            </a:r>
            <a:endParaRPr lang="tr-TR" sz="4400" b="1" dirty="0">
              <a:solidFill>
                <a:srgbClr val="FF0000"/>
              </a:solidFill>
              <a:latin typeface="+mj-lt"/>
              <a:ea typeface="+mj-ea"/>
              <a:cs typeface="+mj-cs"/>
            </a:endParaRPr>
          </a:p>
        </p:txBody>
      </p:sp>
      <p:sp>
        <p:nvSpPr>
          <p:cNvPr id="2" name="Altbilgi Yer Tutucusu 1"/>
          <p:cNvSpPr>
            <a:spLocks noGrp="1"/>
          </p:cNvSpPr>
          <p:nvPr>
            <p:ph type="ftr" sz="quarter" idx="11"/>
          </p:nvPr>
        </p:nvSpPr>
        <p:spPr/>
        <p:txBody>
          <a:bodyPr/>
          <a:lstStyle/>
          <a:p>
            <a:r>
              <a:rPr lang="tr-TR" dirty="0" smtClean="0"/>
              <a:t>Karşıyaka İSG</a:t>
            </a:r>
            <a:endParaRPr lang="tr-TR" dirty="0"/>
          </a:p>
        </p:txBody>
      </p:sp>
      <p:sp>
        <p:nvSpPr>
          <p:cNvPr id="3" name="Slayt Numarası Yer Tutucusu 2"/>
          <p:cNvSpPr>
            <a:spLocks noGrp="1"/>
          </p:cNvSpPr>
          <p:nvPr>
            <p:ph type="sldNum" sz="quarter" idx="12"/>
          </p:nvPr>
        </p:nvSpPr>
        <p:spPr/>
        <p:txBody>
          <a:bodyPr/>
          <a:lstStyle/>
          <a:p>
            <a:fld id="{2DF9AE19-0AB3-4D9B-947A-7248E68DE8E7}" type="slidenum">
              <a:rPr lang="tr-TR" smtClean="0"/>
              <a:pPr/>
              <a:t>31</a:t>
            </a:fld>
            <a:endParaRPr lang="tr-TR"/>
          </a:p>
        </p:txBody>
      </p:sp>
      <p:sp>
        <p:nvSpPr>
          <p:cNvPr id="8" name="Dikdörtgen 4"/>
          <p:cNvSpPr>
            <a:spLocks noChangeArrowheads="1"/>
          </p:cNvSpPr>
          <p:nvPr/>
        </p:nvSpPr>
        <p:spPr bwMode="auto">
          <a:xfrm>
            <a:off x="395536" y="1268760"/>
            <a:ext cx="8568952" cy="48936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just">
              <a:spcBef>
                <a:spcPct val="0"/>
              </a:spcBef>
            </a:pPr>
            <a:r>
              <a:rPr lang="tr-TR" sz="2400" dirty="0" smtClean="0"/>
              <a:t>	</a:t>
            </a:r>
            <a:r>
              <a:rPr lang="tr-TR" sz="2400" dirty="0" smtClean="0">
                <a:solidFill>
                  <a:srgbClr val="0070C0"/>
                </a:solidFill>
              </a:rPr>
              <a:t>(1) Acil </a:t>
            </a:r>
            <a:r>
              <a:rPr lang="tr-TR" sz="2400" dirty="0">
                <a:solidFill>
                  <a:srgbClr val="0070C0"/>
                </a:solidFill>
              </a:rPr>
              <a:t>durum planı asgarî aşağıdaki hususları kapsayacak şekilde dokümante edilir: </a:t>
            </a:r>
            <a:endParaRPr lang="tr-TR" sz="2400" dirty="0" smtClean="0">
              <a:solidFill>
                <a:srgbClr val="0070C0"/>
              </a:solidFill>
            </a:endParaRPr>
          </a:p>
          <a:p>
            <a:pPr marL="457200" indent="-457200" algn="just">
              <a:spcBef>
                <a:spcPct val="0"/>
              </a:spcBef>
              <a:buAutoNum type="alphaLcParenR"/>
            </a:pPr>
            <a:r>
              <a:rPr lang="tr-TR" sz="2400" dirty="0" smtClean="0"/>
              <a:t>İşyerinin </a:t>
            </a:r>
            <a:r>
              <a:rPr lang="tr-TR" sz="2400" dirty="0"/>
              <a:t>unvanı, adresi ve işverenin adı. </a:t>
            </a:r>
            <a:endParaRPr lang="tr-TR" sz="2400" dirty="0" smtClean="0"/>
          </a:p>
          <a:p>
            <a:pPr marL="457200" indent="-457200" algn="just">
              <a:spcBef>
                <a:spcPct val="0"/>
              </a:spcBef>
              <a:buAutoNum type="alphaLcParenR"/>
            </a:pPr>
            <a:r>
              <a:rPr lang="tr-TR" sz="2400" dirty="0" smtClean="0"/>
              <a:t>Hazırlayanların </a:t>
            </a:r>
            <a:r>
              <a:rPr lang="tr-TR" sz="2400" dirty="0"/>
              <a:t>adı, soyadı ve unvanı. c) Hazırlandığı tarih ve geçerlilik tarihi. </a:t>
            </a:r>
            <a:endParaRPr lang="tr-TR" sz="2400" dirty="0" smtClean="0"/>
          </a:p>
          <a:p>
            <a:pPr marL="457200" indent="-457200" algn="just">
              <a:spcBef>
                <a:spcPct val="0"/>
              </a:spcBef>
              <a:buAutoNum type="alphaLcParenR"/>
            </a:pPr>
            <a:r>
              <a:rPr lang="tr-TR" sz="2400" dirty="0" smtClean="0"/>
              <a:t>Belirlenen </a:t>
            </a:r>
            <a:r>
              <a:rPr lang="tr-TR" sz="2400" dirty="0"/>
              <a:t>acil durumlar</a:t>
            </a:r>
            <a:r>
              <a:rPr lang="tr-TR" sz="2400" dirty="0" smtClean="0"/>
              <a:t>.</a:t>
            </a:r>
          </a:p>
          <a:p>
            <a:pPr marL="457200" indent="-457200" algn="just">
              <a:spcBef>
                <a:spcPct val="0"/>
              </a:spcBef>
              <a:buAutoNum type="alphaLcParenR"/>
            </a:pPr>
            <a:r>
              <a:rPr lang="tr-TR" sz="2400" dirty="0" smtClean="0"/>
              <a:t>Alınan </a:t>
            </a:r>
            <a:r>
              <a:rPr lang="tr-TR" sz="2400" dirty="0"/>
              <a:t>önleyici ve sınırlandırıcı tedbirler. </a:t>
            </a:r>
            <a:endParaRPr lang="tr-TR" sz="2400" dirty="0" smtClean="0"/>
          </a:p>
          <a:p>
            <a:pPr marL="457200" indent="-457200" algn="just">
              <a:spcBef>
                <a:spcPct val="0"/>
              </a:spcBef>
              <a:buAutoNum type="alphaLcParenR"/>
            </a:pPr>
            <a:r>
              <a:rPr lang="tr-TR" sz="2400" dirty="0" smtClean="0"/>
              <a:t>Acil </a:t>
            </a:r>
            <a:r>
              <a:rPr lang="tr-TR" sz="2400" dirty="0"/>
              <a:t>durum müdahale ve tahliye yöntemleri</a:t>
            </a:r>
            <a:r>
              <a:rPr lang="tr-TR" sz="2400" dirty="0" smtClean="0"/>
              <a:t>.</a:t>
            </a:r>
          </a:p>
          <a:p>
            <a:pPr marL="457200" indent="-457200" algn="just">
              <a:spcBef>
                <a:spcPct val="0"/>
              </a:spcBef>
              <a:buAutoNum type="alphaLcParenR"/>
            </a:pPr>
            <a:r>
              <a:rPr lang="tr-TR" sz="2400" dirty="0" smtClean="0"/>
              <a:t>Aşağıdaki </a:t>
            </a:r>
            <a:r>
              <a:rPr lang="tr-TR" sz="2400" dirty="0"/>
              <a:t>unsurları içeren işyerini veya işyerinin bölümlerini gösteren kroki</a:t>
            </a:r>
            <a:r>
              <a:rPr lang="tr-TR" sz="2400" dirty="0" smtClean="0"/>
              <a:t>:</a:t>
            </a:r>
          </a:p>
          <a:p>
            <a:pPr algn="just">
              <a:spcBef>
                <a:spcPct val="0"/>
              </a:spcBef>
            </a:pPr>
            <a:r>
              <a:rPr lang="tr-TR" sz="2400" dirty="0"/>
              <a:t> </a:t>
            </a:r>
            <a:r>
              <a:rPr lang="tr-TR" sz="2400" dirty="0">
                <a:solidFill>
                  <a:srgbClr val="FF0000"/>
                </a:solidFill>
              </a:rPr>
              <a:t>1)</a:t>
            </a:r>
            <a:r>
              <a:rPr lang="tr-TR" sz="2400" dirty="0"/>
              <a:t> Yangın söndürme amaçlı kullanılacaklar da dâhil olmak üzere acil durum ekipmanlarının bulunduğu yerler. </a:t>
            </a:r>
            <a:endParaRPr lang="tr-TR" sz="2400" dirty="0" smtClean="0"/>
          </a:p>
          <a:p>
            <a:pPr algn="just">
              <a:spcBef>
                <a:spcPct val="0"/>
              </a:spcBef>
            </a:pPr>
            <a:r>
              <a:rPr lang="tr-TR" sz="2400" dirty="0" smtClean="0">
                <a:solidFill>
                  <a:srgbClr val="FF0000"/>
                </a:solidFill>
              </a:rPr>
              <a:t>2</a:t>
            </a:r>
            <a:r>
              <a:rPr lang="tr-TR" sz="2400" dirty="0">
                <a:solidFill>
                  <a:srgbClr val="FF0000"/>
                </a:solidFill>
              </a:rPr>
              <a:t>)</a:t>
            </a:r>
            <a:r>
              <a:rPr lang="tr-TR" sz="2400" dirty="0"/>
              <a:t> İlkyardım malzemelerinin bulunduğu yerler. </a:t>
            </a:r>
          </a:p>
        </p:txBody>
      </p:sp>
    </p:spTree>
    <p:extLst>
      <p:ext uri="{BB962C8B-B14F-4D97-AF65-F5344CB8AC3E}">
        <p14:creationId xmlns:p14="http://schemas.microsoft.com/office/powerpoint/2010/main" xmlns="" val="47896227"/>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a:xfrm>
            <a:off x="0" y="285750"/>
            <a:ext cx="9144000" cy="1143000"/>
          </a:xfrm>
          <a:prstGeom prst="rect">
            <a:avLst/>
          </a:prstGeom>
        </p:spPr>
        <p:txBody>
          <a:bodyPr anchor="ctr">
            <a:normAutofit/>
          </a:bodyPr>
          <a:lstStyle/>
          <a:p>
            <a:pPr algn="ctr" fontAlgn="auto">
              <a:spcAft>
                <a:spcPts val="0"/>
              </a:spcAft>
              <a:defRPr/>
            </a:pPr>
            <a:r>
              <a:rPr lang="tr-TR" sz="4400" b="1" dirty="0" smtClean="0">
                <a:solidFill>
                  <a:srgbClr val="FF0000"/>
                </a:solidFill>
                <a:latin typeface="+mj-lt"/>
                <a:ea typeface="+mj-ea"/>
                <a:cs typeface="+mj-cs"/>
              </a:rPr>
              <a:t>ACİL DURUM EYLEM PLANI</a:t>
            </a:r>
            <a:endParaRPr lang="tr-TR" sz="4400" b="1" dirty="0">
              <a:solidFill>
                <a:srgbClr val="FF0000"/>
              </a:solidFill>
              <a:latin typeface="+mj-lt"/>
              <a:ea typeface="+mj-ea"/>
              <a:cs typeface="+mj-cs"/>
            </a:endParaRPr>
          </a:p>
        </p:txBody>
      </p:sp>
      <p:sp>
        <p:nvSpPr>
          <p:cNvPr id="2" name="Altbilgi Yer Tutucusu 1"/>
          <p:cNvSpPr>
            <a:spLocks noGrp="1"/>
          </p:cNvSpPr>
          <p:nvPr>
            <p:ph type="ftr" sz="quarter" idx="11"/>
          </p:nvPr>
        </p:nvSpPr>
        <p:spPr/>
        <p:txBody>
          <a:bodyPr/>
          <a:lstStyle/>
          <a:p>
            <a:r>
              <a:rPr lang="tr-TR" dirty="0" smtClean="0"/>
              <a:t>Karşıyaka </a:t>
            </a:r>
            <a:r>
              <a:rPr lang="tr-TR" dirty="0" smtClean="0"/>
              <a:t>İSG</a:t>
            </a:r>
            <a:endParaRPr lang="tr-TR" dirty="0"/>
          </a:p>
        </p:txBody>
      </p:sp>
      <p:sp>
        <p:nvSpPr>
          <p:cNvPr id="3" name="Slayt Numarası Yer Tutucusu 2"/>
          <p:cNvSpPr>
            <a:spLocks noGrp="1"/>
          </p:cNvSpPr>
          <p:nvPr>
            <p:ph type="sldNum" sz="quarter" idx="12"/>
          </p:nvPr>
        </p:nvSpPr>
        <p:spPr/>
        <p:txBody>
          <a:bodyPr/>
          <a:lstStyle/>
          <a:p>
            <a:fld id="{2DF9AE19-0AB3-4D9B-947A-7248E68DE8E7}" type="slidenum">
              <a:rPr lang="tr-TR" smtClean="0"/>
              <a:pPr/>
              <a:t>32</a:t>
            </a:fld>
            <a:endParaRPr lang="tr-TR"/>
          </a:p>
        </p:txBody>
      </p:sp>
      <p:sp>
        <p:nvSpPr>
          <p:cNvPr id="8" name="Dikdörtgen 4"/>
          <p:cNvSpPr>
            <a:spLocks noChangeArrowheads="1"/>
          </p:cNvSpPr>
          <p:nvPr/>
        </p:nvSpPr>
        <p:spPr bwMode="auto">
          <a:xfrm>
            <a:off x="359532" y="1268760"/>
            <a:ext cx="8424936" cy="52629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just">
              <a:spcBef>
                <a:spcPct val="0"/>
              </a:spcBef>
            </a:pPr>
            <a:r>
              <a:rPr lang="tr-TR" sz="2400" dirty="0" smtClean="0">
                <a:solidFill>
                  <a:srgbClr val="FF0000"/>
                </a:solidFill>
              </a:rPr>
              <a:t>3</a:t>
            </a:r>
            <a:r>
              <a:rPr lang="tr-TR" sz="2400" dirty="0">
                <a:solidFill>
                  <a:srgbClr val="FF0000"/>
                </a:solidFill>
              </a:rPr>
              <a:t>) </a:t>
            </a:r>
            <a:r>
              <a:rPr lang="tr-TR" sz="2400" dirty="0"/>
              <a:t>Kaçış yolları, toplanma yerleri ve bulunması halinde uyarı sistemlerinin de yer aldığı tahliye planı. </a:t>
            </a:r>
            <a:endParaRPr lang="tr-TR" sz="2400" dirty="0" smtClean="0"/>
          </a:p>
          <a:p>
            <a:pPr algn="just">
              <a:spcBef>
                <a:spcPct val="0"/>
              </a:spcBef>
            </a:pPr>
            <a:r>
              <a:rPr lang="tr-TR" sz="2400" dirty="0" smtClean="0">
                <a:solidFill>
                  <a:srgbClr val="FF0000"/>
                </a:solidFill>
              </a:rPr>
              <a:t>4</a:t>
            </a:r>
            <a:r>
              <a:rPr lang="tr-TR" sz="2400" dirty="0">
                <a:solidFill>
                  <a:srgbClr val="FF0000"/>
                </a:solidFill>
              </a:rPr>
              <a:t>) </a:t>
            </a:r>
            <a:r>
              <a:rPr lang="tr-TR" sz="2400" dirty="0"/>
              <a:t>Görevlendirilen çalışanların ve varsa yedeklerinin adı, soyadı, unvanı, sorumluluk alanı ve iletişim bilgileri. </a:t>
            </a:r>
            <a:endParaRPr lang="tr-TR" sz="2400" dirty="0" smtClean="0"/>
          </a:p>
          <a:p>
            <a:pPr algn="just">
              <a:spcBef>
                <a:spcPct val="0"/>
              </a:spcBef>
            </a:pPr>
            <a:r>
              <a:rPr lang="tr-TR" sz="2400" dirty="0" smtClean="0">
                <a:solidFill>
                  <a:srgbClr val="FF0000"/>
                </a:solidFill>
              </a:rPr>
              <a:t>5</a:t>
            </a:r>
            <a:r>
              <a:rPr lang="tr-TR" sz="2400" dirty="0">
                <a:solidFill>
                  <a:srgbClr val="FF0000"/>
                </a:solidFill>
              </a:rPr>
              <a:t>) </a:t>
            </a:r>
            <a:r>
              <a:rPr lang="tr-TR" sz="2400" dirty="0"/>
              <a:t>İlk yardım, acil tıbbi müdahale, kurtarma ve yangınla mücadele konularında işyeri dışındaki kuruluşların irtibat numaraları. </a:t>
            </a:r>
            <a:endParaRPr lang="tr-TR" sz="2400" dirty="0" smtClean="0"/>
          </a:p>
          <a:p>
            <a:pPr algn="just">
              <a:spcBef>
                <a:spcPct val="0"/>
              </a:spcBef>
            </a:pPr>
            <a:endParaRPr lang="tr-TR" sz="2400" dirty="0"/>
          </a:p>
          <a:p>
            <a:pPr algn="just">
              <a:spcBef>
                <a:spcPct val="0"/>
              </a:spcBef>
            </a:pPr>
            <a:r>
              <a:rPr lang="tr-TR" sz="2400" dirty="0" smtClean="0"/>
              <a:t>	</a:t>
            </a:r>
            <a:r>
              <a:rPr lang="tr-TR" sz="2400" dirty="0" smtClean="0">
                <a:solidFill>
                  <a:srgbClr val="0070C0"/>
                </a:solidFill>
              </a:rPr>
              <a:t>(</a:t>
            </a:r>
            <a:r>
              <a:rPr lang="tr-TR" sz="2400" dirty="0">
                <a:solidFill>
                  <a:srgbClr val="0070C0"/>
                </a:solidFill>
              </a:rPr>
              <a:t>2) Acil durum planının sayfaları numaralandırılarak; hazırlayan kişiler tarafından her sayfası paraflanıp, son sayfası imzalanır ve söz konusu plan, acil durumla mücadele edecek ekiplerin kolayca ulaşabileceği şekilde işyerinde saklanır. </a:t>
            </a:r>
            <a:endParaRPr lang="tr-TR" sz="2400" dirty="0" smtClean="0">
              <a:solidFill>
                <a:srgbClr val="0070C0"/>
              </a:solidFill>
            </a:endParaRPr>
          </a:p>
          <a:p>
            <a:pPr algn="just">
              <a:spcBef>
                <a:spcPct val="0"/>
              </a:spcBef>
            </a:pPr>
            <a:endParaRPr lang="tr-TR" sz="2400" dirty="0" smtClean="0">
              <a:solidFill>
                <a:srgbClr val="0070C0"/>
              </a:solidFill>
            </a:endParaRPr>
          </a:p>
          <a:p>
            <a:pPr algn="just">
              <a:spcBef>
                <a:spcPct val="0"/>
              </a:spcBef>
            </a:pPr>
            <a:r>
              <a:rPr lang="tr-TR" sz="2400" dirty="0" smtClean="0">
                <a:solidFill>
                  <a:srgbClr val="0070C0"/>
                </a:solidFill>
              </a:rPr>
              <a:t>	(</a:t>
            </a:r>
            <a:r>
              <a:rPr lang="tr-TR" sz="2400" dirty="0">
                <a:solidFill>
                  <a:srgbClr val="0070C0"/>
                </a:solidFill>
              </a:rPr>
              <a:t>3) Acil durum planı kapsamında hazırlanan kroki bina içinde kolayca görülebilecek yerlerde asılı olarak bulundurulur. </a:t>
            </a:r>
          </a:p>
        </p:txBody>
      </p:sp>
    </p:spTree>
    <p:extLst>
      <p:ext uri="{BB962C8B-B14F-4D97-AF65-F5344CB8AC3E}">
        <p14:creationId xmlns:p14="http://schemas.microsoft.com/office/powerpoint/2010/main" xmlns="" val="1614646"/>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a:xfrm>
            <a:off x="0" y="285750"/>
            <a:ext cx="9144000" cy="1143000"/>
          </a:xfrm>
          <a:prstGeom prst="rect">
            <a:avLst/>
          </a:prstGeom>
        </p:spPr>
        <p:txBody>
          <a:bodyPr anchor="ctr">
            <a:normAutofit/>
          </a:bodyPr>
          <a:lstStyle/>
          <a:p>
            <a:pPr algn="ctr" fontAlgn="auto">
              <a:spcAft>
                <a:spcPts val="0"/>
              </a:spcAft>
              <a:defRPr/>
            </a:pPr>
            <a:r>
              <a:rPr lang="tr-TR" sz="4400" b="1" dirty="0" smtClean="0">
                <a:solidFill>
                  <a:srgbClr val="FF0000"/>
                </a:solidFill>
                <a:latin typeface="+mj-lt"/>
                <a:ea typeface="+mj-ea"/>
                <a:cs typeface="+mj-cs"/>
              </a:rPr>
              <a:t>ACİL DURUM EYLEM PLANI</a:t>
            </a:r>
            <a:endParaRPr lang="tr-TR" sz="4400" b="1" dirty="0">
              <a:solidFill>
                <a:srgbClr val="FF0000"/>
              </a:solidFill>
              <a:latin typeface="+mj-lt"/>
              <a:ea typeface="+mj-ea"/>
              <a:cs typeface="+mj-cs"/>
            </a:endParaRPr>
          </a:p>
        </p:txBody>
      </p:sp>
      <p:sp>
        <p:nvSpPr>
          <p:cNvPr id="2" name="Altbilgi Yer Tutucusu 1"/>
          <p:cNvSpPr>
            <a:spLocks noGrp="1"/>
          </p:cNvSpPr>
          <p:nvPr>
            <p:ph type="ftr" sz="quarter" idx="11"/>
          </p:nvPr>
        </p:nvSpPr>
        <p:spPr/>
        <p:txBody>
          <a:bodyPr/>
          <a:lstStyle/>
          <a:p>
            <a:r>
              <a:rPr lang="tr-TR" dirty="0" smtClean="0"/>
              <a:t>Karşıyaka </a:t>
            </a:r>
            <a:r>
              <a:rPr lang="tr-TR" dirty="0" smtClean="0"/>
              <a:t>İSG</a:t>
            </a:r>
            <a:endParaRPr lang="tr-TR" dirty="0"/>
          </a:p>
        </p:txBody>
      </p:sp>
      <p:sp>
        <p:nvSpPr>
          <p:cNvPr id="3" name="Slayt Numarası Yer Tutucusu 2"/>
          <p:cNvSpPr>
            <a:spLocks noGrp="1"/>
          </p:cNvSpPr>
          <p:nvPr>
            <p:ph type="sldNum" sz="quarter" idx="12"/>
          </p:nvPr>
        </p:nvSpPr>
        <p:spPr/>
        <p:txBody>
          <a:bodyPr/>
          <a:lstStyle/>
          <a:p>
            <a:fld id="{2DF9AE19-0AB3-4D9B-947A-7248E68DE8E7}" type="slidenum">
              <a:rPr lang="tr-TR" smtClean="0"/>
              <a:pPr/>
              <a:t>33</a:t>
            </a:fld>
            <a:endParaRPr lang="tr-TR"/>
          </a:p>
        </p:txBody>
      </p:sp>
      <p:sp>
        <p:nvSpPr>
          <p:cNvPr id="8" name="Dikdörtgen 4"/>
          <p:cNvSpPr>
            <a:spLocks noChangeArrowheads="1"/>
          </p:cNvSpPr>
          <p:nvPr/>
        </p:nvSpPr>
        <p:spPr bwMode="auto">
          <a:xfrm>
            <a:off x="359532" y="1268760"/>
            <a:ext cx="8424936" cy="52629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spcBef>
                <a:spcPct val="0"/>
              </a:spcBef>
            </a:pPr>
            <a:r>
              <a:rPr lang="tr-TR" sz="2400" b="1" dirty="0" smtClean="0">
                <a:solidFill>
                  <a:srgbClr val="0070C0"/>
                </a:solidFill>
              </a:rPr>
              <a:t>TATBİKAT </a:t>
            </a:r>
          </a:p>
          <a:p>
            <a:pPr algn="just">
              <a:spcBef>
                <a:spcPct val="0"/>
              </a:spcBef>
            </a:pPr>
            <a:r>
              <a:rPr lang="tr-TR" sz="2400" dirty="0" smtClean="0"/>
              <a:t>	(</a:t>
            </a:r>
            <a:r>
              <a:rPr lang="tr-TR" sz="2400" dirty="0"/>
              <a:t>1) Hazırlanan acil durum planının uygulama adımlarının düzenli olarak takip edilebilmesi ve uygulanabilirliğinden emin olmak için işyerlerinde </a:t>
            </a:r>
            <a:r>
              <a:rPr lang="tr-TR" sz="2400" dirty="0">
                <a:solidFill>
                  <a:srgbClr val="FF0000"/>
                </a:solidFill>
              </a:rPr>
              <a:t>yılda en az bir defa olmak üzere tatbikat yapılır</a:t>
            </a:r>
            <a:r>
              <a:rPr lang="tr-TR" sz="2400" dirty="0"/>
              <a:t>, denetlenir ve gözden geçirilerek gerekli düzeltici ve önleyici faaliyetler yapılır. Gerçekleştirilen tatbikatın tarihi, görülen eksiklikler ve bu eksiklikler doğrultusunda yapılacak düzenlemeleri içeren tatbikat raporu hazırlanır. </a:t>
            </a:r>
            <a:endParaRPr lang="tr-TR" sz="2400" dirty="0" smtClean="0"/>
          </a:p>
          <a:p>
            <a:pPr algn="just">
              <a:spcBef>
                <a:spcPct val="0"/>
              </a:spcBef>
            </a:pPr>
            <a:r>
              <a:rPr lang="tr-TR" sz="2400" dirty="0"/>
              <a:t>	</a:t>
            </a:r>
            <a:r>
              <a:rPr lang="tr-TR" sz="2400" dirty="0" smtClean="0"/>
              <a:t>(</a:t>
            </a:r>
            <a:r>
              <a:rPr lang="tr-TR" sz="2400" dirty="0"/>
              <a:t>2) Gerçekleştirilen tatbikat neticesinde varsa aksayan yönler ve kazanılan deneyimlere göre acil durum planlarıgözden geçirilerek gerekli düzeltmeler yapılır. </a:t>
            </a:r>
            <a:endParaRPr lang="tr-TR" sz="2400" dirty="0" smtClean="0"/>
          </a:p>
          <a:p>
            <a:pPr algn="just">
              <a:spcBef>
                <a:spcPct val="0"/>
              </a:spcBef>
            </a:pPr>
            <a:r>
              <a:rPr lang="tr-TR" sz="2400" dirty="0"/>
              <a:t>	</a:t>
            </a:r>
            <a:r>
              <a:rPr lang="tr-TR" sz="2400" dirty="0" smtClean="0"/>
              <a:t>(</a:t>
            </a:r>
            <a:r>
              <a:rPr lang="tr-TR" sz="2400" dirty="0"/>
              <a:t>3) Birden fazla işyerinin bulunduğu iş merkezleri, iş hanlarındaki işyerlerinde tatbikatlar yönetimin koordinasyonu ile yürütülür.</a:t>
            </a:r>
            <a:endParaRPr lang="tr-TR" sz="2400" dirty="0">
              <a:solidFill>
                <a:srgbClr val="0070C0"/>
              </a:solidFill>
            </a:endParaRPr>
          </a:p>
        </p:txBody>
      </p:sp>
    </p:spTree>
    <p:extLst>
      <p:ext uri="{BB962C8B-B14F-4D97-AF65-F5344CB8AC3E}">
        <p14:creationId xmlns:p14="http://schemas.microsoft.com/office/powerpoint/2010/main" xmlns="" val="3055631156"/>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a:xfrm>
            <a:off x="0" y="285750"/>
            <a:ext cx="9144000" cy="1143000"/>
          </a:xfrm>
          <a:prstGeom prst="rect">
            <a:avLst/>
          </a:prstGeom>
        </p:spPr>
        <p:txBody>
          <a:bodyPr anchor="ctr">
            <a:normAutofit/>
          </a:bodyPr>
          <a:lstStyle/>
          <a:p>
            <a:pPr algn="ctr" fontAlgn="auto">
              <a:spcAft>
                <a:spcPts val="0"/>
              </a:spcAft>
              <a:defRPr/>
            </a:pPr>
            <a:r>
              <a:rPr lang="tr-TR" sz="4400" b="1" dirty="0" smtClean="0">
                <a:solidFill>
                  <a:srgbClr val="FF0000"/>
                </a:solidFill>
                <a:latin typeface="+mj-lt"/>
                <a:ea typeface="+mj-ea"/>
                <a:cs typeface="+mj-cs"/>
              </a:rPr>
              <a:t>ACİL DURUM EYLEM PLANI</a:t>
            </a:r>
            <a:endParaRPr lang="tr-TR" sz="4400" b="1" dirty="0">
              <a:solidFill>
                <a:srgbClr val="FF0000"/>
              </a:solidFill>
              <a:latin typeface="+mj-lt"/>
              <a:ea typeface="+mj-ea"/>
              <a:cs typeface="+mj-cs"/>
            </a:endParaRPr>
          </a:p>
        </p:txBody>
      </p:sp>
      <p:sp>
        <p:nvSpPr>
          <p:cNvPr id="2" name="Altbilgi Yer Tutucusu 1"/>
          <p:cNvSpPr>
            <a:spLocks noGrp="1"/>
          </p:cNvSpPr>
          <p:nvPr>
            <p:ph type="ftr" sz="quarter" idx="11"/>
          </p:nvPr>
        </p:nvSpPr>
        <p:spPr/>
        <p:txBody>
          <a:bodyPr/>
          <a:lstStyle/>
          <a:p>
            <a:r>
              <a:rPr lang="tr-TR" smtClean="0"/>
              <a:t>Karşıyaka </a:t>
            </a:r>
            <a:r>
              <a:rPr lang="tr-TR" dirty="0" smtClean="0"/>
              <a:t>İSG</a:t>
            </a:r>
            <a:endParaRPr lang="tr-TR" dirty="0"/>
          </a:p>
        </p:txBody>
      </p:sp>
      <p:sp>
        <p:nvSpPr>
          <p:cNvPr id="3" name="Slayt Numarası Yer Tutucusu 2"/>
          <p:cNvSpPr>
            <a:spLocks noGrp="1"/>
          </p:cNvSpPr>
          <p:nvPr>
            <p:ph type="sldNum" sz="quarter" idx="12"/>
          </p:nvPr>
        </p:nvSpPr>
        <p:spPr/>
        <p:txBody>
          <a:bodyPr/>
          <a:lstStyle/>
          <a:p>
            <a:fld id="{2DF9AE19-0AB3-4D9B-947A-7248E68DE8E7}" type="slidenum">
              <a:rPr lang="tr-TR" smtClean="0"/>
              <a:pPr/>
              <a:t>34</a:t>
            </a:fld>
            <a:endParaRPr lang="tr-TR"/>
          </a:p>
        </p:txBody>
      </p:sp>
      <p:sp>
        <p:nvSpPr>
          <p:cNvPr id="8" name="Dikdörtgen 4"/>
          <p:cNvSpPr>
            <a:spLocks noChangeArrowheads="1"/>
          </p:cNvSpPr>
          <p:nvPr/>
        </p:nvSpPr>
        <p:spPr bwMode="auto">
          <a:xfrm>
            <a:off x="359532" y="1268760"/>
            <a:ext cx="8424936" cy="41549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spcBef>
                <a:spcPct val="0"/>
              </a:spcBef>
            </a:pPr>
            <a:r>
              <a:rPr lang="tr-TR" sz="2400" b="1" dirty="0" smtClean="0">
                <a:solidFill>
                  <a:srgbClr val="0070C0"/>
                </a:solidFill>
              </a:rPr>
              <a:t>ACİL DURUM PLANININ YENİLENMESİ</a:t>
            </a:r>
          </a:p>
          <a:p>
            <a:pPr algn="ctr">
              <a:spcBef>
                <a:spcPct val="0"/>
              </a:spcBef>
            </a:pPr>
            <a:endParaRPr lang="tr-TR" sz="2400" b="1" dirty="0" smtClean="0">
              <a:solidFill>
                <a:srgbClr val="0070C0"/>
              </a:solidFill>
            </a:endParaRPr>
          </a:p>
          <a:p>
            <a:pPr algn="just">
              <a:spcBef>
                <a:spcPct val="0"/>
              </a:spcBef>
            </a:pPr>
            <a:r>
              <a:rPr lang="tr-TR" sz="2400" dirty="0"/>
              <a:t>	</a:t>
            </a:r>
            <a:r>
              <a:rPr lang="tr-TR" sz="2400" dirty="0" smtClean="0"/>
              <a:t>(1</a:t>
            </a:r>
            <a:r>
              <a:rPr lang="tr-TR" sz="2400" dirty="0"/>
              <a:t>) İşyerinde, belirlenmiş olan acil durumları etkileyebilecek veya yeni acil durumların ortayaçıkmasına neden olacak değişikliklerin meydana gelmesi halinde etkinin büyüklüğüne göre acil durum planı tamamen veya kısmen yenilenir. </a:t>
            </a:r>
            <a:endParaRPr lang="tr-TR" sz="2400" dirty="0" smtClean="0"/>
          </a:p>
          <a:p>
            <a:pPr algn="just">
              <a:spcBef>
                <a:spcPct val="0"/>
              </a:spcBef>
            </a:pPr>
            <a:r>
              <a:rPr lang="tr-TR" sz="2400" dirty="0"/>
              <a:t>	</a:t>
            </a:r>
            <a:r>
              <a:rPr lang="tr-TR" sz="2400" dirty="0" smtClean="0"/>
              <a:t>(</a:t>
            </a:r>
            <a:r>
              <a:rPr lang="tr-TR" sz="2400" dirty="0"/>
              <a:t>2) Birinci fıkrada belirtilen durumlardan bağımsız olarak, hazırlanmış olan acil durum planları; tehlike sınıfına göre çok tehlikeli, tehlikeli ve az tehlikeli işyerlerinde sırasıyla en geç </a:t>
            </a:r>
            <a:r>
              <a:rPr lang="tr-TR" sz="2400" dirty="0">
                <a:solidFill>
                  <a:srgbClr val="FF0000"/>
                </a:solidFill>
              </a:rPr>
              <a:t>iki, dört ve altı yılda bir yenilenir.</a:t>
            </a:r>
          </a:p>
        </p:txBody>
      </p:sp>
    </p:spTree>
    <p:extLst>
      <p:ext uri="{BB962C8B-B14F-4D97-AF65-F5344CB8AC3E}">
        <p14:creationId xmlns:p14="http://schemas.microsoft.com/office/powerpoint/2010/main" xmlns="" val="2284081001"/>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Başlık"/>
          <p:cNvSpPr>
            <a:spLocks noGrp="1"/>
          </p:cNvSpPr>
          <p:nvPr>
            <p:ph type="title"/>
          </p:nvPr>
        </p:nvSpPr>
        <p:spPr/>
        <p:txBody>
          <a:bodyPr/>
          <a:lstStyle/>
          <a:p>
            <a:pPr eaLnBrk="1" hangingPunct="1"/>
            <a:r>
              <a:rPr lang="tr-TR" altLang="tr-TR" b="1" smtClean="0">
                <a:solidFill>
                  <a:srgbClr val="FF0000"/>
                </a:solidFill>
              </a:rPr>
              <a:t>6331 SAYILI İSG KANUNU</a:t>
            </a:r>
          </a:p>
        </p:txBody>
      </p:sp>
      <p:sp>
        <p:nvSpPr>
          <p:cNvPr id="23555" name="2 İçerik Yer Tutucusu"/>
          <p:cNvSpPr>
            <a:spLocks noGrp="1"/>
          </p:cNvSpPr>
          <p:nvPr>
            <p:ph idx="1"/>
          </p:nvPr>
        </p:nvSpPr>
        <p:spPr>
          <a:xfrm>
            <a:off x="457200" y="1571625"/>
            <a:ext cx="8229600" cy="1285875"/>
          </a:xfrm>
        </p:spPr>
        <p:txBody>
          <a:bodyPr/>
          <a:lstStyle/>
          <a:p>
            <a:pPr algn="ctr" eaLnBrk="1" hangingPunct="1">
              <a:buFont typeface="Arial" charset="0"/>
              <a:buNone/>
            </a:pPr>
            <a:r>
              <a:rPr lang="tr-TR" altLang="tr-TR" smtClean="0">
                <a:solidFill>
                  <a:srgbClr val="0070C0"/>
                </a:solidFill>
              </a:rPr>
              <a:t>Tüm Çalışanlar İş Sağlığı ve Güvenliği Kanunu Kapsamına Alındı</a:t>
            </a:r>
          </a:p>
        </p:txBody>
      </p:sp>
      <p:sp>
        <p:nvSpPr>
          <p:cNvPr id="23556" name="2 İçerik Yer Tutucusu"/>
          <p:cNvSpPr txBox="1">
            <a:spLocks/>
          </p:cNvSpPr>
          <p:nvPr/>
        </p:nvSpPr>
        <p:spPr bwMode="auto">
          <a:xfrm>
            <a:off x="642938" y="2857500"/>
            <a:ext cx="4186237" cy="200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20000"/>
              </a:spcBef>
              <a:buFont typeface="Wingdings" pitchFamily="2" charset="2"/>
              <a:buChar char="Ø"/>
            </a:pPr>
            <a:r>
              <a:rPr lang="tr-TR" altLang="tr-TR" sz="2400"/>
              <a:t>Kamu </a:t>
            </a:r>
          </a:p>
          <a:p>
            <a:pPr eaLnBrk="1" hangingPunct="1">
              <a:spcBef>
                <a:spcPct val="20000"/>
              </a:spcBef>
              <a:buFont typeface="Wingdings" pitchFamily="2" charset="2"/>
              <a:buChar char="Ø"/>
            </a:pPr>
            <a:r>
              <a:rPr lang="tr-TR" altLang="tr-TR" sz="2400"/>
              <a:t>Özel sektör </a:t>
            </a:r>
          </a:p>
          <a:p>
            <a:pPr eaLnBrk="1" hangingPunct="1">
              <a:spcBef>
                <a:spcPct val="20000"/>
              </a:spcBef>
              <a:buFont typeface="Wingdings" pitchFamily="2" charset="2"/>
              <a:buChar char="Ø"/>
            </a:pPr>
            <a:r>
              <a:rPr lang="tr-TR" altLang="tr-TR" sz="2400"/>
              <a:t>Çırak ve stajyerler </a:t>
            </a:r>
          </a:p>
          <a:p>
            <a:pPr eaLnBrk="1" hangingPunct="1">
              <a:spcBef>
                <a:spcPct val="20000"/>
              </a:spcBef>
              <a:buFont typeface="Wingdings" pitchFamily="2" charset="2"/>
              <a:buChar char="Ø"/>
            </a:pPr>
            <a:r>
              <a:rPr lang="tr-TR" altLang="tr-TR" sz="2400"/>
              <a:t>Tüm istihdam edilenler</a:t>
            </a:r>
          </a:p>
        </p:txBody>
      </p:sp>
      <p:sp>
        <p:nvSpPr>
          <p:cNvPr id="6" name="2 İçerik Yer Tutucusu"/>
          <p:cNvSpPr txBox="1">
            <a:spLocks/>
          </p:cNvSpPr>
          <p:nvPr/>
        </p:nvSpPr>
        <p:spPr>
          <a:xfrm>
            <a:off x="5072063" y="3286125"/>
            <a:ext cx="3786187" cy="2786063"/>
          </a:xfrm>
          <a:prstGeom prst="rect">
            <a:avLst/>
          </a:prstGeom>
        </p:spPr>
        <p:txBody>
          <a:bodyPr>
            <a:normAutofit fontScale="85000" lnSpcReduction="10000"/>
          </a:bodyPr>
          <a:lstStyle/>
          <a:p>
            <a:pPr marL="342900" indent="-342900" fontAlgn="auto">
              <a:spcBef>
                <a:spcPct val="20000"/>
              </a:spcBef>
              <a:spcAft>
                <a:spcPts val="0"/>
              </a:spcAft>
              <a:defRPr/>
            </a:pPr>
            <a:r>
              <a:rPr lang="tr-TR" sz="2400" dirty="0">
                <a:latin typeface="+mn-lt"/>
                <a:cs typeface="+mn-cs"/>
              </a:rPr>
              <a:t>        </a:t>
            </a:r>
            <a:r>
              <a:rPr lang="tr-TR" sz="2400" b="1" dirty="0">
                <a:latin typeface="+mn-lt"/>
                <a:cs typeface="+mn-cs"/>
              </a:rPr>
              <a:t>İstisnalar; </a:t>
            </a:r>
          </a:p>
          <a:p>
            <a:pPr marL="342900" indent="-342900" fontAlgn="auto">
              <a:spcBef>
                <a:spcPct val="20000"/>
              </a:spcBef>
              <a:spcAft>
                <a:spcPts val="0"/>
              </a:spcAft>
              <a:buFont typeface="Wingdings" pitchFamily="2" charset="2"/>
              <a:buChar char="Ø"/>
              <a:defRPr/>
            </a:pPr>
            <a:r>
              <a:rPr lang="tr-TR" sz="2400" dirty="0">
                <a:latin typeface="+mn-lt"/>
                <a:cs typeface="+mn-cs"/>
              </a:rPr>
              <a:t>Ev hizmetleri  </a:t>
            </a:r>
          </a:p>
          <a:p>
            <a:pPr marL="342900" indent="-342900" fontAlgn="auto">
              <a:spcBef>
                <a:spcPct val="20000"/>
              </a:spcBef>
              <a:spcAft>
                <a:spcPts val="0"/>
              </a:spcAft>
              <a:buFont typeface="Wingdings" pitchFamily="2" charset="2"/>
              <a:buChar char="Ø"/>
              <a:defRPr/>
            </a:pPr>
            <a:r>
              <a:rPr lang="tr-TR" sz="2400" dirty="0">
                <a:latin typeface="+mn-lt"/>
                <a:cs typeface="+mn-cs"/>
              </a:rPr>
              <a:t>Bağımsız çalışanlar </a:t>
            </a:r>
          </a:p>
          <a:p>
            <a:pPr marL="342900" indent="-342900" fontAlgn="auto">
              <a:spcBef>
                <a:spcPct val="20000"/>
              </a:spcBef>
              <a:spcAft>
                <a:spcPts val="0"/>
              </a:spcAft>
              <a:buFont typeface="Wingdings" pitchFamily="2" charset="2"/>
              <a:buChar char="Ø"/>
              <a:defRPr/>
            </a:pPr>
            <a:r>
              <a:rPr lang="tr-TR" sz="2400" dirty="0">
                <a:latin typeface="+mn-lt"/>
                <a:cs typeface="+mn-cs"/>
              </a:rPr>
              <a:t>Türk Silahlı Kuvvetleri</a:t>
            </a:r>
          </a:p>
          <a:p>
            <a:pPr marL="342900" indent="-342900" fontAlgn="auto">
              <a:spcBef>
                <a:spcPct val="20000"/>
              </a:spcBef>
              <a:spcAft>
                <a:spcPts val="0"/>
              </a:spcAft>
              <a:buFont typeface="Wingdings" pitchFamily="2" charset="2"/>
              <a:buChar char="Ø"/>
              <a:defRPr/>
            </a:pPr>
            <a:r>
              <a:rPr lang="tr-TR" sz="2400" dirty="0">
                <a:latin typeface="+mn-lt"/>
                <a:cs typeface="+mn-cs"/>
              </a:rPr>
              <a:t>Kolluk kuvvetleri </a:t>
            </a:r>
          </a:p>
          <a:p>
            <a:pPr marL="342900" indent="-342900" fontAlgn="auto">
              <a:spcBef>
                <a:spcPct val="20000"/>
              </a:spcBef>
              <a:spcAft>
                <a:spcPts val="0"/>
              </a:spcAft>
              <a:buFont typeface="Wingdings" pitchFamily="2" charset="2"/>
              <a:buChar char="Ø"/>
              <a:defRPr/>
            </a:pPr>
            <a:r>
              <a:rPr lang="tr-TR" sz="2400" dirty="0">
                <a:latin typeface="+mn-lt"/>
                <a:cs typeface="+mn-cs"/>
              </a:rPr>
              <a:t>Milli İstihbarat Teşkilatı </a:t>
            </a:r>
          </a:p>
          <a:p>
            <a:pPr marL="342900" indent="-342900" fontAlgn="auto">
              <a:spcBef>
                <a:spcPct val="20000"/>
              </a:spcBef>
              <a:spcAft>
                <a:spcPts val="0"/>
              </a:spcAft>
              <a:buFont typeface="Wingdings" pitchFamily="2" charset="2"/>
              <a:buChar char="Ø"/>
              <a:defRPr/>
            </a:pPr>
            <a:r>
              <a:rPr lang="tr-TR" sz="2400" dirty="0">
                <a:latin typeface="+mn-lt"/>
                <a:cs typeface="+mn-cs"/>
              </a:rPr>
              <a:t>Afet ve acil durum birimlerinin müdahale faaliyetleri</a:t>
            </a:r>
          </a:p>
        </p:txBody>
      </p:sp>
      <p:sp>
        <p:nvSpPr>
          <p:cNvPr id="9" name="8 Dikdörtgen"/>
          <p:cNvSpPr/>
          <p:nvPr/>
        </p:nvSpPr>
        <p:spPr>
          <a:xfrm>
            <a:off x="6215074" y="6500834"/>
            <a:ext cx="2928926" cy="400110"/>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tr-TR"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rPr>
              <a:t>6331 SAYILI İSG KANUNU</a:t>
            </a:r>
          </a:p>
        </p:txBody>
      </p:sp>
      <p:sp>
        <p:nvSpPr>
          <p:cNvPr id="2" name="Altbilgi Yer Tutucusu 1"/>
          <p:cNvSpPr>
            <a:spLocks noGrp="1"/>
          </p:cNvSpPr>
          <p:nvPr>
            <p:ph type="ftr" sz="quarter" idx="11"/>
          </p:nvPr>
        </p:nvSpPr>
        <p:spPr/>
        <p:txBody>
          <a:bodyPr/>
          <a:lstStyle/>
          <a:p>
            <a:r>
              <a:rPr lang="tr-TR" dirty="0" smtClean="0"/>
              <a:t>Karşıyaka </a:t>
            </a:r>
            <a:r>
              <a:rPr lang="tr-TR" dirty="0" smtClean="0"/>
              <a:t>İSG</a:t>
            </a:r>
            <a:endParaRPr lang="tr-TR" dirty="0"/>
          </a:p>
        </p:txBody>
      </p:sp>
      <p:sp>
        <p:nvSpPr>
          <p:cNvPr id="3" name="Slayt Numarası Yer Tutucusu 2"/>
          <p:cNvSpPr>
            <a:spLocks noGrp="1"/>
          </p:cNvSpPr>
          <p:nvPr>
            <p:ph type="sldNum" sz="quarter" idx="12"/>
          </p:nvPr>
        </p:nvSpPr>
        <p:spPr/>
        <p:txBody>
          <a:bodyPr/>
          <a:lstStyle/>
          <a:p>
            <a:fld id="{2DF9AE19-0AB3-4D9B-947A-7248E68DE8E7}" type="slidenum">
              <a:rPr lang="tr-TR" smtClean="0"/>
              <a:pPr/>
              <a:t>4</a:t>
            </a:fld>
            <a:endParaRPr lang="tr-TR"/>
          </a:p>
        </p:txBody>
      </p:sp>
    </p:spTree>
    <p:extLst>
      <p:ext uri="{BB962C8B-B14F-4D97-AF65-F5344CB8AC3E}">
        <p14:creationId xmlns:p14="http://schemas.microsoft.com/office/powerpoint/2010/main" xmlns="" val="1695088031"/>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6215074" y="6500834"/>
            <a:ext cx="2928926" cy="400110"/>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tr-TR"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rPr>
              <a:t>6331 SAYILI İSG KANUNU</a:t>
            </a:r>
          </a:p>
        </p:txBody>
      </p:sp>
      <p:sp>
        <p:nvSpPr>
          <p:cNvPr id="5" name="1 Başlık"/>
          <p:cNvSpPr txBox="1">
            <a:spLocks/>
          </p:cNvSpPr>
          <p:nvPr/>
        </p:nvSpPr>
        <p:spPr>
          <a:xfrm>
            <a:off x="500063" y="285750"/>
            <a:ext cx="8229600" cy="1143000"/>
          </a:xfrm>
          <a:prstGeom prst="rect">
            <a:avLst/>
          </a:prstGeom>
        </p:spPr>
        <p:txBody>
          <a:bodyPr anchor="ctr">
            <a:normAutofit fontScale="92500"/>
          </a:bodyPr>
          <a:lstStyle/>
          <a:p>
            <a:pPr algn="ctr" fontAlgn="auto">
              <a:spcAft>
                <a:spcPts val="0"/>
              </a:spcAft>
              <a:defRPr/>
            </a:pPr>
            <a:r>
              <a:rPr lang="tr-TR" sz="4400" b="1" dirty="0">
                <a:solidFill>
                  <a:srgbClr val="FF0000"/>
                </a:solidFill>
                <a:latin typeface="+mj-lt"/>
                <a:ea typeface="+mj-ea"/>
                <a:cs typeface="+mj-cs"/>
              </a:rPr>
              <a:t>BU KANUNA NEDEN İHTİYAÇ VARDI?</a:t>
            </a:r>
          </a:p>
        </p:txBody>
      </p:sp>
      <p:sp>
        <p:nvSpPr>
          <p:cNvPr id="12292" name="2 İçerik Yer Tutucusu"/>
          <p:cNvSpPr txBox="1">
            <a:spLocks/>
          </p:cNvSpPr>
          <p:nvPr/>
        </p:nvSpPr>
        <p:spPr bwMode="auto">
          <a:xfrm>
            <a:off x="500063" y="3140968"/>
            <a:ext cx="8229600" cy="218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20000"/>
              </a:spcBef>
              <a:buFont typeface="Wingdings" pitchFamily="2" charset="2"/>
              <a:buChar char="Ø"/>
            </a:pPr>
            <a:r>
              <a:rPr lang="tr-TR" altLang="tr-TR" sz="2400" dirty="0"/>
              <a:t>Avrupa Birliği’nin 89/391 Sayılı çerçeve direktifi </a:t>
            </a:r>
          </a:p>
          <a:p>
            <a:pPr eaLnBrk="1" hangingPunct="1">
              <a:spcBef>
                <a:spcPct val="20000"/>
              </a:spcBef>
              <a:buFont typeface="Wingdings" pitchFamily="2" charset="2"/>
              <a:buChar char="Ø"/>
            </a:pPr>
            <a:r>
              <a:rPr lang="tr-TR" altLang="tr-TR" sz="2400" dirty="0"/>
              <a:t>155 ve 161 Sayılı ILO Sözleşmeleri</a:t>
            </a:r>
          </a:p>
          <a:p>
            <a:pPr eaLnBrk="1" hangingPunct="1">
              <a:spcBef>
                <a:spcPct val="20000"/>
              </a:spcBef>
              <a:buFont typeface="Wingdings" pitchFamily="2" charset="2"/>
              <a:buChar char="Ø"/>
            </a:pPr>
            <a:r>
              <a:rPr lang="tr-TR" altLang="tr-TR" sz="2400" dirty="0"/>
              <a:t>4857 Sayılı İş Kanunu, tüm çalışanları kapsamına almaması</a:t>
            </a:r>
          </a:p>
          <a:p>
            <a:pPr eaLnBrk="1" hangingPunct="1">
              <a:spcBef>
                <a:spcPct val="20000"/>
              </a:spcBef>
              <a:buFont typeface="Wingdings" pitchFamily="2" charset="2"/>
              <a:buChar char="Ø"/>
            </a:pPr>
            <a:r>
              <a:rPr lang="tr-TR" altLang="tr-TR" sz="2400" dirty="0"/>
              <a:t>Bütün çalışanların İSG hizmeti almaya ihtiyacı olduğu</a:t>
            </a:r>
          </a:p>
          <a:p>
            <a:pPr eaLnBrk="1" hangingPunct="1">
              <a:spcBef>
                <a:spcPct val="20000"/>
              </a:spcBef>
              <a:buFont typeface="Wingdings" pitchFamily="2" charset="2"/>
              <a:buChar char="Ø"/>
            </a:pPr>
            <a:r>
              <a:rPr lang="tr-TR" altLang="tr-TR" sz="2400" dirty="0"/>
              <a:t>İSG’nin müstakil bir kanun olması gerekliliği </a:t>
            </a:r>
          </a:p>
          <a:p>
            <a:pPr eaLnBrk="1" hangingPunct="1">
              <a:spcBef>
                <a:spcPct val="20000"/>
              </a:spcBef>
              <a:buFont typeface="Wingdings" pitchFamily="2" charset="2"/>
              <a:buChar char="Ø"/>
            </a:pPr>
            <a:endParaRPr lang="tr-TR" altLang="tr-TR" sz="2400" b="1" dirty="0"/>
          </a:p>
        </p:txBody>
      </p:sp>
      <p:sp>
        <p:nvSpPr>
          <p:cNvPr id="12293" name="8 Metin kutusu"/>
          <p:cNvSpPr txBox="1">
            <a:spLocks noChangeArrowheads="1"/>
          </p:cNvSpPr>
          <p:nvPr/>
        </p:nvSpPr>
        <p:spPr bwMode="auto">
          <a:xfrm>
            <a:off x="500063" y="1357313"/>
            <a:ext cx="8320409" cy="13516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20000"/>
              </a:spcBef>
              <a:buFont typeface="Wingdings" pitchFamily="2" charset="2"/>
              <a:buChar char="Ø"/>
            </a:pPr>
            <a:r>
              <a:rPr lang="tr-TR" altLang="tr-TR" sz="2400" dirty="0"/>
              <a:t>İş hukukunun temel ilkesi olan</a:t>
            </a:r>
            <a:r>
              <a:rPr lang="tr-TR" altLang="tr-TR" sz="2400" b="1" dirty="0"/>
              <a:t> </a:t>
            </a:r>
            <a:r>
              <a:rPr lang="tr-TR" altLang="tr-TR" sz="2400" b="1" dirty="0">
                <a:solidFill>
                  <a:srgbClr val="FF0000"/>
                </a:solidFill>
              </a:rPr>
              <a:t>işçiyi koruma, sağlık ve güvenliklerini güvence  altına alma</a:t>
            </a:r>
            <a:r>
              <a:rPr lang="tr-TR" altLang="tr-TR" sz="2400" dirty="0"/>
              <a:t> ilkesinin hayata geçirilmesi</a:t>
            </a:r>
            <a:r>
              <a:rPr lang="tr-TR" altLang="tr-TR" sz="2400" dirty="0" smtClean="0"/>
              <a:t>.  </a:t>
            </a:r>
          </a:p>
        </p:txBody>
      </p:sp>
      <p:sp>
        <p:nvSpPr>
          <p:cNvPr id="2" name="Altbilgi Yer Tutucusu 1"/>
          <p:cNvSpPr>
            <a:spLocks noGrp="1"/>
          </p:cNvSpPr>
          <p:nvPr>
            <p:ph type="ftr" sz="quarter" idx="11"/>
          </p:nvPr>
        </p:nvSpPr>
        <p:spPr/>
        <p:txBody>
          <a:bodyPr/>
          <a:lstStyle/>
          <a:p>
            <a:r>
              <a:rPr lang="tr-TR" dirty="0" smtClean="0"/>
              <a:t>Karşıyaka </a:t>
            </a:r>
            <a:r>
              <a:rPr lang="tr-TR" dirty="0" smtClean="0"/>
              <a:t>İSG</a:t>
            </a:r>
            <a:endParaRPr lang="tr-TR" dirty="0"/>
          </a:p>
        </p:txBody>
      </p:sp>
      <p:sp>
        <p:nvSpPr>
          <p:cNvPr id="3" name="Slayt Numarası Yer Tutucusu 2"/>
          <p:cNvSpPr>
            <a:spLocks noGrp="1"/>
          </p:cNvSpPr>
          <p:nvPr>
            <p:ph type="sldNum" sz="quarter" idx="12"/>
          </p:nvPr>
        </p:nvSpPr>
        <p:spPr/>
        <p:txBody>
          <a:bodyPr/>
          <a:lstStyle/>
          <a:p>
            <a:fld id="{2DF9AE19-0AB3-4D9B-947A-7248E68DE8E7}" type="slidenum">
              <a:rPr lang="tr-TR" smtClean="0"/>
              <a:pPr/>
              <a:t>5</a:t>
            </a:fld>
            <a:endParaRPr lang="tr-TR"/>
          </a:p>
        </p:txBody>
      </p:sp>
    </p:spTree>
    <p:extLst>
      <p:ext uri="{BB962C8B-B14F-4D97-AF65-F5344CB8AC3E}">
        <p14:creationId xmlns:p14="http://schemas.microsoft.com/office/powerpoint/2010/main" xmlns="" val="1200884315"/>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txBox="1">
            <a:spLocks/>
          </p:cNvSpPr>
          <p:nvPr/>
        </p:nvSpPr>
        <p:spPr>
          <a:xfrm>
            <a:off x="609600" y="427038"/>
            <a:ext cx="8229600" cy="1143000"/>
          </a:xfrm>
          <a:prstGeom prst="rect">
            <a:avLst/>
          </a:prstGeom>
        </p:spPr>
        <p:txBody>
          <a:bodyPr anchor="ctr">
            <a:normAutofit fontScale="62500" lnSpcReduction="20000"/>
          </a:bodyPr>
          <a:lstStyle/>
          <a:p>
            <a:pPr algn="ctr" fontAlgn="auto">
              <a:spcAft>
                <a:spcPts val="0"/>
              </a:spcAft>
              <a:defRPr/>
            </a:pPr>
            <a:r>
              <a:rPr lang="tr-TR" sz="4400" b="1" dirty="0">
                <a:solidFill>
                  <a:srgbClr val="FF0000"/>
                </a:solidFill>
                <a:latin typeface="+mj-lt"/>
                <a:ea typeface="+mj-ea"/>
                <a:cs typeface="+mj-cs"/>
              </a:rPr>
              <a:t>Her  ne kadar kamu kurumlarında İşyeri Hekimi ve İş Güvenliği Uzmanı bulundurma zorunluluğu 30 haziran 2016 tarihinde başlasa da;</a:t>
            </a:r>
          </a:p>
        </p:txBody>
      </p:sp>
      <p:sp>
        <p:nvSpPr>
          <p:cNvPr id="8" name="7 Dikdörtgen"/>
          <p:cNvSpPr/>
          <p:nvPr/>
        </p:nvSpPr>
        <p:spPr>
          <a:xfrm>
            <a:off x="6215074" y="6500834"/>
            <a:ext cx="2928926" cy="400110"/>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tr-TR"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rPr>
              <a:t>6331 SAYILI İSG KANUNU</a:t>
            </a:r>
          </a:p>
        </p:txBody>
      </p:sp>
      <p:sp>
        <p:nvSpPr>
          <p:cNvPr id="18436" name="2 İçerik Yer Tutucusu"/>
          <p:cNvSpPr txBox="1">
            <a:spLocks/>
          </p:cNvSpPr>
          <p:nvPr/>
        </p:nvSpPr>
        <p:spPr bwMode="auto">
          <a:xfrm>
            <a:off x="357188" y="1428750"/>
            <a:ext cx="8572500" cy="500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20000"/>
              </a:spcBef>
              <a:buFont typeface="Arial" charset="0"/>
              <a:buNone/>
            </a:pPr>
            <a:endParaRPr lang="tr-TR" altLang="tr-TR" sz="2400"/>
          </a:p>
        </p:txBody>
      </p:sp>
      <p:sp>
        <p:nvSpPr>
          <p:cNvPr id="23557" name="11 Metin kutusu"/>
          <p:cNvSpPr txBox="1">
            <a:spLocks noChangeArrowheads="1"/>
          </p:cNvSpPr>
          <p:nvPr/>
        </p:nvSpPr>
        <p:spPr bwMode="auto">
          <a:xfrm>
            <a:off x="571500" y="2786063"/>
            <a:ext cx="8286750" cy="3046988"/>
          </a:xfrm>
          <a:prstGeom prst="rect">
            <a:avLst/>
          </a:prstGeom>
          <a:noFill/>
          <a:ln w="9525">
            <a:noFill/>
            <a:miter lim="800000"/>
            <a:headEnd/>
            <a:tailEnd/>
          </a:ln>
        </p:spPr>
        <p:txBody>
          <a:bodyPr>
            <a:spAutoFit/>
          </a:bodyPr>
          <a:lstStyle/>
          <a:p>
            <a:pPr algn="just">
              <a:defRPr/>
            </a:pPr>
            <a:r>
              <a:rPr lang="tr-TR" sz="2400" dirty="0">
                <a:solidFill>
                  <a:srgbClr val="FF0000"/>
                </a:solidFill>
              </a:rPr>
              <a:t> </a:t>
            </a:r>
            <a:r>
              <a:rPr lang="tr-TR" sz="2400" dirty="0" smtClean="0">
                <a:solidFill>
                  <a:srgbClr val="FF0000"/>
                </a:solidFill>
              </a:rPr>
              <a:t>     Bu </a:t>
            </a:r>
            <a:r>
              <a:rPr lang="tr-TR" sz="2400" dirty="0">
                <a:solidFill>
                  <a:srgbClr val="FF0000"/>
                </a:solidFill>
              </a:rPr>
              <a:t>sorumluluklar nelerdir</a:t>
            </a:r>
            <a:r>
              <a:rPr lang="tr-TR" sz="2400" dirty="0" smtClean="0">
                <a:solidFill>
                  <a:srgbClr val="FF0000"/>
                </a:solidFill>
              </a:rPr>
              <a:t>?</a:t>
            </a:r>
            <a:endParaRPr lang="tr-TR" sz="2400" dirty="0">
              <a:solidFill>
                <a:srgbClr val="FF0000"/>
              </a:solidFill>
            </a:endParaRPr>
          </a:p>
          <a:p>
            <a:pPr marL="457200" indent="-457200">
              <a:buFont typeface="+mj-lt"/>
              <a:buAutoNum type="arabicPeriod"/>
              <a:defRPr/>
            </a:pPr>
            <a:r>
              <a:rPr lang="tr-TR" sz="2400" dirty="0"/>
              <a:t>İş Sağlığı ve Güvenliği Kurullarının Oluşturulması</a:t>
            </a:r>
          </a:p>
          <a:p>
            <a:pPr marL="457200" indent="-457200">
              <a:buFont typeface="+mj-lt"/>
              <a:buAutoNum type="arabicPeriod"/>
              <a:defRPr/>
            </a:pPr>
            <a:r>
              <a:rPr lang="tr-TR" sz="2400" dirty="0"/>
              <a:t>Risk analizlerinin yapılması</a:t>
            </a:r>
          </a:p>
          <a:p>
            <a:pPr marL="457200" indent="-457200">
              <a:buFont typeface="+mj-lt"/>
              <a:buAutoNum type="arabicPeriod"/>
              <a:defRPr/>
            </a:pPr>
            <a:r>
              <a:rPr lang="tr-TR" sz="2400" dirty="0"/>
              <a:t>Acil durum planları, yangınla mücadele ve ilk yardım planları</a:t>
            </a:r>
          </a:p>
          <a:p>
            <a:pPr marL="457200" indent="-457200">
              <a:buFont typeface="+mj-lt"/>
              <a:buAutoNum type="arabicPeriod"/>
              <a:defRPr/>
            </a:pPr>
            <a:r>
              <a:rPr lang="tr-TR" sz="2400" dirty="0"/>
              <a:t>Tahliye planları</a:t>
            </a:r>
          </a:p>
          <a:p>
            <a:pPr marL="457200" indent="-457200">
              <a:buFont typeface="+mj-lt"/>
              <a:buAutoNum type="arabicPeriod"/>
              <a:defRPr/>
            </a:pPr>
            <a:r>
              <a:rPr lang="tr-TR" sz="2400" dirty="0"/>
              <a:t>Çalışanların bilgilendirilmesi</a:t>
            </a:r>
          </a:p>
          <a:p>
            <a:pPr marL="457200" indent="-457200">
              <a:buFont typeface="+mj-lt"/>
              <a:buAutoNum type="arabicPeriod"/>
              <a:defRPr/>
            </a:pPr>
            <a:r>
              <a:rPr lang="tr-TR" sz="2400" dirty="0"/>
              <a:t>Çalışanların eğitimi</a:t>
            </a:r>
          </a:p>
          <a:p>
            <a:pPr marL="457200" indent="-457200">
              <a:buFont typeface="+mj-lt"/>
              <a:buAutoNum type="arabicPeriod"/>
              <a:defRPr/>
            </a:pPr>
            <a:r>
              <a:rPr lang="tr-TR" sz="2400" dirty="0"/>
              <a:t>Çalışanların görüşlerinin alınması ve katılımlarının sağlanması</a:t>
            </a:r>
          </a:p>
        </p:txBody>
      </p:sp>
      <p:sp>
        <p:nvSpPr>
          <p:cNvPr id="18438" name="2 İçerik Yer Tutucusu"/>
          <p:cNvSpPr>
            <a:spLocks noGrp="1"/>
          </p:cNvSpPr>
          <p:nvPr>
            <p:ph idx="1"/>
          </p:nvPr>
        </p:nvSpPr>
        <p:spPr>
          <a:xfrm>
            <a:off x="214313" y="1857375"/>
            <a:ext cx="8030095" cy="857250"/>
          </a:xfrm>
        </p:spPr>
        <p:txBody>
          <a:bodyPr/>
          <a:lstStyle/>
          <a:p>
            <a:pPr eaLnBrk="1" hangingPunct="1">
              <a:buFont typeface="Arial" charset="0"/>
              <a:buNone/>
            </a:pPr>
            <a:r>
              <a:rPr lang="tr-TR" altLang="tr-TR" sz="2200" dirty="0" smtClean="0"/>
              <a:t>		İşveren (Kamu veya Özel) hangi tehlike sınıfında olursa olsun  1 kişi dahi çalıştırsa diğer sorumluluklar  </a:t>
            </a:r>
            <a:r>
              <a:rPr lang="tr-TR" altLang="tr-TR" sz="2200" dirty="0" smtClean="0">
                <a:solidFill>
                  <a:srgbClr val="FF0000"/>
                </a:solidFill>
              </a:rPr>
              <a:t>01.01.2013 de başladı.</a:t>
            </a:r>
          </a:p>
        </p:txBody>
      </p:sp>
      <p:sp>
        <p:nvSpPr>
          <p:cNvPr id="2" name="Altbilgi Yer Tutucusu 1"/>
          <p:cNvSpPr>
            <a:spLocks noGrp="1"/>
          </p:cNvSpPr>
          <p:nvPr>
            <p:ph type="ftr" sz="quarter" idx="11"/>
          </p:nvPr>
        </p:nvSpPr>
        <p:spPr/>
        <p:txBody>
          <a:bodyPr/>
          <a:lstStyle/>
          <a:p>
            <a:r>
              <a:rPr lang="tr-TR" dirty="0" smtClean="0"/>
              <a:t>Karşıyaka </a:t>
            </a:r>
            <a:r>
              <a:rPr lang="tr-TR" dirty="0" smtClean="0"/>
              <a:t>İSG</a:t>
            </a:r>
            <a:endParaRPr lang="tr-TR" dirty="0"/>
          </a:p>
        </p:txBody>
      </p:sp>
      <p:sp>
        <p:nvSpPr>
          <p:cNvPr id="3" name="Slayt Numarası Yer Tutucusu 2"/>
          <p:cNvSpPr>
            <a:spLocks noGrp="1"/>
          </p:cNvSpPr>
          <p:nvPr>
            <p:ph type="sldNum" sz="quarter" idx="12"/>
          </p:nvPr>
        </p:nvSpPr>
        <p:spPr/>
        <p:txBody>
          <a:bodyPr/>
          <a:lstStyle/>
          <a:p>
            <a:fld id="{2DF9AE19-0AB3-4D9B-947A-7248E68DE8E7}" type="slidenum">
              <a:rPr lang="tr-TR" smtClean="0"/>
              <a:pPr/>
              <a:t>6</a:t>
            </a:fld>
            <a:endParaRPr lang="tr-TR"/>
          </a:p>
        </p:txBody>
      </p:sp>
    </p:spTree>
    <p:extLst>
      <p:ext uri="{BB962C8B-B14F-4D97-AF65-F5344CB8AC3E}">
        <p14:creationId xmlns:p14="http://schemas.microsoft.com/office/powerpoint/2010/main" xmlns="" val="3077118574"/>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5 Dikdörtgen"/>
          <p:cNvSpPr>
            <a:spLocks noChangeArrowheads="1"/>
          </p:cNvSpPr>
          <p:nvPr/>
        </p:nvSpPr>
        <p:spPr bwMode="auto">
          <a:xfrm>
            <a:off x="269875" y="1340768"/>
            <a:ext cx="8622605" cy="4893647"/>
          </a:xfrm>
          <a:prstGeom prst="rect">
            <a:avLst/>
          </a:prstGeom>
          <a:noFill/>
          <a:ln w="9525">
            <a:noFill/>
            <a:miter lim="800000"/>
            <a:headEnd/>
            <a:tailEnd/>
          </a:ln>
        </p:spPr>
        <p:txBody>
          <a:bodyPr wrap="square">
            <a:spAutoFit/>
          </a:bodyPr>
          <a:lstStyle/>
          <a:p>
            <a:pPr algn="just">
              <a:defRPr/>
            </a:pPr>
            <a:r>
              <a:rPr lang="tr-TR" sz="2400" dirty="0"/>
              <a:t>Kurul aşağıda belirtilen kişilerden oluşur:</a:t>
            </a:r>
          </a:p>
          <a:p>
            <a:pPr algn="just">
              <a:defRPr/>
            </a:pPr>
            <a:r>
              <a:rPr lang="tr-TR" sz="2400" dirty="0"/>
              <a:t>a) </a:t>
            </a:r>
            <a:r>
              <a:rPr lang="tr-TR" sz="2400" dirty="0">
                <a:solidFill>
                  <a:schemeClr val="accent1">
                    <a:lumMod val="75000"/>
                  </a:schemeClr>
                </a:solidFill>
              </a:rPr>
              <a:t>İşveren</a:t>
            </a:r>
            <a:r>
              <a:rPr lang="tr-TR" sz="2400" dirty="0"/>
              <a:t> veya işveren vekili,</a:t>
            </a:r>
          </a:p>
          <a:p>
            <a:pPr algn="just">
              <a:defRPr/>
            </a:pPr>
            <a:r>
              <a:rPr lang="tr-TR" sz="2400" dirty="0"/>
              <a:t>b) </a:t>
            </a:r>
            <a:r>
              <a:rPr lang="tr-TR" sz="2400" dirty="0">
                <a:solidFill>
                  <a:schemeClr val="accent1">
                    <a:lumMod val="75000"/>
                  </a:schemeClr>
                </a:solidFill>
              </a:rPr>
              <a:t>İş güvenliği uzmanı</a:t>
            </a:r>
            <a:r>
              <a:rPr lang="tr-TR" sz="2400" dirty="0"/>
              <a:t>,</a:t>
            </a:r>
          </a:p>
          <a:p>
            <a:pPr algn="just">
              <a:defRPr/>
            </a:pPr>
            <a:r>
              <a:rPr lang="tr-TR" sz="2400" dirty="0"/>
              <a:t>c) </a:t>
            </a:r>
            <a:r>
              <a:rPr lang="tr-TR" sz="2400" dirty="0">
                <a:solidFill>
                  <a:schemeClr val="accent1">
                    <a:lumMod val="75000"/>
                  </a:schemeClr>
                </a:solidFill>
              </a:rPr>
              <a:t>İşyeri hekimi</a:t>
            </a:r>
            <a:r>
              <a:rPr lang="tr-TR" sz="2400" dirty="0"/>
              <a:t>,</a:t>
            </a:r>
          </a:p>
          <a:p>
            <a:pPr algn="just">
              <a:defRPr/>
            </a:pPr>
            <a:r>
              <a:rPr lang="tr-TR" sz="2400" dirty="0"/>
              <a:t>ç) </a:t>
            </a:r>
            <a:r>
              <a:rPr lang="tr-TR" sz="2400" dirty="0">
                <a:solidFill>
                  <a:schemeClr val="accent1">
                    <a:lumMod val="75000"/>
                  </a:schemeClr>
                </a:solidFill>
              </a:rPr>
              <a:t>İnsan kaynakları, personel, sosyal işler veya idari ve mali işleri yürütmekle görevli </a:t>
            </a:r>
            <a:r>
              <a:rPr lang="tr-TR" sz="2400" dirty="0"/>
              <a:t>bir kişi,</a:t>
            </a:r>
          </a:p>
          <a:p>
            <a:pPr algn="just">
              <a:defRPr/>
            </a:pPr>
            <a:r>
              <a:rPr lang="tr-TR" sz="2400" dirty="0"/>
              <a:t>d) Bulunması halinde </a:t>
            </a:r>
            <a:r>
              <a:rPr lang="tr-TR" sz="2400" dirty="0">
                <a:solidFill>
                  <a:schemeClr val="accent1">
                    <a:lumMod val="75000"/>
                  </a:schemeClr>
                </a:solidFill>
              </a:rPr>
              <a:t>sivil savunma </a:t>
            </a:r>
            <a:r>
              <a:rPr lang="tr-TR" sz="2400" dirty="0"/>
              <a:t>uzmanı,</a:t>
            </a:r>
          </a:p>
          <a:p>
            <a:pPr algn="just">
              <a:defRPr/>
            </a:pPr>
            <a:r>
              <a:rPr lang="tr-TR" sz="2400" dirty="0"/>
              <a:t>e) Bulunması halinde </a:t>
            </a:r>
            <a:r>
              <a:rPr lang="tr-TR" sz="2400" dirty="0">
                <a:solidFill>
                  <a:schemeClr val="accent1">
                    <a:lumMod val="75000"/>
                  </a:schemeClr>
                </a:solidFill>
              </a:rPr>
              <a:t>formen, ustabaşı </a:t>
            </a:r>
            <a:r>
              <a:rPr lang="tr-TR" sz="2400" dirty="0"/>
              <a:t>veya usta,</a:t>
            </a:r>
          </a:p>
          <a:p>
            <a:pPr algn="just">
              <a:defRPr/>
            </a:pPr>
            <a:r>
              <a:rPr lang="tr-TR" sz="2400" dirty="0"/>
              <a:t>f) </a:t>
            </a:r>
            <a:r>
              <a:rPr lang="tr-TR" sz="2400" dirty="0">
                <a:solidFill>
                  <a:schemeClr val="accent1">
                    <a:lumMod val="75000"/>
                  </a:schemeClr>
                </a:solidFill>
              </a:rPr>
              <a:t>Çalışan temsilcisi</a:t>
            </a:r>
            <a:r>
              <a:rPr lang="tr-TR" sz="2400" dirty="0"/>
              <a:t>, işyerinde birden çok çalışan temsilcisi olması halinde baş temsilci.</a:t>
            </a:r>
          </a:p>
          <a:p>
            <a:pPr algn="just">
              <a:defRPr/>
            </a:pPr>
            <a:r>
              <a:rPr lang="tr-TR" sz="2400" dirty="0"/>
              <a:t>	Az tehlikeli gruptaki işyerlerinin Kurullarında  şimdilik İş güvenliği uzmanı ve işyeri hekimi bulundurma zorunluluğu yoktur</a:t>
            </a:r>
            <a:r>
              <a:rPr lang="tr-TR" sz="2400" dirty="0" smtClean="0"/>
              <a:t>.</a:t>
            </a:r>
          </a:p>
          <a:p>
            <a:pPr algn="ctr">
              <a:defRPr/>
            </a:pPr>
            <a:r>
              <a:rPr lang="tr-TR" sz="2400" dirty="0" smtClean="0">
                <a:solidFill>
                  <a:schemeClr val="accent6">
                    <a:lumMod val="50000"/>
                  </a:schemeClr>
                </a:solidFill>
                <a:hlinkClick r:id="rId2" action="ppaction://hlinkfile"/>
              </a:rPr>
              <a:t>OKULLARDA İSG KURULLARI İL MEM 03.09.2015/8761115</a:t>
            </a:r>
            <a:endParaRPr lang="tr-TR" sz="2400" dirty="0">
              <a:solidFill>
                <a:schemeClr val="accent6">
                  <a:lumMod val="50000"/>
                </a:schemeClr>
              </a:solidFill>
            </a:endParaRPr>
          </a:p>
        </p:txBody>
      </p:sp>
      <p:sp>
        <p:nvSpPr>
          <p:cNvPr id="7" name="1 Başlık"/>
          <p:cNvSpPr txBox="1">
            <a:spLocks/>
          </p:cNvSpPr>
          <p:nvPr/>
        </p:nvSpPr>
        <p:spPr>
          <a:xfrm>
            <a:off x="0" y="285750"/>
            <a:ext cx="9429750" cy="1143000"/>
          </a:xfrm>
          <a:prstGeom prst="rect">
            <a:avLst/>
          </a:prstGeom>
        </p:spPr>
        <p:txBody>
          <a:bodyPr anchor="ctr">
            <a:normAutofit/>
          </a:bodyPr>
          <a:lstStyle/>
          <a:p>
            <a:pPr algn="ctr" fontAlgn="auto">
              <a:spcAft>
                <a:spcPts val="0"/>
              </a:spcAft>
              <a:defRPr/>
            </a:pPr>
            <a:r>
              <a:rPr lang="tr-TR" sz="4400" b="1" dirty="0">
                <a:solidFill>
                  <a:srgbClr val="FF0000"/>
                </a:solidFill>
                <a:latin typeface="+mj-lt"/>
                <a:ea typeface="+mj-ea"/>
                <a:cs typeface="+mj-cs"/>
              </a:rPr>
              <a:t>İŞ SAĞLIĞI VE GÜVENLİĞİ KURULLARI </a:t>
            </a:r>
          </a:p>
        </p:txBody>
      </p:sp>
      <p:sp>
        <p:nvSpPr>
          <p:cNvPr id="2" name="Altbilgi Yer Tutucusu 1"/>
          <p:cNvSpPr>
            <a:spLocks noGrp="1"/>
          </p:cNvSpPr>
          <p:nvPr>
            <p:ph type="ftr" sz="quarter" idx="11"/>
          </p:nvPr>
        </p:nvSpPr>
        <p:spPr/>
        <p:txBody>
          <a:bodyPr/>
          <a:lstStyle/>
          <a:p>
            <a:r>
              <a:rPr lang="tr-TR" dirty="0" smtClean="0"/>
              <a:t>Karşıyaka </a:t>
            </a:r>
            <a:r>
              <a:rPr lang="tr-TR" dirty="0" smtClean="0"/>
              <a:t>İSG</a:t>
            </a:r>
            <a:endParaRPr lang="tr-TR" dirty="0"/>
          </a:p>
        </p:txBody>
      </p:sp>
      <p:sp>
        <p:nvSpPr>
          <p:cNvPr id="3" name="Slayt Numarası Yer Tutucusu 2"/>
          <p:cNvSpPr>
            <a:spLocks noGrp="1"/>
          </p:cNvSpPr>
          <p:nvPr>
            <p:ph type="sldNum" sz="quarter" idx="12"/>
          </p:nvPr>
        </p:nvSpPr>
        <p:spPr/>
        <p:txBody>
          <a:bodyPr/>
          <a:lstStyle/>
          <a:p>
            <a:fld id="{2DF9AE19-0AB3-4D9B-947A-7248E68DE8E7}" type="slidenum">
              <a:rPr lang="tr-TR" smtClean="0"/>
              <a:pPr/>
              <a:t>7</a:t>
            </a:fld>
            <a:endParaRPr lang="tr-TR"/>
          </a:p>
        </p:txBody>
      </p:sp>
    </p:spTree>
    <p:extLst>
      <p:ext uri="{BB962C8B-B14F-4D97-AF65-F5344CB8AC3E}">
        <p14:creationId xmlns:p14="http://schemas.microsoft.com/office/powerpoint/2010/main" xmlns="" val="1968157650"/>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5 Dikdörtgen"/>
          <p:cNvSpPr>
            <a:spLocks noChangeArrowheads="1"/>
          </p:cNvSpPr>
          <p:nvPr/>
        </p:nvSpPr>
        <p:spPr bwMode="auto">
          <a:xfrm>
            <a:off x="254000" y="1397740"/>
            <a:ext cx="8710488" cy="4524315"/>
          </a:xfrm>
          <a:prstGeom prst="rect">
            <a:avLst/>
          </a:prstGeom>
          <a:noFill/>
          <a:ln w="9525">
            <a:noFill/>
            <a:miter lim="800000"/>
            <a:headEnd/>
            <a:tailEnd/>
          </a:ln>
        </p:spPr>
        <p:txBody>
          <a:bodyPr wrap="square">
            <a:spAutoFit/>
          </a:bodyPr>
          <a:lstStyle/>
          <a:p>
            <a:pPr algn="ctr">
              <a:defRPr/>
            </a:pPr>
            <a:r>
              <a:rPr lang="tr-TR" sz="2400" b="1" dirty="0" smtClean="0">
                <a:solidFill>
                  <a:srgbClr val="0070C0"/>
                </a:solidFill>
              </a:rPr>
              <a:t>KURULUN GÖREV VE YETKİLERİ;</a:t>
            </a:r>
          </a:p>
          <a:p>
            <a:pPr algn="ctr">
              <a:defRPr/>
            </a:pPr>
            <a:endParaRPr lang="tr-TR" sz="2400" b="1" dirty="0">
              <a:solidFill>
                <a:srgbClr val="0070C0"/>
              </a:solidFill>
            </a:endParaRPr>
          </a:p>
          <a:p>
            <a:pPr algn="just">
              <a:defRPr/>
            </a:pPr>
            <a:r>
              <a:rPr lang="tr-TR" sz="2400" dirty="0"/>
              <a:t>a) İşyerinin niteliğine uygun bir iş sağlığı ve güvenliği </a:t>
            </a:r>
            <a:r>
              <a:rPr lang="tr-TR" sz="2400" b="1" dirty="0">
                <a:solidFill>
                  <a:srgbClr val="FF0000"/>
                </a:solidFill>
              </a:rPr>
              <a:t>iç yönerge taslağı hazırlamak</a:t>
            </a:r>
            <a:r>
              <a:rPr lang="tr-TR" sz="2400" dirty="0">
                <a:solidFill>
                  <a:srgbClr val="FF0000"/>
                </a:solidFill>
              </a:rPr>
              <a:t>, işverenin veya işveren vekilinin onayına sunmak </a:t>
            </a:r>
            <a:r>
              <a:rPr lang="tr-TR" sz="2400" dirty="0"/>
              <a:t>ve yönergenin uygulanmasını izlemek, izleme sonuçlarını rapor haline getirip alınması gereken tedbirleri belirlemek ve kurul gündemine almak,</a:t>
            </a:r>
          </a:p>
          <a:p>
            <a:pPr algn="just">
              <a:defRPr/>
            </a:pPr>
            <a:r>
              <a:rPr lang="tr-TR" sz="2400" dirty="0"/>
              <a:t>b) </a:t>
            </a:r>
            <a:r>
              <a:rPr lang="tr-TR" sz="2400" dirty="0">
                <a:solidFill>
                  <a:srgbClr val="FF0000"/>
                </a:solidFill>
              </a:rPr>
              <a:t>İş sağlığı ve güvenliği konularında o işyerinde </a:t>
            </a:r>
            <a:r>
              <a:rPr lang="tr-TR" sz="2400" b="1" dirty="0">
                <a:solidFill>
                  <a:srgbClr val="FF0000"/>
                </a:solidFill>
              </a:rPr>
              <a:t>çalışanlara yol göstermek,</a:t>
            </a:r>
          </a:p>
          <a:p>
            <a:pPr algn="just">
              <a:defRPr/>
            </a:pPr>
            <a:r>
              <a:rPr lang="tr-TR" sz="2400" dirty="0"/>
              <a:t>c) </a:t>
            </a:r>
            <a:r>
              <a:rPr lang="tr-TR" sz="2400" dirty="0">
                <a:solidFill>
                  <a:srgbClr val="FF0000"/>
                </a:solidFill>
              </a:rPr>
              <a:t>İşyerinde iş sağlığı ve güvenliğine ilişkin tehlikeleri ve önlemleri değerlendirmek, tedbirleri belirlemek</a:t>
            </a:r>
            <a:r>
              <a:rPr lang="tr-TR" sz="2400" dirty="0"/>
              <a:t>, işveren veya işveren vekiline bildirimde bulunmak</a:t>
            </a:r>
            <a:r>
              <a:rPr lang="tr-TR" sz="2400" dirty="0" smtClean="0"/>
              <a:t>,</a:t>
            </a:r>
            <a:endParaRPr lang="tr-TR" sz="2400" dirty="0"/>
          </a:p>
        </p:txBody>
      </p:sp>
      <p:sp>
        <p:nvSpPr>
          <p:cNvPr id="7" name="1 Başlık"/>
          <p:cNvSpPr txBox="1">
            <a:spLocks/>
          </p:cNvSpPr>
          <p:nvPr/>
        </p:nvSpPr>
        <p:spPr>
          <a:xfrm>
            <a:off x="0" y="285750"/>
            <a:ext cx="9429750" cy="1143000"/>
          </a:xfrm>
          <a:prstGeom prst="rect">
            <a:avLst/>
          </a:prstGeom>
        </p:spPr>
        <p:txBody>
          <a:bodyPr anchor="ctr">
            <a:normAutofit/>
          </a:bodyPr>
          <a:lstStyle/>
          <a:p>
            <a:pPr algn="ctr" fontAlgn="auto">
              <a:spcAft>
                <a:spcPts val="0"/>
              </a:spcAft>
              <a:defRPr/>
            </a:pPr>
            <a:r>
              <a:rPr lang="tr-TR" sz="4400" b="1" dirty="0">
                <a:solidFill>
                  <a:srgbClr val="FF0000"/>
                </a:solidFill>
                <a:latin typeface="+mj-lt"/>
                <a:ea typeface="+mj-ea"/>
                <a:cs typeface="+mj-cs"/>
              </a:rPr>
              <a:t>İŞ SAĞLIĞI VE GÜVENLİĞİ KURULLARI </a:t>
            </a:r>
          </a:p>
        </p:txBody>
      </p:sp>
      <p:sp>
        <p:nvSpPr>
          <p:cNvPr id="2" name="Altbilgi Yer Tutucusu 1"/>
          <p:cNvSpPr>
            <a:spLocks noGrp="1"/>
          </p:cNvSpPr>
          <p:nvPr>
            <p:ph type="ftr" sz="quarter" idx="11"/>
          </p:nvPr>
        </p:nvSpPr>
        <p:spPr/>
        <p:txBody>
          <a:bodyPr/>
          <a:lstStyle/>
          <a:p>
            <a:r>
              <a:rPr lang="tr-TR" dirty="0" smtClean="0"/>
              <a:t>Karşıyaka </a:t>
            </a:r>
            <a:r>
              <a:rPr lang="tr-TR" dirty="0" smtClean="0"/>
              <a:t>İSG</a:t>
            </a:r>
            <a:endParaRPr lang="tr-TR" dirty="0"/>
          </a:p>
        </p:txBody>
      </p:sp>
      <p:sp>
        <p:nvSpPr>
          <p:cNvPr id="3" name="Slayt Numarası Yer Tutucusu 2"/>
          <p:cNvSpPr>
            <a:spLocks noGrp="1"/>
          </p:cNvSpPr>
          <p:nvPr>
            <p:ph type="sldNum" sz="quarter" idx="12"/>
          </p:nvPr>
        </p:nvSpPr>
        <p:spPr/>
        <p:txBody>
          <a:bodyPr/>
          <a:lstStyle/>
          <a:p>
            <a:fld id="{2DF9AE19-0AB3-4D9B-947A-7248E68DE8E7}" type="slidenum">
              <a:rPr lang="tr-TR" smtClean="0"/>
              <a:pPr/>
              <a:t>8</a:t>
            </a:fld>
            <a:endParaRPr lang="tr-TR"/>
          </a:p>
        </p:txBody>
      </p:sp>
    </p:spTree>
    <p:extLst>
      <p:ext uri="{BB962C8B-B14F-4D97-AF65-F5344CB8AC3E}">
        <p14:creationId xmlns:p14="http://schemas.microsoft.com/office/powerpoint/2010/main" xmlns="" val="2596135522"/>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5 Dikdörtgen"/>
          <p:cNvSpPr>
            <a:spLocks noChangeArrowheads="1"/>
          </p:cNvSpPr>
          <p:nvPr/>
        </p:nvSpPr>
        <p:spPr bwMode="auto">
          <a:xfrm>
            <a:off x="248529" y="1556792"/>
            <a:ext cx="8715959" cy="4893647"/>
          </a:xfrm>
          <a:prstGeom prst="rect">
            <a:avLst/>
          </a:prstGeom>
          <a:noFill/>
          <a:ln w="9525">
            <a:noFill/>
            <a:miter lim="800000"/>
            <a:headEnd/>
            <a:tailEnd/>
          </a:ln>
        </p:spPr>
        <p:txBody>
          <a:bodyPr wrap="square">
            <a:spAutoFit/>
          </a:bodyPr>
          <a:lstStyle/>
          <a:p>
            <a:pPr algn="just">
              <a:defRPr/>
            </a:pPr>
            <a:r>
              <a:rPr lang="tr-TR" sz="2400" dirty="0"/>
              <a:t>ç) </a:t>
            </a:r>
            <a:r>
              <a:rPr lang="tr-TR" sz="2400" dirty="0">
                <a:solidFill>
                  <a:srgbClr val="FF0000"/>
                </a:solidFill>
              </a:rPr>
              <a:t>İşyerinde meydana gelen her </a:t>
            </a:r>
            <a:r>
              <a:rPr lang="tr-TR" sz="2400" b="1" dirty="0">
                <a:solidFill>
                  <a:srgbClr val="FF0000"/>
                </a:solidFill>
              </a:rPr>
              <a:t>iş kazası </a:t>
            </a:r>
            <a:r>
              <a:rPr lang="tr-TR" sz="2400" dirty="0">
                <a:solidFill>
                  <a:srgbClr val="FF0000"/>
                </a:solidFill>
              </a:rPr>
              <a:t>ve işyerinde meydana gelen ancak iş kazası olarak değerlendirilmeyen işyeri ya da iş ekipmanının zarara uğratma potansiyeli olan olayları veya meslek hastalığında </a:t>
            </a:r>
            <a:r>
              <a:rPr lang="tr-TR" sz="2400" dirty="0"/>
              <a:t>yahut iş sağlığı ve güvenliği ile ilgili bir tehlike halinde gerekli araştırma ve incelemeyi yapmak, alınması gereken tedbirleri bir </a:t>
            </a:r>
            <a:r>
              <a:rPr lang="tr-TR" sz="2400" dirty="0">
                <a:solidFill>
                  <a:srgbClr val="FF0000"/>
                </a:solidFill>
              </a:rPr>
              <a:t>raporla tespit ederek işveren veya işveren vekiline vermek</a:t>
            </a:r>
            <a:r>
              <a:rPr lang="tr-TR" sz="2400" dirty="0"/>
              <a:t>,</a:t>
            </a:r>
          </a:p>
          <a:p>
            <a:pPr algn="just">
              <a:defRPr/>
            </a:pPr>
            <a:r>
              <a:rPr lang="tr-TR" sz="2400" dirty="0"/>
              <a:t>d) İşyerinde </a:t>
            </a:r>
            <a:r>
              <a:rPr lang="tr-TR" sz="2400" b="1" dirty="0">
                <a:solidFill>
                  <a:srgbClr val="FF0000"/>
                </a:solidFill>
              </a:rPr>
              <a:t>iş sağlığı ve güvenliği eğitim ve öğretimini planlamak</a:t>
            </a:r>
            <a:r>
              <a:rPr lang="tr-TR" sz="2400" dirty="0"/>
              <a:t>, bu konu ve kurallarla ilgili programları hazırlamak, işveren veya işveren vekilinin onayına sunmak ve bu programların uygulanmasını izlemek ve eksiklik görülmesi halinde geri bildirimde bulunmak,</a:t>
            </a:r>
          </a:p>
          <a:p>
            <a:pPr algn="just">
              <a:defRPr/>
            </a:pPr>
            <a:r>
              <a:rPr lang="tr-TR" sz="2400" dirty="0"/>
              <a:t>e) </a:t>
            </a:r>
            <a:r>
              <a:rPr lang="tr-TR" sz="2400" dirty="0">
                <a:solidFill>
                  <a:srgbClr val="FF0000"/>
                </a:solidFill>
              </a:rPr>
              <a:t>İşyerinde yapılacak </a:t>
            </a:r>
            <a:r>
              <a:rPr lang="tr-TR" sz="2400" b="1" dirty="0">
                <a:solidFill>
                  <a:srgbClr val="FF0000"/>
                </a:solidFill>
              </a:rPr>
              <a:t>bakım ve onarım çalışmalarında gerekli güvenlik tedbirlerini planlamak </a:t>
            </a:r>
            <a:r>
              <a:rPr lang="tr-TR" sz="2400" dirty="0"/>
              <a:t>ve bu tedbirlerin uygulamalarını kontrol etmek</a:t>
            </a:r>
            <a:r>
              <a:rPr lang="tr-TR" sz="2400" dirty="0" smtClean="0"/>
              <a:t>,</a:t>
            </a:r>
            <a:endParaRPr lang="tr-TR" sz="2400" dirty="0"/>
          </a:p>
        </p:txBody>
      </p:sp>
      <p:sp>
        <p:nvSpPr>
          <p:cNvPr id="7" name="1 Başlık"/>
          <p:cNvSpPr txBox="1">
            <a:spLocks/>
          </p:cNvSpPr>
          <p:nvPr/>
        </p:nvSpPr>
        <p:spPr>
          <a:xfrm>
            <a:off x="0" y="285750"/>
            <a:ext cx="9429750" cy="1143000"/>
          </a:xfrm>
          <a:prstGeom prst="rect">
            <a:avLst/>
          </a:prstGeom>
        </p:spPr>
        <p:txBody>
          <a:bodyPr anchor="ctr">
            <a:normAutofit/>
          </a:bodyPr>
          <a:lstStyle/>
          <a:p>
            <a:pPr algn="ctr" fontAlgn="auto">
              <a:spcAft>
                <a:spcPts val="0"/>
              </a:spcAft>
              <a:defRPr/>
            </a:pPr>
            <a:r>
              <a:rPr lang="tr-TR" sz="4400" b="1" dirty="0">
                <a:solidFill>
                  <a:srgbClr val="FF0000"/>
                </a:solidFill>
                <a:latin typeface="+mj-lt"/>
                <a:ea typeface="+mj-ea"/>
                <a:cs typeface="+mj-cs"/>
              </a:rPr>
              <a:t>İŞ SAĞLIĞI VE GÜVENLİĞİ KURULLARI </a:t>
            </a:r>
          </a:p>
        </p:txBody>
      </p:sp>
      <p:sp>
        <p:nvSpPr>
          <p:cNvPr id="2" name="Altbilgi Yer Tutucusu 1"/>
          <p:cNvSpPr>
            <a:spLocks noGrp="1"/>
          </p:cNvSpPr>
          <p:nvPr>
            <p:ph type="ftr" sz="quarter" idx="11"/>
          </p:nvPr>
        </p:nvSpPr>
        <p:spPr/>
        <p:txBody>
          <a:bodyPr/>
          <a:lstStyle/>
          <a:p>
            <a:r>
              <a:rPr lang="tr-TR" dirty="0" smtClean="0"/>
              <a:t>Karşıyaka </a:t>
            </a:r>
            <a:r>
              <a:rPr lang="tr-TR" dirty="0" smtClean="0"/>
              <a:t>İSG</a:t>
            </a:r>
            <a:endParaRPr lang="tr-TR" dirty="0"/>
          </a:p>
        </p:txBody>
      </p:sp>
      <p:sp>
        <p:nvSpPr>
          <p:cNvPr id="3" name="Slayt Numarası Yer Tutucusu 2"/>
          <p:cNvSpPr>
            <a:spLocks noGrp="1"/>
          </p:cNvSpPr>
          <p:nvPr>
            <p:ph type="sldNum" sz="quarter" idx="12"/>
          </p:nvPr>
        </p:nvSpPr>
        <p:spPr/>
        <p:txBody>
          <a:bodyPr/>
          <a:lstStyle/>
          <a:p>
            <a:fld id="{2DF9AE19-0AB3-4D9B-947A-7248E68DE8E7}" type="slidenum">
              <a:rPr lang="tr-TR" smtClean="0"/>
              <a:pPr/>
              <a:t>9</a:t>
            </a:fld>
            <a:endParaRPr lang="tr-TR"/>
          </a:p>
        </p:txBody>
      </p:sp>
    </p:spTree>
    <p:extLst>
      <p:ext uri="{BB962C8B-B14F-4D97-AF65-F5344CB8AC3E}">
        <p14:creationId xmlns:p14="http://schemas.microsoft.com/office/powerpoint/2010/main" xmlns="" val="1114370360"/>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429</TotalTime>
  <Words>1384</Words>
  <Application>Microsoft Office PowerPoint</Application>
  <PresentationFormat>Ekran Gösterisi (4:3)</PresentationFormat>
  <Paragraphs>360</Paragraphs>
  <Slides>34</Slides>
  <Notes>4</Notes>
  <HiddenSlides>0</HiddenSlides>
  <MMClips>0</MMClips>
  <ScaleCrop>false</ScaleCrop>
  <HeadingPairs>
    <vt:vector size="4" baseType="variant">
      <vt:variant>
        <vt:lpstr>Tema</vt:lpstr>
      </vt:variant>
      <vt:variant>
        <vt:i4>1</vt:i4>
      </vt:variant>
      <vt:variant>
        <vt:lpstr>Slayt Başlıkları</vt:lpstr>
      </vt:variant>
      <vt:variant>
        <vt:i4>34</vt:i4>
      </vt:variant>
    </vt:vector>
  </HeadingPairs>
  <TitlesOfParts>
    <vt:vector size="35" baseType="lpstr">
      <vt:lpstr>Ofis Teması</vt:lpstr>
      <vt:lpstr>KARŞIYAKA İLÇE MİLLİ EĞİTİM MÜDÜRLÜĞÜ İSG BİRİMİ</vt:lpstr>
      <vt:lpstr>ÇALIŞMA HAYATI İLE İLGİLİ KANUNLAR</vt:lpstr>
      <vt:lpstr>6331 Sayılı yasa Kapsamı</vt:lpstr>
      <vt:lpstr>6331 SAYILI İSG KANUNU</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vector>
  </TitlesOfParts>
  <Company>Progressive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Bilgi İşlem</dc:creator>
  <cp:lastModifiedBy>MEMLOCAL</cp:lastModifiedBy>
  <cp:revision>43</cp:revision>
  <dcterms:created xsi:type="dcterms:W3CDTF">2015-11-25T07:56:03Z</dcterms:created>
  <dcterms:modified xsi:type="dcterms:W3CDTF">2015-11-30T09:24:39Z</dcterms:modified>
</cp:coreProperties>
</file>